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5"/>
  </p:handoutMasterIdLst>
  <p:sldIdLst>
    <p:sldId id="256" r:id="rId2"/>
    <p:sldId id="327" r:id="rId3"/>
    <p:sldId id="258" r:id="rId4"/>
    <p:sldId id="333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334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335" r:id="rId43"/>
    <p:sldId id="298" r:id="rId44"/>
    <p:sldId id="299" r:id="rId45"/>
    <p:sldId id="300" r:id="rId46"/>
    <p:sldId id="337" r:id="rId47"/>
    <p:sldId id="329" r:id="rId48"/>
    <p:sldId id="330" r:id="rId49"/>
    <p:sldId id="302" r:id="rId50"/>
    <p:sldId id="336" r:id="rId51"/>
    <p:sldId id="331" r:id="rId52"/>
    <p:sldId id="303" r:id="rId53"/>
    <p:sldId id="304" r:id="rId5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2181B7"/>
    <a:srgbClr val="FFCCFF"/>
    <a:srgbClr val="0099CC"/>
    <a:srgbClr val="F5D28B"/>
    <a:srgbClr val="D9443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54" autoAdjust="0"/>
    <p:restoredTop sz="94660"/>
  </p:normalViewPr>
  <p:slideViewPr>
    <p:cSldViewPr snapToGrid="0">
      <p:cViewPr>
        <p:scale>
          <a:sx n="70" d="100"/>
          <a:sy n="70" d="100"/>
        </p:scale>
        <p:origin x="-774" y="-960"/>
      </p:cViewPr>
      <p:guideLst>
        <p:guide orient="horz" pos="960"/>
        <p:guide orient="horz" pos="1832"/>
        <p:guide pos="240"/>
        <p:guide pos="336"/>
        <p:guide pos="6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3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9.xml"/><Relationship Id="rId8" Type="http://schemas.openxmlformats.org/officeDocument/2006/relationships/slide" Target="slides/slide8.xml"/><Relationship Id="rId51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1CE62BE-65DC-4BC0-888F-1BD37092F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386138"/>
            <a:ext cx="4495800" cy="2286000"/>
          </a:xfrm>
        </p:spPr>
        <p:txBody>
          <a:bodyPr anchor="t"/>
          <a:lstStyle>
            <a:lvl1pPr algn="ctr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0FF04-6DD7-49ED-BB37-0402535DA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371600" y="609600"/>
            <a:ext cx="6400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Discovering </a:t>
            </a: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/>
            </a:r>
            <a:b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</a:br>
            <a:r>
              <a:rPr lang="en-US" sz="4000" dirty="0" smtClean="0">
                <a:solidFill>
                  <a:srgbClr val="261349"/>
                </a:solidFill>
                <a:latin typeface="Arial Black" pitchFamily="34" charset="0"/>
              </a:rPr>
              <a:t>        Computers </a:t>
            </a:r>
            <a:r>
              <a:rPr lang="en-US" sz="4000" dirty="0">
                <a:solidFill>
                  <a:srgbClr val="261349"/>
                </a:solidFill>
                <a:latin typeface="Arial Black" pitchFamily="34" charset="0"/>
              </a:rPr>
              <a:t>2009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1510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ECAB-76A1-4339-8E3F-1AA7F7831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49475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0"/>
            <a:ext cx="6296025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42E07-EC79-49C0-8EF1-CFBB2879F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5413-2F4E-40FE-B196-EFF4A36B1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878E-B901-4412-9CE9-0589733B0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090613"/>
            <a:ext cx="4216400" cy="4757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74AEA-E1C4-4F6E-B66A-712ACAEA3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14DD-83C4-4B29-B114-C526B2925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D87F-6B3F-4FBD-B85D-9490D3C73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A7B3-2866-4E1F-8BEE-2FBB737BC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2E288-A5DC-41DE-BCC7-49039A605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9EAF-C2E1-48CB-8584-61486EB2D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6BE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019800" y="914400"/>
            <a:ext cx="3124200" cy="5943600"/>
          </a:xfrm>
          <a:prstGeom prst="rect">
            <a:avLst/>
          </a:prstGeom>
          <a:solidFill>
            <a:srgbClr val="E9D793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940300" y="6061075"/>
            <a:ext cx="4203700" cy="796925"/>
          </a:xfrm>
          <a:prstGeom prst="rect">
            <a:avLst/>
          </a:prstGeom>
          <a:solidFill>
            <a:srgbClr val="000066"/>
          </a:solidFill>
          <a:ln w="571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248400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fld id="{BED14412-4F8E-465A-8FFA-0EAF89B39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7461" name="Line 5"/>
          <p:cNvSpPr>
            <a:spLocks noChangeShapeType="1"/>
          </p:cNvSpPr>
          <p:nvPr/>
        </p:nvSpPr>
        <p:spPr bwMode="auto">
          <a:xfrm>
            <a:off x="0" y="838200"/>
            <a:ext cx="6070600" cy="0"/>
          </a:xfrm>
          <a:prstGeom prst="line">
            <a:avLst/>
          </a:prstGeom>
          <a:noFill/>
          <a:ln w="63500" cmpd="thinThick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090613"/>
            <a:ext cx="85852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85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66"/>
          </a:solidFill>
          <a:latin typeface="Franklin Gothic Demi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Monotype Sorts" pitchFamily="2" charset="2"/>
        <a:buChar char="•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609600" indent="-495300" algn="l" rtl="0" eaLnBrk="0" fontAlgn="base" hangingPunct="0">
        <a:spcBef>
          <a:spcPct val="5000"/>
        </a:spcBef>
        <a:spcAft>
          <a:spcPct val="0"/>
        </a:spcAft>
        <a:buClr>
          <a:srgbClr val="000066"/>
        </a:buClr>
        <a:buFont typeface="Wingdings" pitchFamily="2" charset="2"/>
        <a:buChar char="Ø"/>
        <a:defRPr kumimoji="1" sz="2600" b="1">
          <a:solidFill>
            <a:srgbClr val="000000"/>
          </a:solidFill>
          <a:latin typeface="+mn-lt"/>
        </a:defRPr>
      </a:lvl2pPr>
      <a:lvl3pPr marL="1028700" indent="-4572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kumimoji="1" sz="2400">
          <a:solidFill>
            <a:srgbClr val="000000"/>
          </a:solidFill>
          <a:latin typeface="+mn-lt"/>
        </a:defRPr>
      </a:lvl3pPr>
      <a:lvl4pPr marL="13589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00"/>
          </a:solidFill>
          <a:latin typeface="+mn-lt"/>
        </a:defRPr>
      </a:lvl4pPr>
      <a:lvl5pPr marL="17526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00"/>
          </a:solidFill>
          <a:latin typeface="+mn-lt"/>
        </a:defRPr>
      </a:lvl5pPr>
      <a:lvl6pPr marL="22098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6pPr>
      <a:lvl7pPr marL="26670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7pPr>
      <a:lvl8pPr marL="31242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8pPr>
      <a:lvl9pPr marL="3581400" indent="-3810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08_qt_freeonlineantivirus_a.wmv" TargetMode="External"/><Relationship Id="rId4" Type="http://schemas.openxmlformats.org/officeDocument/2006/relationships/hyperlink" Target="08_vista.wm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site.com/dc2009cp/ch8/weblink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site.com/dc2009cp/ch8/weblin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3094038"/>
            <a:ext cx="4724400" cy="2438400"/>
          </a:xfrm>
        </p:spPr>
        <p:txBody>
          <a:bodyPr/>
          <a:lstStyle/>
          <a:p>
            <a:r>
              <a:rPr lang="en-US" smtClean="0"/>
              <a:t>Chapter 8 Operating </a:t>
            </a:r>
            <a:br>
              <a:rPr lang="en-US" smtClean="0"/>
            </a:br>
            <a:r>
              <a:rPr lang="en-US" smtClean="0"/>
              <a:t>Systems and 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191000" cy="684212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 graphical user interface (GUI)?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229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7827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403 Fig. 8-5a and 8-5b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01625" y="1976438"/>
            <a:ext cx="42338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User interacts with menus and visual images such as buttons and other graphical objects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Interface</a:t>
            </a:r>
          </a:p>
          <a:p>
            <a:pPr marL="1028700" lvl="2" indent="-4572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Windows Aero Interface</a:t>
            </a:r>
          </a:p>
        </p:txBody>
      </p:sp>
      <p:pic>
        <p:nvPicPr>
          <p:cNvPr id="12" name="Picture 11" descr="Fig8-05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35" y="1023583"/>
            <a:ext cx="3057098" cy="229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Fig8-0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287" y="3630303"/>
            <a:ext cx="3096820" cy="199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 advAuto="1000"/>
      <p:bldP spid="21515" grpId="0" build="p" bldLvl="3" autoUpdateAnimBg="0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09563" y="3579813"/>
            <a:ext cx="41402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Foreground contains program you are using</a:t>
            </a:r>
          </a:p>
          <a:p>
            <a:pPr marL="1028700" lvl="2" indent="-45720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Background contains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programs that are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running but are not </a:t>
            </a:r>
            <a:b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200">
                <a:solidFill>
                  <a:srgbClr val="000000"/>
                </a:solidFill>
                <a:latin typeface="Times New Roman" pitchFamily="18" charset="0"/>
              </a:rPr>
              <a:t>in use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4953000" cy="104933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single user/ multitasking?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332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403 - 404 Fig. 8-6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09563" y="1954213"/>
            <a:ext cx="42005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Working on two or more programs that reside in memory at same time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Fig8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9" y="1323833"/>
            <a:ext cx="4771420" cy="374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bldLvl="3" autoUpdateAnimBg="0" advAuto="4000"/>
      <p:bldP spid="23555" grpId="0" build="p" bldLvl="4" autoUpdateAnimBg="0" advAuto="1000"/>
      <p:bldP spid="23566" grpId="0" build="p" bldLvl="4" autoUpdateAnimBg="0" advAuto="3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32500" y="4262438"/>
            <a:ext cx="3009900" cy="1524000"/>
            <a:chOff x="3792" y="2693"/>
            <a:chExt cx="1896" cy="960"/>
          </a:xfrm>
        </p:grpSpPr>
        <p:sp>
          <p:nvSpPr>
            <p:cNvPr id="14357" name="Line 33"/>
            <p:cNvSpPr>
              <a:spLocks noChangeShapeType="1"/>
            </p:cNvSpPr>
            <p:nvPr/>
          </p:nvSpPr>
          <p:spPr bwMode="auto">
            <a:xfrm flipH="1">
              <a:off x="3792" y="3216"/>
              <a:ext cx="610" cy="48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Oval 34"/>
            <p:cNvSpPr>
              <a:spLocks noChangeArrowheads="1"/>
            </p:cNvSpPr>
            <p:nvPr/>
          </p:nvSpPr>
          <p:spPr bwMode="auto">
            <a:xfrm>
              <a:off x="4275" y="2693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Has duplicate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components such as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processors, memory,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and disk drives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562600" y="2133600"/>
            <a:ext cx="2776538" cy="1600200"/>
            <a:chOff x="3504" y="1344"/>
            <a:chExt cx="1749" cy="1008"/>
          </a:xfrm>
        </p:grpSpPr>
        <p:sp>
          <p:nvSpPr>
            <p:cNvPr id="14355" name="Line 29"/>
            <p:cNvSpPr>
              <a:spLocks noChangeShapeType="1"/>
            </p:cNvSpPr>
            <p:nvPr/>
          </p:nvSpPr>
          <p:spPr bwMode="auto">
            <a:xfrm flipH="1">
              <a:off x="3504" y="2016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Oval 30"/>
            <p:cNvSpPr>
              <a:spLocks noChangeArrowheads="1"/>
            </p:cNvSpPr>
            <p:nvPr/>
          </p:nvSpPr>
          <p:spPr bwMode="auto">
            <a:xfrm>
              <a:off x="3840" y="1344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Enables two or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more users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run programs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simultaneously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041400" y="5270500"/>
            <a:ext cx="2644775" cy="1524000"/>
            <a:chOff x="62" y="1920"/>
            <a:chExt cx="1666" cy="960"/>
          </a:xfrm>
        </p:grpSpPr>
        <p:sp>
          <p:nvSpPr>
            <p:cNvPr id="14353" name="Line 26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Oval 27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Continues to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operate when one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of its components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fails</a:t>
              </a:r>
            </a:p>
          </p:txBody>
        </p:sp>
      </p:grp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1191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other program management features of operating systems?</a:t>
            </a:r>
          </a:p>
          <a:p>
            <a:pPr marL="0" indent="0">
              <a:buFont typeface="Monotype Sorts" pitchFamily="2" charset="2"/>
              <a:buNone/>
            </a:pPr>
            <a:endParaRPr lang="en-US" sz="2000" smtClean="0"/>
          </a:p>
          <a:p>
            <a:pPr marL="0" indent="0">
              <a:buFont typeface="Monotype Sorts" pitchFamily="2" charset="2"/>
              <a:buNone/>
            </a:pPr>
            <a:endParaRPr lang="en-US" sz="2400" smtClean="0"/>
          </a:p>
          <a:p>
            <a:pPr marL="0" indent="0">
              <a:buFont typeface="Monotype Sorts" pitchFamily="2" charset="2"/>
              <a:buNone/>
            </a:pPr>
            <a:endParaRPr lang="en-US" sz="2000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435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405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98425" y="3124200"/>
            <a:ext cx="2644775" cy="1524000"/>
            <a:chOff x="62" y="1920"/>
            <a:chExt cx="1666" cy="960"/>
          </a:xfrm>
        </p:grpSpPr>
        <p:sp>
          <p:nvSpPr>
            <p:cNvPr id="14349" name="Line 9"/>
            <p:cNvSpPr>
              <a:spLocks noChangeShapeType="1"/>
            </p:cNvSpPr>
            <p:nvPr/>
          </p:nvSpPr>
          <p:spPr bwMode="auto">
            <a:xfrm flipH="1">
              <a:off x="1070" y="1920"/>
              <a:ext cx="658" cy="33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Oval 10"/>
            <p:cNvSpPr>
              <a:spLocks noChangeArrowheads="1"/>
            </p:cNvSpPr>
            <p:nvPr/>
          </p:nvSpPr>
          <p:spPr bwMode="auto">
            <a:xfrm>
              <a:off x="62" y="1920"/>
              <a:ext cx="1413" cy="960"/>
            </a:xfrm>
            <a:prstGeom prst="ellipse">
              <a:avLst/>
            </a:prstGeom>
            <a:solidFill>
              <a:srgbClr val="0099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Can support two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or more processors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running programs </a:t>
              </a:r>
              <a:b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kumimoji="1" lang="en-US" sz="1800" b="1">
                  <a:solidFill>
                    <a:srgbClr val="000000"/>
                  </a:solidFill>
                  <a:latin typeface="Times New Roman" pitchFamily="18" charset="0"/>
                </a:rPr>
                <a:t>at same time</a:t>
              </a:r>
            </a:p>
          </p:txBody>
        </p:sp>
      </p:grp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124200" y="47879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fault-tolerant computer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2971800" y="34290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multiuser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371600" y="2286000"/>
            <a:ext cx="3581400" cy="990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  <a:scene3d>
            <a:camera prst="legacyObliqueTopLeft"/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1000"/>
      <p:bldP spid="25621" grpId="0" animBg="1" autoUpdateAnimBg="0"/>
      <p:bldP spid="25622" grpId="0" animBg="1" autoUpdateAnimBg="0"/>
      <p:bldP spid="256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memory management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536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405 - 406 Fig. 8-8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304800" y="1535113"/>
            <a:ext cx="85852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Optimizing use of random access memory (RAM)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virtual memory (VM)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portion of hard disk is allocated to function as RAM</a:t>
            </a:r>
          </a:p>
        </p:txBody>
      </p:sp>
      <p:pic>
        <p:nvPicPr>
          <p:cNvPr id="10" name="Picture 9" descr="Fig8-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28" y="2920620"/>
            <a:ext cx="4983897" cy="293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4" autoUpdateAnimBg="0" advAuto="1000"/>
      <p:bldP spid="27681" grpId="0" build="p" bldLvl="4" autoUpdateAnimBg="0" advAuto="3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an operating system schedule jobs?</a:t>
            </a:r>
            <a:endParaRPr lang="en-US" smtClean="0">
              <a:latin typeface="Arial Unicode MS" pitchFamily="34" charset="-128"/>
            </a:endParaRPr>
          </a:p>
          <a:p>
            <a:pPr>
              <a:buFont typeface="Monotype Sorts" pitchFamily="2" charset="2"/>
              <a:buNone/>
            </a:pPr>
            <a:endParaRPr lang="en-US" sz="1600" smtClean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639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515100" y="3959225"/>
            <a:ext cx="2095500" cy="993775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Transferring items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between storage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memory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515100" y="2965450"/>
            <a:ext cx="2095500" cy="993775"/>
          </a:xfrm>
          <a:prstGeom prst="rect">
            <a:avLst/>
          </a:prstGeom>
          <a:solidFill>
            <a:srgbClr val="D9443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94439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Sending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information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to output device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419600" y="3959225"/>
            <a:ext cx="2095500" cy="9937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Processing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instructions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419600" y="2965450"/>
            <a:ext cx="2095500" cy="9937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Receiving data </a:t>
            </a:r>
            <a:b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from input device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1981200"/>
            <a:ext cx="2398713" cy="2057400"/>
            <a:chOff x="240" y="1248"/>
            <a:chExt cx="1511" cy="1296"/>
          </a:xfrm>
        </p:grpSpPr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572" y="1559"/>
              <a:ext cx="1179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Adjusts schedule </a:t>
              </a:r>
              <a:br>
                <a:rPr kumimoji="1" lang="en-US" sz="16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based on </a:t>
              </a:r>
              <a:br>
                <a:rPr kumimoji="1" lang="en-US" sz="1600" b="1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sz="1600" b="1">
                  <a:solidFill>
                    <a:srgbClr val="000000"/>
                  </a:solidFill>
                  <a:latin typeface="Arial" charset="0"/>
                </a:rPr>
                <a:t>job’s priority</a:t>
              </a:r>
            </a:p>
          </p:txBody>
        </p:sp>
        <p:sp>
          <p:nvSpPr>
            <p:cNvPr id="16397" name="AutoShape 14"/>
            <p:cNvSpPr>
              <a:spLocks noChangeArrowheads="1"/>
            </p:cNvSpPr>
            <p:nvPr/>
          </p:nvSpPr>
          <p:spPr bwMode="auto">
            <a:xfrm>
              <a:off x="240" y="1248"/>
              <a:ext cx="469" cy="1296"/>
            </a:xfrm>
            <a:prstGeom prst="curvedRightArrow">
              <a:avLst>
                <a:gd name="adj1" fmla="val 55267"/>
                <a:gd name="adj2" fmla="val 110533"/>
                <a:gd name="adj3" fmla="val 33333"/>
              </a:avLst>
            </a:prstGeom>
            <a:solidFill>
              <a:srgbClr val="99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371600" y="3657600"/>
            <a:ext cx="2678113" cy="9144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3366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job </a:t>
            </a: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is an </a:t>
            </a: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operation </a:t>
            </a:r>
            <a:b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processor manages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100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9850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spooling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741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 Fig. 8-9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04800" y="1535113"/>
            <a:ext cx="69850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Sending print jobs to buffer instead of directly to printer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Print jobs line up in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queue</a:t>
            </a:r>
            <a:endParaRPr kumimoji="1" lang="en-US" sz="2600" b="1">
              <a:solidFill>
                <a:srgbClr val="D94439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Fig8-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7" y="2950049"/>
            <a:ext cx="7165074" cy="291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4" autoUpdateAnimBg="0" advAuto="1000"/>
      <p:bldP spid="31754" grpId="0" build="p" bldLvl="4" autoUpdateAnimBg="0" advAuto="3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device driver?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845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407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352800" y="2438400"/>
            <a:ext cx="2374900" cy="2343150"/>
            <a:chOff x="2112" y="1536"/>
            <a:chExt cx="1496" cy="1476"/>
          </a:xfrm>
        </p:grpSpPr>
        <p:sp>
          <p:nvSpPr>
            <p:cNvPr id="18449" name="AutoShape 26"/>
            <p:cNvSpPr>
              <a:spLocks/>
            </p:cNvSpPr>
            <p:nvPr/>
          </p:nvSpPr>
          <p:spPr bwMode="auto">
            <a:xfrm>
              <a:off x="2112" y="1536"/>
              <a:ext cx="558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utoShape 30"/>
            <p:cNvSpPr>
              <a:spLocks/>
            </p:cNvSpPr>
            <p:nvPr/>
          </p:nvSpPr>
          <p:spPr bwMode="auto">
            <a:xfrm rot="10800000">
              <a:off x="3063" y="1536"/>
              <a:ext cx="545" cy="1476"/>
            </a:xfrm>
            <a:prstGeom prst="rightBracket">
              <a:avLst>
                <a:gd name="adj" fmla="val 0"/>
              </a:avLst>
            </a:prstGeom>
            <a:noFill/>
            <a:ln w="635000">
              <a:solidFill>
                <a:srgbClr val="D9443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2487" y="1968"/>
              <a:ext cx="76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2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Device Driver</a:t>
              </a: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341438" y="2743200"/>
            <a:ext cx="2620962" cy="1727200"/>
            <a:chOff x="821" y="1728"/>
            <a:chExt cx="1651" cy="1088"/>
          </a:xfrm>
        </p:grpSpPr>
        <p:sp>
          <p:nvSpPr>
            <p:cNvPr id="18447" name="Rectangle 33"/>
            <p:cNvSpPr>
              <a:spLocks noChangeArrowheads="1"/>
            </p:cNvSpPr>
            <p:nvPr/>
          </p:nvSpPr>
          <p:spPr bwMode="auto">
            <a:xfrm>
              <a:off x="821" y="1728"/>
              <a:ext cx="1651" cy="1088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29"/>
            <p:cNvSpPr>
              <a:spLocks noChangeArrowheads="1"/>
            </p:cNvSpPr>
            <p:nvPr/>
          </p:nvSpPr>
          <p:spPr bwMode="auto">
            <a:xfrm>
              <a:off x="821" y="1774"/>
              <a:ext cx="16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Program that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tells operating system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how to communicate </a:t>
              </a:r>
              <a:b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with device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173663" y="2740025"/>
            <a:ext cx="2590800" cy="1739900"/>
            <a:chOff x="3024" y="1440"/>
            <a:chExt cx="1632" cy="1096"/>
          </a:xfrm>
        </p:grpSpPr>
        <p:sp>
          <p:nvSpPr>
            <p:cNvPr id="18445" name="Rectangle 41"/>
            <p:cNvSpPr>
              <a:spLocks noChangeArrowheads="1"/>
            </p:cNvSpPr>
            <p:nvPr/>
          </p:nvSpPr>
          <p:spPr bwMode="auto">
            <a:xfrm>
              <a:off x="3024" y="1440"/>
              <a:ext cx="1632" cy="1096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Rectangle 42"/>
            <p:cNvSpPr>
              <a:spLocks noChangeArrowheads="1"/>
            </p:cNvSpPr>
            <p:nvPr/>
          </p:nvSpPr>
          <p:spPr bwMode="auto">
            <a:xfrm>
              <a:off x="3024" y="1504"/>
              <a:ext cx="163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With </a:t>
              </a:r>
              <a:r>
                <a:rPr kumimoji="1" lang="en-US" sz="1800" b="1" dirty="0">
                  <a:solidFill>
                    <a:srgbClr val="D944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Plug and Play</a:t>
              </a:r>
              <a:r>
                <a:rPr kumimoji="1" lang="en-US" sz="18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, operating system automatically configures new devices as you install them</a:t>
              </a:r>
            </a:p>
          </p:txBody>
        </p:sp>
      </p:grp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562100" y="3962400"/>
            <a:ext cx="213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r>
              <a:rPr kumimoji="1" lang="en-US" sz="2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Also called </a:t>
            </a:r>
            <a:r>
              <a:rPr kumimoji="1" lang="en-US" sz="2000" b="1" dirty="0">
                <a:solidFill>
                  <a:srgbClr val="D944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driver</a:t>
            </a:r>
          </a:p>
        </p:txBody>
      </p: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18443" name="Rectangle 8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Plug and Play below Chapter 8</a:t>
              </a:r>
            </a:p>
          </p:txBody>
        </p:sp>
        <p:sp>
          <p:nvSpPr>
            <p:cNvPr id="18444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 advAuto="1000"/>
      <p:bldP spid="3384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install a device driver?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947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408 Fig. 8-10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12750" y="3332163"/>
            <a:ext cx="21161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1.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Open Control Panel window. Point to Hardware and Sound link.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701925" y="3332163"/>
            <a:ext cx="22526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Hardware and Sound link to display the Hardware and Sound options. Point to the Scanners and Cameras link.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006975" y="3001963"/>
            <a:ext cx="18446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3.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Scanners and Cameras link to display the Scanners and Cameras dialog box. Point to the Add Device button.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6978650" y="3001963"/>
            <a:ext cx="18462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4.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Add Device button to start the Scanner and Camera Installation Wizard. Point to the Next button.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1155700" y="4611688"/>
            <a:ext cx="43370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5.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Click the Next button to proceed with the wizard. Select the correct manufacturer and model of scanner or camera. Follow the on-screen instructions to complete installation of the necessary driver files for the selected device.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2413000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4725988" y="2074863"/>
            <a:ext cx="363537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6664325" y="2074863"/>
            <a:ext cx="363538" cy="525462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 rot="5400000">
            <a:off x="7394575" y="4094163"/>
            <a:ext cx="1085850" cy="831850"/>
          </a:xfrm>
          <a:custGeom>
            <a:avLst/>
            <a:gdLst>
              <a:gd name="T0" fmla="*/ 2147483647 w 21600"/>
              <a:gd name="T1" fmla="*/ 198028984 h 21600"/>
              <a:gd name="T2" fmla="*/ 1452346773 w 21600"/>
              <a:gd name="T3" fmla="*/ 155590362 h 21600"/>
              <a:gd name="T4" fmla="*/ 1875652373 w 21600"/>
              <a:gd name="T5" fmla="*/ 407423192 h 21600"/>
              <a:gd name="T6" fmla="*/ 2147483647 w 21600"/>
              <a:gd name="T7" fmla="*/ 616875244 h 21600"/>
              <a:gd name="T8" fmla="*/ 2147483647 w 21600"/>
              <a:gd name="T9" fmla="*/ 925312326 h 21600"/>
              <a:gd name="T10" fmla="*/ 1715068890 w 21600"/>
              <a:gd name="T11" fmla="*/ 6168752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599" y="5162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38325"/>
            <a:ext cx="21558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0525" y="1644650"/>
            <a:ext cx="1776413" cy="160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775" y="1817688"/>
            <a:ext cx="132715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0725" y="1703388"/>
            <a:ext cx="1782763" cy="130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619625"/>
            <a:ext cx="2063750" cy="151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1000"/>
      <p:bldP spid="35851" grpId="0" autoUpdateAnimBg="0"/>
      <p:bldP spid="35854" grpId="0" autoUpdateAnimBg="0"/>
      <p:bldP spid="35856" grpId="0" autoUpdateAnimBg="0"/>
      <p:bldP spid="35857" grpId="0" autoUpdateAnimBg="0"/>
      <p:bldP spid="35858" grpId="0" autoUpdateAnimBg="0"/>
      <p:bldP spid="35865" grpId="0" animBg="1"/>
      <p:bldP spid="35866" grpId="0" animBg="1"/>
      <p:bldP spid="35867" grpId="0" animBg="1"/>
      <p:bldP spid="358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you establish an Internet connection?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048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409 Fig. 8-11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" y="1535113"/>
            <a:ext cx="45783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includes Connect to a network wizard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Guides user through setting up connection between computer and Internet service provider</a:t>
            </a:r>
          </a:p>
        </p:txBody>
      </p:sp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2411413"/>
            <a:ext cx="3954462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4" autoUpdateAnimBg="0" advAuto="1000"/>
      <p:bldP spid="37898" grpId="0" build="p" bldLvl="4" autoUpdateAnimBg="0" advAuto="4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1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an operating system monitor performance?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15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409 Fig. 8-12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81000" y="1524000"/>
            <a:ext cx="795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Provides program, called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performance monitor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, that assesses and reports information about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resources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75" y="2662238"/>
            <a:ext cx="4598988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4" autoUpdateAnimBg="0" advAuto="1000"/>
      <p:bldP spid="39946" grpId="0" build="p" bldLvl="4" autoUpdateAnimBg="0" advAuto="4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 Objectives</a:t>
            </a:r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169863" y="1522413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the types of system software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169863" y="23971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Summarize the startup process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on a personal computer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233363" y="41624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ways that some operating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systems help administrators control a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network and administer security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233363" y="5038725"/>
            <a:ext cx="4341812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Explain the purpose of the utilities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included with most operating systems</a:t>
            </a: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4606925" y="19034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Summarize the features of several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stand-alone operating systems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4606925" y="28257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various network operating systems</a:t>
            </a: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4606925" y="374808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Identify devices that use several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embedded operating systems</a:t>
            </a:r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4606925" y="46720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Explain the purpose of several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 stand-alone utility programs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09" name="AutoShape 18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5976" name="AutoShape 24"/>
          <p:cNvSpPr>
            <a:spLocks noChangeArrowheads="1"/>
          </p:cNvSpPr>
          <p:nvPr/>
        </p:nvSpPr>
        <p:spPr bwMode="auto">
          <a:xfrm>
            <a:off x="152400" y="3273425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the functions of an operating system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 autoUpdateAnimBg="0"/>
      <p:bldP spid="125957" grpId="0" animBg="1" autoUpdateAnimBg="0"/>
      <p:bldP spid="125958" grpId="0" animBg="1" autoUpdateAnimBg="0"/>
      <p:bldP spid="125959" grpId="0" animBg="1" autoUpdateAnimBg="0"/>
      <p:bldP spid="125962" grpId="0" animBg="1" autoUpdateAnimBg="0"/>
      <p:bldP spid="125963" grpId="0" animBg="1" autoUpdateAnimBg="0"/>
      <p:bldP spid="125964" grpId="0" animBg="1" autoUpdateAnimBg="0"/>
      <p:bldP spid="125965" grpId="0" animBg="1" autoUpdateAnimBg="0"/>
      <p:bldP spid="12597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network operating system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253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410 Fig. 8-13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81000" y="1524000"/>
            <a:ext cx="6934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users to share resources on a network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04800" y="2362200"/>
            <a:ext cx="441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Administers security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by establishing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user name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password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for each user</a:t>
            </a:r>
          </a:p>
        </p:txBody>
      </p:sp>
      <p:pic>
        <p:nvPicPr>
          <p:cNvPr id="11" name="Picture 10" descr="CFig8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681" y="2333768"/>
            <a:ext cx="3711444" cy="295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4" autoUpdateAnimBg="0" advAuto="1000"/>
      <p:bldP spid="41994" grpId="0" build="p" bldLvl="4" autoUpdateAnimBg="0" advAuto="3000"/>
      <p:bldP spid="41995" grpId="0" build="p" bldLvl="4" autoUpdateAnimBg="0" advAuto="4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715125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utility program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356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411 Fig. 8-14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04800" y="1535113"/>
            <a:ext cx="67151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software that performs maintenance-type tasks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Also called </a:t>
            </a:r>
            <a:br>
              <a:rPr kumimoji="1" lang="en-US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utility</a:t>
            </a:r>
            <a:endParaRPr kumimoji="1" lang="en-US" b="1">
              <a:solidFill>
                <a:srgbClr val="D94439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8-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691" y="2380733"/>
            <a:ext cx="4592659" cy="3596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4" autoUpdateAnimBg="0" advAuto="1000"/>
      <p:bldP spid="44043" grpId="0" build="p" bldLvl="4" autoUpdateAnimBg="0" advAuto="3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file manager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458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412 Figs. 8-15–8-16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30200" y="1524000"/>
            <a:ext cx="751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Performs functions related to file management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25438" y="2039938"/>
            <a:ext cx="3276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Search utility 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attempts to locate files on your computer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Image viewer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displays, copies, and prints contents of graphics file</a:t>
            </a:r>
          </a:p>
        </p:txBody>
      </p:sp>
      <p:pic>
        <p:nvPicPr>
          <p:cNvPr id="11" name="Picture 10" descr="CFig8-15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90" y="2183642"/>
            <a:ext cx="5541289" cy="34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4" autoUpdateAnimBg="0" advAuto="1000"/>
      <p:bldP spid="46092" grpId="0" build="p" bldLvl="4" autoUpdateAnimBg="0" advAuto="3000"/>
      <p:bldP spid="46093" grpId="0" build="p" bldLvl="4" autoUpdateAnimBg="0" advAuto="4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857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personal firewall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56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413 Figs. 8-17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30200" y="1524000"/>
            <a:ext cx="751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Detects and protects a personal computer from unauthorized intrusions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325438" y="2286000"/>
            <a:ext cx="32766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automatically enables the built-in personal firewall upon installation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Personal Firewalls below Chapter 8</a:t>
              </a:r>
            </a:p>
          </p:txBody>
        </p:sp>
        <p:sp>
          <p:nvSpPr>
            <p:cNvPr id="2561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8258" name="Picture 18" descr="fig08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75" y="2527300"/>
            <a:ext cx="50863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4" autoUpdateAnimBg="0" advAuto="1000"/>
      <p:bldP spid="138248" grpId="0" build="p" bldLvl="4" autoUpdateAnimBg="0" advAuto="3000"/>
      <p:bldP spid="138249" grpId="0" build="p" bldLvl="4" autoUpdateAnimBg="0" advAuto="4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85200" cy="806450"/>
          </a:xfrm>
        </p:spPr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90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uninstaller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663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413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4648200" y="3429000"/>
            <a:ext cx="3656013" cy="1371600"/>
          </a:xfrm>
          <a:prstGeom prst="hexagon">
            <a:avLst>
              <a:gd name="adj" fmla="val 48695"/>
              <a:gd name="vf" fmla="val 115470"/>
            </a:avLst>
          </a:prstGeom>
          <a:solidFill>
            <a:srgbClr val="8080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tIns="0" bIns="0" anchorCtr="1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Windows Vista,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uninstaller is available through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Uninstall a program command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the Control Panel</a:t>
            </a:r>
            <a:endParaRPr lang="en-US" sz="17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838200" y="3429000"/>
            <a:ext cx="3656013" cy="1371600"/>
          </a:xfrm>
          <a:prstGeom prst="hexagon">
            <a:avLst>
              <a:gd name="adj" fmla="val 44746"/>
              <a:gd name="vf" fmla="val 11547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tIns="0" bIns="0" anchorCtr="1">
            <a:flatTx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Removes a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 and </a:t>
            </a:r>
            <a:b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17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all associated files</a:t>
            </a:r>
            <a:endParaRPr lang="en-US" sz="1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 rot="531581" flipH="1">
            <a:off x="2522538" y="2044700"/>
            <a:ext cx="1704975" cy="1687513"/>
          </a:xfrm>
          <a:custGeom>
            <a:avLst/>
            <a:gdLst>
              <a:gd name="T0" fmla="*/ 2147483647 w 21600"/>
              <a:gd name="T1" fmla="*/ 1613653722 h 21600"/>
              <a:gd name="T2" fmla="*/ 2147483647 w 21600"/>
              <a:gd name="T3" fmla="*/ 88455305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06" y="10875"/>
                </a:moveTo>
                <a:cubicBezTo>
                  <a:pt x="17906" y="10850"/>
                  <a:pt x="17907" y="10825"/>
                  <a:pt x="17907" y="10800"/>
                </a:cubicBezTo>
                <a:cubicBezTo>
                  <a:pt x="17907" y="7003"/>
                  <a:pt x="14922" y="3876"/>
                  <a:pt x="11129" y="3700"/>
                </a:cubicBezTo>
                <a:lnTo>
                  <a:pt x="11301" y="11"/>
                </a:lnTo>
                <a:cubicBezTo>
                  <a:pt x="17064" y="279"/>
                  <a:pt x="21600" y="5030"/>
                  <a:pt x="21600" y="10800"/>
                </a:cubicBezTo>
                <a:cubicBezTo>
                  <a:pt x="21600" y="10838"/>
                  <a:pt x="21599" y="10876"/>
                  <a:pt x="21599" y="10915"/>
                </a:cubicBezTo>
                <a:lnTo>
                  <a:pt x="24299" y="10944"/>
                </a:lnTo>
                <a:lnTo>
                  <a:pt x="19705" y="15442"/>
                </a:lnTo>
                <a:lnTo>
                  <a:pt x="15206" y="10847"/>
                </a:lnTo>
                <a:lnTo>
                  <a:pt x="17906" y="10875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 rot="-531581">
            <a:off x="4695825" y="2044700"/>
            <a:ext cx="1704975" cy="1687513"/>
          </a:xfrm>
          <a:custGeom>
            <a:avLst/>
            <a:gdLst>
              <a:gd name="T0" fmla="*/ 2147483647 w 21600"/>
              <a:gd name="T1" fmla="*/ 1613653722 h 21600"/>
              <a:gd name="T2" fmla="*/ 2147483647 w 21600"/>
              <a:gd name="T3" fmla="*/ 88455305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06" y="10875"/>
                </a:moveTo>
                <a:cubicBezTo>
                  <a:pt x="17906" y="10850"/>
                  <a:pt x="17907" y="10825"/>
                  <a:pt x="17907" y="10800"/>
                </a:cubicBezTo>
                <a:cubicBezTo>
                  <a:pt x="17907" y="7003"/>
                  <a:pt x="14922" y="3876"/>
                  <a:pt x="11129" y="3700"/>
                </a:cubicBezTo>
                <a:lnTo>
                  <a:pt x="11301" y="11"/>
                </a:lnTo>
                <a:cubicBezTo>
                  <a:pt x="17064" y="279"/>
                  <a:pt x="21600" y="5030"/>
                  <a:pt x="21600" y="10800"/>
                </a:cubicBezTo>
                <a:cubicBezTo>
                  <a:pt x="21600" y="10838"/>
                  <a:pt x="21599" y="10876"/>
                  <a:pt x="21599" y="10915"/>
                </a:cubicBezTo>
                <a:lnTo>
                  <a:pt x="24299" y="10944"/>
                </a:lnTo>
                <a:lnTo>
                  <a:pt x="19705" y="15442"/>
                </a:lnTo>
                <a:lnTo>
                  <a:pt x="15206" y="10847"/>
                </a:lnTo>
                <a:lnTo>
                  <a:pt x="17906" y="10875"/>
                </a:lnTo>
                <a:close/>
              </a:path>
            </a:pathLst>
          </a:custGeom>
          <a:solidFill>
            <a:srgbClr val="D94439"/>
          </a:solidFill>
          <a:ln w="9525">
            <a:noFill/>
            <a:miter lim="800000"/>
            <a:headEnd/>
            <a:tailEnd/>
          </a:ln>
        </p:spPr>
        <p:txBody>
          <a:bodyPr wrap="none" tIns="50292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 advAuto="1000"/>
      <p:bldP spid="48138" grpId="0" animBg="1" autoUpdateAnimBg="0"/>
      <p:bldP spid="48141" grpId="0" animBg="1" autoUpdateAnimBg="0"/>
      <p:bldP spid="48152" grpId="0" animBg="1"/>
      <p:bldP spid="48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638800" cy="604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disk scanner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76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 Fig. 8-18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04800" y="1536700"/>
            <a:ext cx="56388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Searches for and removes unnecessary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Windows Vista includes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Disk Cleanup</a:t>
            </a:r>
          </a:p>
        </p:txBody>
      </p:sp>
      <p:pic>
        <p:nvPicPr>
          <p:cNvPr id="10" name="Picture 9" descr="CFig8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512" y="1050877"/>
            <a:ext cx="4035528" cy="48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4" autoUpdateAnimBg="0" advAuto="1000"/>
      <p:bldP spid="50186" grpId="0" build="p" bldLvl="4" autoUpdateAnimBg="0" advAuto="4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254875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disk defragmenter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868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 Fig. 8-19</a:t>
            </a: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304800" y="1547813"/>
            <a:ext cx="72548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Reorganizes files and unused space on hard disk so that programs run faster</a:t>
            </a:r>
          </a:p>
        </p:txBody>
      </p:sp>
      <p:pic>
        <p:nvPicPr>
          <p:cNvPr id="5224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63" y="2616200"/>
            <a:ext cx="3698875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4" autoUpdateAnimBg="0" advAuto="1000"/>
      <p:bldP spid="52242" grpId="0" build="p" bldLvl="4" autoUpdateAnimBg="0" advAuto="3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5715000" cy="6429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diagnostic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2970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414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304800" y="1536700"/>
            <a:ext cx="79644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Compiles technical information about hardware and some software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800" b="1">
                <a:solidFill>
                  <a:srgbClr val="000000"/>
                </a:solidFill>
                <a:latin typeface="Times New Roman" pitchFamily="18" charset="0"/>
              </a:rPr>
              <a:t>Prepares report outlining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bldLvl="4" autoUpdateAnimBg="0" advAuto="1000"/>
      <p:bldP spid="54287" grpId="0" build="p" bldLvl="4" autoUpdateAnimBg="0" advAuto="4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5087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backup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072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Fig. 8-20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311150" y="1539875"/>
            <a:ext cx="79676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Copies selected files or entire hard disk onto another storage medium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17500" y="2443163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</a:t>
            </a: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compress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files during backup to require less storage space</a:t>
            </a:r>
          </a:p>
        </p:txBody>
      </p:sp>
      <p:pic>
        <p:nvPicPr>
          <p:cNvPr id="11" name="Picture 10" descr="CFig8-20.gif"/>
          <p:cNvPicPr>
            <a:picLocks noChangeAspect="1"/>
          </p:cNvPicPr>
          <p:nvPr/>
        </p:nvPicPr>
        <p:blipFill>
          <a:blip r:embed="rId2"/>
          <a:srcRect l="1713" t="2328" r="2081" b="3001"/>
          <a:stretch>
            <a:fillRect/>
          </a:stretch>
        </p:blipFill>
        <p:spPr>
          <a:xfrm>
            <a:off x="4148919" y="2429301"/>
            <a:ext cx="4599296" cy="333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4" autoUpdateAnimBg="0" advAuto="1000"/>
      <p:bldP spid="56330" grpId="0" build="p" bldLvl="4" autoUpdateAnimBg="0" advAuto="3000"/>
      <p:bldP spid="56331" grpId="0" build="p" bldLvl="4" autoUpdateAnimBg="0" advAuto="4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433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screen saver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17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Fig. 8-21</a:t>
            </a:r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339725" y="1546225"/>
            <a:ext cx="719613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Causes monitor’s screen to display moving image or blank screen if there is no activity for a specified time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341313" y="2917825"/>
            <a:ext cx="4208462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To secure computer, user configures screen saver to require password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deactivate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1754" name="Rectangle 4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Screen Savers below Chapter 8</a:t>
              </a:r>
            </a:p>
          </p:txBody>
        </p:sp>
        <p:sp>
          <p:nvSpPr>
            <p:cNvPr id="31755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CFig8-21.gif"/>
          <p:cNvPicPr>
            <a:picLocks noChangeAspect="1"/>
          </p:cNvPicPr>
          <p:nvPr/>
        </p:nvPicPr>
        <p:blipFill>
          <a:blip r:embed="rId3"/>
          <a:srcRect r="1425"/>
          <a:stretch>
            <a:fillRect/>
          </a:stretch>
        </p:blipFill>
        <p:spPr>
          <a:xfrm>
            <a:off x="4836385" y="2552132"/>
            <a:ext cx="3076683" cy="337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 advAuto="1000"/>
      <p:bldP spid="58395" grpId="0" build="p" bldLvl="4" autoUpdateAnimBg="0" advAuto="3000"/>
      <p:bldP spid="58396" grpId="0" build="p" bldLvl="4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Software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81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system software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398 - 399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03338" y="1266825"/>
            <a:ext cx="5486400" cy="4006850"/>
            <a:chOff x="821" y="798"/>
            <a:chExt cx="3456" cy="2524"/>
          </a:xfrm>
        </p:grpSpPr>
        <p:sp>
          <p:nvSpPr>
            <p:cNvPr id="5129" name="AutoShape 10"/>
            <p:cNvSpPr>
              <a:spLocks noChangeArrowheads="1"/>
            </p:cNvSpPr>
            <p:nvPr/>
          </p:nvSpPr>
          <p:spPr bwMode="auto">
            <a:xfrm rot="8100000" flipH="1" flipV="1">
              <a:off x="1302" y="798"/>
              <a:ext cx="2508" cy="2521"/>
            </a:xfrm>
            <a:prstGeom prst="rtTriangle">
              <a:avLst/>
            </a:prstGeom>
            <a:solidFill>
              <a:srgbClr val="9933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66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endParaRPr kumimoji="1" lang="en-US" sz="1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821" y="2112"/>
              <a:ext cx="3456" cy="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  <a:defRPr/>
              </a:pPr>
              <a:r>
                <a:rPr kumimoji="1" lang="en-US" sz="2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Operating system (OS)</a:t>
              </a: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(sometimes called the platform)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coordinates all activities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among computer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hardware </a:t>
              </a:r>
              <a:b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</a:br>
              <a:r>
                <a:rPr kumimoji="1" lang="en-US" sz="2000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resources</a:t>
              </a:r>
            </a:p>
          </p:txBody>
        </p:sp>
      </p:grp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1219200" y="2057400"/>
            <a:ext cx="3505200" cy="1219200"/>
          </a:xfrm>
          <a:prstGeom prst="parallelogram">
            <a:avLst>
              <a:gd name="adj" fmla="val 53121"/>
            </a:avLst>
          </a:prstGeom>
          <a:solidFill>
            <a:srgbClr val="0099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Programs that control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or maintain operation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computer</a:t>
            </a:r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4046538" y="2057400"/>
            <a:ext cx="3505200" cy="1219200"/>
          </a:xfrm>
          <a:prstGeom prst="parallelogram">
            <a:avLst>
              <a:gd name="adj" fmla="val 55344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Two types are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operating systems </a:t>
            </a:r>
            <a:b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kumimoji="1"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1000"/>
      <p:bldP spid="5150" grpId="0" animBg="1" autoUpdateAnimBg="0"/>
      <p:bldP spid="5151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35000" y="1865313"/>
            <a:ext cx="2922588" cy="2528887"/>
            <a:chOff x="400" y="1175"/>
            <a:chExt cx="1841" cy="1593"/>
          </a:xfrm>
        </p:grpSpPr>
        <p:sp>
          <p:nvSpPr>
            <p:cNvPr id="32792" name="AutoShape 15"/>
            <p:cNvSpPr>
              <a:spLocks noChangeArrowheads="1"/>
            </p:cNvSpPr>
            <p:nvPr/>
          </p:nvSpPr>
          <p:spPr bwMode="auto">
            <a:xfrm rot="-1800000">
              <a:off x="400" y="1175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93" name="Rectangle 16"/>
            <p:cNvSpPr>
              <a:spLocks noChangeArrowheads="1"/>
            </p:cNvSpPr>
            <p:nvPr/>
          </p:nvSpPr>
          <p:spPr bwMode="auto">
            <a:xfrm>
              <a:off x="576" y="1488"/>
              <a:ext cx="1296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Device-dependent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only on specific type of computer</a:t>
              </a:r>
            </a:p>
          </p:txBody>
        </p:sp>
      </p:grp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839200" cy="7889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characteristics of operating systems?</a:t>
            </a:r>
            <a:endParaRPr lang="en-US" sz="1800" smtClean="0">
              <a:solidFill>
                <a:schemeClr val="tx1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279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415 - 416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766888" y="4013200"/>
            <a:ext cx="2922587" cy="2528888"/>
            <a:chOff x="1113" y="2528"/>
            <a:chExt cx="1841" cy="1593"/>
          </a:xfrm>
        </p:grpSpPr>
        <p:sp>
          <p:nvSpPr>
            <p:cNvPr id="32788" name="AutoShape 9"/>
            <p:cNvSpPr>
              <a:spLocks noChangeArrowheads="1"/>
            </p:cNvSpPr>
            <p:nvPr/>
          </p:nvSpPr>
          <p:spPr bwMode="auto">
            <a:xfrm rot="-1800000">
              <a:off x="1113" y="2528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9" name="Rectangle 10"/>
            <p:cNvSpPr>
              <a:spLocks noChangeArrowheads="1"/>
            </p:cNvSpPr>
            <p:nvPr/>
          </p:nvSpPr>
          <p:spPr bwMode="auto">
            <a:xfrm>
              <a:off x="1186" y="2714"/>
              <a:ext cx="1584" cy="1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Downward compatible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Works with application software written for earlier version of operating system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271963" y="4013200"/>
            <a:ext cx="2922587" cy="2528888"/>
            <a:chOff x="2691" y="2528"/>
            <a:chExt cx="1841" cy="1593"/>
          </a:xfrm>
        </p:grpSpPr>
        <p:sp>
          <p:nvSpPr>
            <p:cNvPr id="32786" name="AutoShape 12"/>
            <p:cNvSpPr>
              <a:spLocks noChangeArrowheads="1"/>
            </p:cNvSpPr>
            <p:nvPr/>
          </p:nvSpPr>
          <p:spPr bwMode="auto">
            <a:xfrm rot="-1800000">
              <a:off x="2691" y="2528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7" name="Rectangle 13"/>
            <p:cNvSpPr>
              <a:spLocks noChangeArrowheads="1"/>
            </p:cNvSpPr>
            <p:nvPr/>
          </p:nvSpPr>
          <p:spPr bwMode="auto">
            <a:xfrm>
              <a:off x="2822" y="2879"/>
              <a:ext cx="158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Upward compatible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 new versions of operating system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059113" y="1831975"/>
            <a:ext cx="2922587" cy="2528888"/>
            <a:chOff x="1927" y="1154"/>
            <a:chExt cx="1841" cy="1593"/>
          </a:xfrm>
        </p:grpSpPr>
        <p:sp>
          <p:nvSpPr>
            <p:cNvPr id="32784" name="AutoShape 18"/>
            <p:cNvSpPr>
              <a:spLocks noChangeArrowheads="1"/>
            </p:cNvSpPr>
            <p:nvPr/>
          </p:nvSpPr>
          <p:spPr bwMode="auto">
            <a:xfrm rot="-1800000">
              <a:off x="1927" y="1154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5" name="Rectangle 19"/>
            <p:cNvSpPr>
              <a:spLocks noChangeArrowheads="1"/>
            </p:cNvSpPr>
            <p:nvPr/>
          </p:nvSpPr>
          <p:spPr bwMode="auto">
            <a:xfrm>
              <a:off x="2077" y="1392"/>
              <a:ext cx="1556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Proprietary software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Privately owned and limited to specific vendor or computer model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726113" y="1970088"/>
            <a:ext cx="2922587" cy="2528887"/>
            <a:chOff x="3607" y="1241"/>
            <a:chExt cx="1841" cy="1593"/>
          </a:xfrm>
        </p:grpSpPr>
        <p:sp>
          <p:nvSpPr>
            <p:cNvPr id="32782" name="AutoShape 21"/>
            <p:cNvSpPr>
              <a:spLocks noChangeArrowheads="1"/>
            </p:cNvSpPr>
            <p:nvPr/>
          </p:nvSpPr>
          <p:spPr bwMode="auto">
            <a:xfrm rot="-1800000">
              <a:off x="3607" y="1241"/>
              <a:ext cx="1841" cy="1593"/>
            </a:xfrm>
            <a:prstGeom prst="hexagon">
              <a:avLst>
                <a:gd name="adj" fmla="val 28892"/>
                <a:gd name="vf" fmla="val 115470"/>
              </a:avLst>
            </a:prstGeom>
            <a:solidFill>
              <a:srgbClr val="0099CC"/>
            </a:solidFill>
            <a:ln w="9525">
              <a:miter lim="800000"/>
              <a:headEnd/>
              <a:tailEnd/>
            </a:ln>
            <a:scene3d>
              <a:camera prst="legacyObliqueLeft"/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0099C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783" name="Rectangle 22"/>
            <p:cNvSpPr>
              <a:spLocks noChangeArrowheads="1"/>
            </p:cNvSpPr>
            <p:nvPr/>
          </p:nvSpPr>
          <p:spPr bwMode="auto">
            <a:xfrm>
              <a:off x="3744" y="1485"/>
              <a:ext cx="1624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b="1">
                  <a:solidFill>
                    <a:schemeClr val="accent2"/>
                  </a:solidFill>
                  <a:latin typeface="Times New Roman" pitchFamily="18" charset="0"/>
                </a:rPr>
                <a:t>Device-independent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</a:pPr>
              <a:r>
                <a:rPr kumimoji="1" lang="en-US" sz="1600" b="1">
                  <a:latin typeface="Times New Roman" pitchFamily="18" charset="0"/>
                </a:rPr>
                <a:t>Runs on many manufacturers’ </a:t>
              </a:r>
              <a:br>
                <a:rPr kumimoji="1" lang="en-US" sz="1600" b="1">
                  <a:latin typeface="Times New Roman" pitchFamily="18" charset="0"/>
                </a:rPr>
              </a:br>
              <a:r>
                <a:rPr kumimoji="1" lang="en-US" sz="1600" b="1">
                  <a:latin typeface="Times New Roman" pitchFamily="18" charset="0"/>
                </a:rPr>
                <a:t>computers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2780" name="Rectangle 39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Vista below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8</a:t>
              </a:r>
            </a:p>
          </p:txBody>
        </p:sp>
        <p:sp>
          <p:nvSpPr>
            <p:cNvPr id="3278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81200" y="4483100"/>
            <a:ext cx="5029200" cy="1489075"/>
            <a:chOff x="1248" y="2824"/>
            <a:chExt cx="3168" cy="938"/>
          </a:xfrm>
        </p:grpSpPr>
        <p:sp>
          <p:nvSpPr>
            <p:cNvPr id="33807" name="AutoShape 20"/>
            <p:cNvSpPr>
              <a:spLocks noChangeArrowheads="1"/>
            </p:cNvSpPr>
            <p:nvPr/>
          </p:nvSpPr>
          <p:spPr bwMode="auto">
            <a:xfrm>
              <a:off x="1248" y="2824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Rectangle 34"/>
            <p:cNvSpPr>
              <a:spLocks noChangeArrowheads="1"/>
            </p:cNvSpPr>
            <p:nvPr/>
          </p:nvSpPr>
          <p:spPr bwMode="auto">
            <a:xfrm>
              <a:off x="2331" y="3254"/>
              <a:ext cx="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  <a:buClr>
                  <a:schemeClr val="accent1"/>
                </a:buClr>
                <a:buSzPct val="80000"/>
                <a:buFont typeface="Monotype Sorts" pitchFamily="2" charset="2"/>
                <a:buNone/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Stand-alone</a:t>
              </a:r>
            </a:p>
          </p:txBody>
        </p:sp>
      </p:grp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8143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three categories of operating systems?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380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416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0" y="1676400"/>
            <a:ext cx="1585913" cy="5029200"/>
            <a:chOff x="1920" y="1056"/>
            <a:chExt cx="999" cy="3168"/>
          </a:xfrm>
        </p:grpSpPr>
        <p:sp>
          <p:nvSpPr>
            <p:cNvPr id="33803" name="AutoShape 22"/>
            <p:cNvSpPr>
              <a:spLocks noChangeArrowheads="1"/>
            </p:cNvSpPr>
            <p:nvPr/>
          </p:nvSpPr>
          <p:spPr bwMode="auto">
            <a:xfrm rot="7230674">
              <a:off x="866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rgbClr val="D94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7" name="Rectangle 33"/>
            <p:cNvSpPr>
              <a:spLocks noChangeArrowheads="1"/>
            </p:cNvSpPr>
            <p:nvPr/>
          </p:nvSpPr>
          <p:spPr bwMode="auto">
            <a:xfrm>
              <a:off x="1920" y="2496"/>
              <a:ext cx="9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Embedded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387850" y="1676400"/>
            <a:ext cx="1489075" cy="5029200"/>
            <a:chOff x="2764" y="1056"/>
            <a:chExt cx="938" cy="3168"/>
          </a:xfrm>
        </p:grpSpPr>
        <p:sp>
          <p:nvSpPr>
            <p:cNvPr id="33801" name="AutoShape 21"/>
            <p:cNvSpPr>
              <a:spLocks noChangeArrowheads="1"/>
            </p:cNvSpPr>
            <p:nvPr/>
          </p:nvSpPr>
          <p:spPr bwMode="auto">
            <a:xfrm rot="-7200000">
              <a:off x="1649" y="2171"/>
              <a:ext cx="3168" cy="93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9" name="Rectangle 35"/>
            <p:cNvSpPr>
              <a:spLocks noChangeArrowheads="1"/>
            </p:cNvSpPr>
            <p:nvPr/>
          </p:nvSpPr>
          <p:spPr bwMode="auto">
            <a:xfrm>
              <a:off x="2920" y="2496"/>
              <a:ext cx="712" cy="2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kumimoji="1" lang="en-US" sz="20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Network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 Windows</a:t>
            </a:r>
            <a:br>
              <a:rPr lang="en-US" smtClean="0"/>
            </a:br>
            <a:r>
              <a:rPr lang="en-US" smtClean="0"/>
              <a:t>versions compare?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482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4622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417 Fig. 8-23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4103688" y="992188"/>
            <a:ext cx="4860925" cy="5075237"/>
            <a:chOff x="1277" y="1037"/>
            <a:chExt cx="3062" cy="3197"/>
          </a:xfrm>
        </p:grpSpPr>
        <p:sp>
          <p:nvSpPr>
            <p:cNvPr id="34823" name="Rectangle 36"/>
            <p:cNvSpPr>
              <a:spLocks noChangeArrowheads="1"/>
            </p:cNvSpPr>
            <p:nvPr/>
          </p:nvSpPr>
          <p:spPr bwMode="auto">
            <a:xfrm>
              <a:off x="1277" y="1037"/>
              <a:ext cx="3056" cy="3151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1356" y="1120"/>
              <a:ext cx="2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92100" algn="l"/>
                  <a:tab pos="520700" algn="l"/>
                  <a:tab pos="685800" algn="l"/>
                  <a:tab pos="2684463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	Windows Version	Year Released</a:t>
              </a:r>
            </a:p>
          </p:txBody>
        </p:sp>
        <p:sp>
          <p:nvSpPr>
            <p:cNvPr id="34825" name="Line 13"/>
            <p:cNvSpPr>
              <a:spLocks noChangeShapeType="1"/>
            </p:cNvSpPr>
            <p:nvPr/>
          </p:nvSpPr>
          <p:spPr bwMode="auto">
            <a:xfrm>
              <a:off x="1283" y="1412"/>
              <a:ext cx="30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 type="none" w="sm" len="med"/>
              <a:tailEnd type="none" w="sm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6" name="Text Box 12"/>
            <p:cNvSpPr txBox="1">
              <a:spLocks noChangeArrowheads="1"/>
            </p:cNvSpPr>
            <p:nvPr/>
          </p:nvSpPr>
          <p:spPr bwMode="auto">
            <a:xfrm>
              <a:off x="1546" y="1406"/>
              <a:ext cx="2655" cy="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3.x</a:t>
              </a:r>
              <a:r>
                <a:rPr lang="en-US" sz="1800">
                  <a:solidFill>
                    <a:schemeClr val="bg2"/>
                  </a:solidFill>
                </a:rPr>
                <a:t>	1990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NT 3.1</a:t>
              </a:r>
              <a:r>
                <a:rPr lang="en-US" sz="1800">
                  <a:solidFill>
                    <a:schemeClr val="bg2"/>
                  </a:solidFill>
                </a:rPr>
                <a:t>	1993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95</a:t>
              </a:r>
              <a:r>
                <a:rPr lang="en-US" sz="1800">
                  <a:solidFill>
                    <a:schemeClr val="bg2"/>
                  </a:solidFill>
                </a:rPr>
                <a:t>	1995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NT Workstation 4.0</a:t>
              </a:r>
              <a:r>
                <a:rPr lang="en-US" sz="1800">
                  <a:solidFill>
                    <a:schemeClr val="bg2"/>
                  </a:solidFill>
                </a:rPr>
                <a:t>	1996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98</a:t>
              </a:r>
              <a:r>
                <a:rPr lang="en-US" sz="1800">
                  <a:solidFill>
                    <a:schemeClr val="bg2"/>
                  </a:solidFill>
                </a:rPr>
                <a:t>	1998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Millennium Edition</a:t>
              </a:r>
              <a:r>
                <a:rPr lang="en-US" sz="1800">
                  <a:solidFill>
                    <a:schemeClr val="bg2"/>
                  </a:solidFill>
                </a:rPr>
                <a:t> 	2000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2000 Professional</a:t>
              </a:r>
              <a:r>
                <a:rPr lang="en-US" sz="1800">
                  <a:solidFill>
                    <a:schemeClr val="bg2"/>
                  </a:solidFill>
                </a:rPr>
                <a:t>	2000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XP</a:t>
              </a:r>
              <a:r>
                <a:rPr lang="en-US" sz="1800">
                  <a:solidFill>
                    <a:schemeClr val="bg2"/>
                  </a:solidFill>
                </a:rPr>
                <a:t>	2001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XP SP2	</a:t>
              </a:r>
              <a:r>
                <a:rPr lang="en-US" sz="1800">
                  <a:solidFill>
                    <a:schemeClr val="bg2"/>
                  </a:solidFill>
                </a:rPr>
                <a:t>2004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Windows Vista	</a:t>
              </a:r>
              <a:r>
                <a:rPr lang="en-US" sz="1800">
                  <a:solidFill>
                    <a:schemeClr val="bg2"/>
                  </a:solidFill>
                </a:rPr>
                <a:t>2006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512763" y="1547813"/>
            <a:ext cx="75184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Fast, reliable Windows operating system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Windows XP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584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417 - 418 Fig. 8-24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520700" y="2078038"/>
            <a:ext cx="3628219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Available in five editions: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Home Edition, Professional Edition, 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Tablet PC Edition,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Media Center Edition,</a:t>
            </a:r>
            <a:b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itchFamily="18" charset="0"/>
              </a:rPr>
              <a:t>and 64-bit Edition</a:t>
            </a:r>
          </a:p>
        </p:txBody>
      </p:sp>
      <p:pic>
        <p:nvPicPr>
          <p:cNvPr id="11" name="Picture 10" descr="CFig8-24.gif"/>
          <p:cNvPicPr>
            <a:picLocks noChangeAspect="1"/>
          </p:cNvPicPr>
          <p:nvPr/>
        </p:nvPicPr>
        <p:blipFill>
          <a:blip r:embed="rId2"/>
          <a:srcRect l="1484" t="1430" r="1778"/>
          <a:stretch>
            <a:fillRect/>
          </a:stretch>
        </p:blipFill>
        <p:spPr>
          <a:xfrm>
            <a:off x="4153362" y="2169994"/>
            <a:ext cx="4799569" cy="369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 build="p" bldLvl="4" autoUpdateAnimBg="0" advAuto="3000"/>
      <p:bldP spid="68611" grpId="0" build="p" bldLvl="4" autoUpdateAnimBg="0" advAuto="1000"/>
      <p:bldP spid="68636" grpId="0" build="p" bldLvl="4" autoUpdateAnimBg="0" advAuto="4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512763" y="1547813"/>
            <a:ext cx="7518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Successor to Windows XP, containing a new interface and new / enhanced features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3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Windows Vista</a:t>
            </a:r>
            <a:r>
              <a:rPr lang="en-US" smtClean="0"/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6873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418 - 419 Fig. 8-25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520700" y="2470150"/>
            <a:ext cx="4052888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in several editions, grouped into Home and Business categories</a:t>
            </a:r>
          </a:p>
        </p:txBody>
      </p:sp>
      <p:pic>
        <p:nvPicPr>
          <p:cNvPr id="11" name="Picture 10" descr="CFig8-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17" y="2511187"/>
            <a:ext cx="4472323" cy="336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bldLvl="4" autoUpdateAnimBg="0" advAuto="3000"/>
      <p:bldP spid="144388" grpId="0" build="p" bldLvl="4" autoUpdateAnimBg="0" advAuto="1000"/>
      <p:bldP spid="144393" grpId="0" build="p" bldLvl="4" autoUpdateAnimBg="0" advAuto="4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27238" y="1746250"/>
            <a:ext cx="4851400" cy="2938463"/>
            <a:chOff x="1277" y="1100"/>
            <a:chExt cx="3056" cy="1851"/>
          </a:xfrm>
        </p:grpSpPr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277" y="1100"/>
              <a:ext cx="3056" cy="1851"/>
            </a:xfrm>
            <a:prstGeom prst="rect">
              <a:avLst/>
            </a:prstGeom>
            <a:gradFill rotWithShape="0">
              <a:gsLst>
                <a:gs pos="0">
                  <a:srgbClr val="0099CC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1350" y="1179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292100" algn="l"/>
                  <a:tab pos="520700" algn="l"/>
                  <a:tab pos="685800" algn="l"/>
                  <a:tab pos="2684463" algn="l"/>
                </a:tabLst>
              </a:pPr>
              <a:r>
                <a:rPr lang="en-US" sz="1800" b="1">
                  <a:solidFill>
                    <a:schemeClr val="bg2"/>
                  </a:solidFill>
                </a:rPr>
                <a:t>	Windows Vista Features</a:t>
              </a: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277" y="1457"/>
              <a:ext cx="3056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 type="none" w="sm" len="med"/>
              <a:tailEnd type="none" w="sm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1540" y="1451"/>
              <a:ext cx="2655" cy="1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Reliability and Performance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Security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Information Management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Appearance and Navigation</a:t>
              </a:r>
            </a:p>
            <a:p>
              <a:pPr>
                <a:lnSpc>
                  <a:spcPct val="160000"/>
                </a:lnSpc>
                <a:tabLst>
                  <a:tab pos="3259138" algn="l"/>
                </a:tabLst>
              </a:pPr>
              <a:r>
                <a:rPr lang="en-US" sz="1800">
                  <a:solidFill>
                    <a:schemeClr val="bg2"/>
                  </a:solidFill>
                </a:rPr>
                <a:t>Communications and the Internet</a:t>
              </a:r>
            </a:p>
          </p:txBody>
        </p:sp>
      </p:grp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some features of Windows Vista?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789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5918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994525" cy="2763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Mac OS 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3994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420 Fig. 8-28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304800" y="1524000"/>
            <a:ext cx="69945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only for computers manufactured by Apple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Macintosh operating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system has been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model for most GUIs</a:t>
            </a: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39945" name="Rectangle 6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Mac OS X below Chapter 8</a:t>
              </a:r>
            </a:p>
          </p:txBody>
        </p:sp>
        <p:sp>
          <p:nvSpPr>
            <p:cNvPr id="39946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2" descr="CFig8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23" y="2374710"/>
            <a:ext cx="4795126" cy="30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 autoUpdateAnimBg="0" advAuto="1000"/>
      <p:bldP spid="72730" grpId="0" build="p" bldLvl="4" autoUpdateAnimBg="0" advAuto="2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467600" cy="8016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UNIX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096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420 Fig. 8-29</a:t>
            </a: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304800" y="1536700"/>
            <a:ext cx="7467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Used by power users because of its flexibility and power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Most versions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offer GUI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Available for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computers of all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sizes</a:t>
            </a:r>
          </a:p>
        </p:txBody>
      </p:sp>
      <p:pic>
        <p:nvPicPr>
          <p:cNvPr id="10" name="Picture 9" descr="CFig8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70" y="2101755"/>
            <a:ext cx="4887672" cy="367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4" autoUpdateAnimBg="0" advAuto="1000"/>
      <p:bldP spid="76826" grpId="0" build="p" bldLvl="4" autoUpdateAnimBg="0" advAuto="4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807200" cy="6556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Linux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199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38608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421 - 422 Fig. 8-30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17500" y="1535113"/>
            <a:ext cx="6807200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Popular, free, multitasking UNIX-type operating system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Open-source software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—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code is available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public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Both a stand-alone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a network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operating system</a:t>
            </a:r>
          </a:p>
        </p:txBody>
      </p:sp>
      <p:sp>
        <p:nvSpPr>
          <p:cNvPr id="41992" name="Rectangle 46"/>
          <p:cNvSpPr>
            <a:spLocks noChangeArrowheads="1"/>
          </p:cNvSpPr>
          <p:nvPr/>
        </p:nvSpPr>
        <p:spPr bwMode="auto">
          <a:xfrm>
            <a:off x="0" y="5334000"/>
            <a:ext cx="19812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Click to view Web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Link, click Chapter 8, Click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Web Link from left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navigation, then click </a:t>
            </a:r>
            <a:b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</a:br>
            <a:r>
              <a:rPr kumimoji="1" lang="en-US" sz="1200">
                <a:solidFill>
                  <a:schemeClr val="bg2"/>
                </a:solidFill>
                <a:latin typeface="Arial Narrow" pitchFamily="34" charset="0"/>
              </a:rPr>
              <a:t>Linux below Chapter 8</a:t>
            </a:r>
          </a:p>
        </p:txBody>
      </p:sp>
      <p:sp>
        <p:nvSpPr>
          <p:cNvPr id="41993" name="Webpage">
            <a:hlinkClick r:id="rId2"/>
          </p:cNvPr>
          <p:cNvSpPr>
            <a:spLocks noEditPoints="1" noChangeArrowheads="1"/>
          </p:cNvSpPr>
          <p:nvPr/>
        </p:nvSpPr>
        <p:spPr bwMode="auto">
          <a:xfrm>
            <a:off x="152400" y="4648200"/>
            <a:ext cx="441325" cy="590550"/>
          </a:xfrm>
          <a:custGeom>
            <a:avLst/>
            <a:gdLst>
              <a:gd name="T0" fmla="*/ 44241446 w 21600"/>
              <a:gd name="T1" fmla="*/ 441430607 h 21600"/>
              <a:gd name="T2" fmla="*/ 0 w 21600"/>
              <a:gd name="T3" fmla="*/ 357824505 h 21600"/>
              <a:gd name="T4" fmla="*/ 184233261 w 21600"/>
              <a:gd name="T5" fmla="*/ 0 h 21600"/>
              <a:gd name="T6" fmla="*/ 0 w 21600"/>
              <a:gd name="T7" fmla="*/ 0 h 21600"/>
              <a:gd name="T8" fmla="*/ 92116794 w 21600"/>
              <a:gd name="T9" fmla="*/ 0 h 21600"/>
              <a:gd name="T10" fmla="*/ 184233261 w 21600"/>
              <a:gd name="T11" fmla="*/ 0 h 21600"/>
              <a:gd name="T12" fmla="*/ 184233261 w 21600"/>
              <a:gd name="T13" fmla="*/ 220715303 h 21600"/>
              <a:gd name="T14" fmla="*/ 184233261 w 21600"/>
              <a:gd name="T15" fmla="*/ 441430607 h 21600"/>
              <a:gd name="T16" fmla="*/ 92116794 w 21600"/>
              <a:gd name="T17" fmla="*/ 441430607 h 21600"/>
              <a:gd name="T18" fmla="*/ 0 w 21600"/>
              <a:gd name="T19" fmla="*/ 220715303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1955 w 21600"/>
              <a:gd name="T31" fmla="*/ 12829 h 21600"/>
              <a:gd name="T32" fmla="*/ 19814 w 21600"/>
              <a:gd name="T33" fmla="*/ 20749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9184" y="949"/>
                </a:moveTo>
                <a:lnTo>
                  <a:pt x="9758" y="1309"/>
                </a:lnTo>
                <a:lnTo>
                  <a:pt x="11544" y="1292"/>
                </a:lnTo>
                <a:lnTo>
                  <a:pt x="12437" y="1292"/>
                </a:lnTo>
                <a:lnTo>
                  <a:pt x="13414" y="1161"/>
                </a:lnTo>
                <a:lnTo>
                  <a:pt x="13648" y="1243"/>
                </a:lnTo>
                <a:lnTo>
                  <a:pt x="13542" y="1390"/>
                </a:lnTo>
                <a:lnTo>
                  <a:pt x="13967" y="1849"/>
                </a:lnTo>
                <a:lnTo>
                  <a:pt x="14562" y="2520"/>
                </a:lnTo>
                <a:lnTo>
                  <a:pt x="14669" y="3223"/>
                </a:lnTo>
                <a:lnTo>
                  <a:pt x="14796" y="3518"/>
                </a:lnTo>
                <a:lnTo>
                  <a:pt x="15264" y="3665"/>
                </a:lnTo>
                <a:lnTo>
                  <a:pt x="15753" y="3518"/>
                </a:lnTo>
                <a:lnTo>
                  <a:pt x="15902" y="2978"/>
                </a:lnTo>
                <a:lnTo>
                  <a:pt x="16008" y="2323"/>
                </a:lnTo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591" y="10620"/>
                </a:moveTo>
                <a:lnTo>
                  <a:pt x="6122" y="10996"/>
                </a:lnTo>
                <a:lnTo>
                  <a:pt x="6696" y="11340"/>
                </a:lnTo>
                <a:lnTo>
                  <a:pt x="7313" y="11618"/>
                </a:lnTo>
                <a:lnTo>
                  <a:pt x="7972" y="11863"/>
                </a:lnTo>
                <a:lnTo>
                  <a:pt x="8652" y="12060"/>
                </a:lnTo>
                <a:lnTo>
                  <a:pt x="9396" y="12190"/>
                </a:lnTo>
                <a:lnTo>
                  <a:pt x="10119" y="12272"/>
                </a:lnTo>
                <a:lnTo>
                  <a:pt x="10906" y="12305"/>
                </a:lnTo>
                <a:lnTo>
                  <a:pt x="11650" y="12272"/>
                </a:lnTo>
                <a:lnTo>
                  <a:pt x="12373" y="12190"/>
                </a:lnTo>
                <a:lnTo>
                  <a:pt x="13117" y="12060"/>
                </a:lnTo>
                <a:lnTo>
                  <a:pt x="13797" y="11863"/>
                </a:lnTo>
                <a:lnTo>
                  <a:pt x="14456" y="11618"/>
                </a:lnTo>
                <a:lnTo>
                  <a:pt x="15073" y="11340"/>
                </a:lnTo>
                <a:lnTo>
                  <a:pt x="15647" y="11029"/>
                </a:lnTo>
                <a:lnTo>
                  <a:pt x="16178" y="10652"/>
                </a:lnTo>
                <a:lnTo>
                  <a:pt x="16667" y="10243"/>
                </a:lnTo>
                <a:lnTo>
                  <a:pt x="17071" y="9801"/>
                </a:lnTo>
                <a:lnTo>
                  <a:pt x="17475" y="9327"/>
                </a:lnTo>
                <a:lnTo>
                  <a:pt x="17815" y="8820"/>
                </a:lnTo>
                <a:lnTo>
                  <a:pt x="18049" y="8296"/>
                </a:lnTo>
                <a:lnTo>
                  <a:pt x="18262" y="7723"/>
                </a:lnTo>
                <a:lnTo>
                  <a:pt x="18347" y="7134"/>
                </a:lnTo>
                <a:lnTo>
                  <a:pt x="18389" y="6561"/>
                </a:lnTo>
                <a:lnTo>
                  <a:pt x="18347" y="5956"/>
                </a:lnTo>
                <a:lnTo>
                  <a:pt x="18262" y="5400"/>
                </a:lnTo>
                <a:lnTo>
                  <a:pt x="18049" y="4827"/>
                </a:lnTo>
                <a:lnTo>
                  <a:pt x="17815" y="4303"/>
                </a:lnTo>
                <a:lnTo>
                  <a:pt x="17475" y="3796"/>
                </a:lnTo>
                <a:lnTo>
                  <a:pt x="17114" y="3321"/>
                </a:lnTo>
                <a:lnTo>
                  <a:pt x="16710" y="2880"/>
                </a:lnTo>
                <a:lnTo>
                  <a:pt x="16221" y="2470"/>
                </a:lnTo>
                <a:lnTo>
                  <a:pt x="15689" y="2094"/>
                </a:lnTo>
                <a:lnTo>
                  <a:pt x="15115" y="1750"/>
                </a:lnTo>
                <a:lnTo>
                  <a:pt x="14499" y="1472"/>
                </a:lnTo>
                <a:lnTo>
                  <a:pt x="13797" y="1227"/>
                </a:lnTo>
                <a:lnTo>
                  <a:pt x="13117" y="1030"/>
                </a:lnTo>
                <a:lnTo>
                  <a:pt x="12415" y="883"/>
                </a:lnTo>
                <a:lnTo>
                  <a:pt x="11650" y="818"/>
                </a:lnTo>
                <a:lnTo>
                  <a:pt x="10906" y="785"/>
                </a:lnTo>
                <a:lnTo>
                  <a:pt x="10119" y="818"/>
                </a:lnTo>
                <a:lnTo>
                  <a:pt x="9396" y="883"/>
                </a:lnTo>
                <a:lnTo>
                  <a:pt x="8652" y="1030"/>
                </a:lnTo>
                <a:lnTo>
                  <a:pt x="8014" y="1227"/>
                </a:lnTo>
                <a:lnTo>
                  <a:pt x="7355" y="1440"/>
                </a:lnTo>
                <a:lnTo>
                  <a:pt x="6739" y="1750"/>
                </a:lnTo>
                <a:lnTo>
                  <a:pt x="6122" y="2061"/>
                </a:lnTo>
                <a:lnTo>
                  <a:pt x="5591" y="2438"/>
                </a:lnTo>
                <a:lnTo>
                  <a:pt x="5102" y="2847"/>
                </a:lnTo>
                <a:lnTo>
                  <a:pt x="4698" y="3289"/>
                </a:lnTo>
                <a:lnTo>
                  <a:pt x="4294" y="3763"/>
                </a:lnTo>
                <a:lnTo>
                  <a:pt x="3996" y="4270"/>
                </a:lnTo>
                <a:lnTo>
                  <a:pt x="3720" y="4794"/>
                </a:lnTo>
                <a:lnTo>
                  <a:pt x="3550" y="5367"/>
                </a:lnTo>
                <a:lnTo>
                  <a:pt x="3422" y="5956"/>
                </a:lnTo>
                <a:lnTo>
                  <a:pt x="3380" y="6561"/>
                </a:lnTo>
                <a:lnTo>
                  <a:pt x="3422" y="7134"/>
                </a:lnTo>
                <a:lnTo>
                  <a:pt x="3550" y="7690"/>
                </a:lnTo>
                <a:lnTo>
                  <a:pt x="3720" y="8263"/>
                </a:lnTo>
                <a:lnTo>
                  <a:pt x="3954" y="8787"/>
                </a:lnTo>
                <a:lnTo>
                  <a:pt x="4294" y="9294"/>
                </a:lnTo>
                <a:lnTo>
                  <a:pt x="4655" y="9769"/>
                </a:lnTo>
                <a:lnTo>
                  <a:pt x="5102" y="10210"/>
                </a:lnTo>
                <a:lnTo>
                  <a:pt x="5591" y="10620"/>
                </a:lnTo>
                <a:close/>
              </a:path>
              <a:path w="21600" h="21600" extrusionOk="0">
                <a:moveTo>
                  <a:pt x="3401" y="6021"/>
                </a:moveTo>
                <a:lnTo>
                  <a:pt x="4039" y="5530"/>
                </a:lnTo>
                <a:lnTo>
                  <a:pt x="4294" y="4892"/>
                </a:lnTo>
                <a:lnTo>
                  <a:pt x="4677" y="4156"/>
                </a:lnTo>
                <a:lnTo>
                  <a:pt x="5166" y="3763"/>
                </a:lnTo>
                <a:lnTo>
                  <a:pt x="5378" y="3354"/>
                </a:lnTo>
                <a:lnTo>
                  <a:pt x="5293" y="2732"/>
                </a:lnTo>
                <a:moveTo>
                  <a:pt x="3507" y="7380"/>
                </a:moveTo>
                <a:lnTo>
                  <a:pt x="3890" y="7200"/>
                </a:lnTo>
                <a:lnTo>
                  <a:pt x="4103" y="7249"/>
                </a:lnTo>
                <a:lnTo>
                  <a:pt x="4400" y="7527"/>
                </a:lnTo>
                <a:lnTo>
                  <a:pt x="4719" y="7674"/>
                </a:lnTo>
                <a:lnTo>
                  <a:pt x="5293" y="7641"/>
                </a:lnTo>
                <a:lnTo>
                  <a:pt x="5740" y="7543"/>
                </a:lnTo>
                <a:lnTo>
                  <a:pt x="6144" y="7543"/>
                </a:lnTo>
                <a:lnTo>
                  <a:pt x="6526" y="7821"/>
                </a:lnTo>
                <a:lnTo>
                  <a:pt x="6569" y="8312"/>
                </a:lnTo>
                <a:lnTo>
                  <a:pt x="6059" y="8852"/>
                </a:lnTo>
                <a:lnTo>
                  <a:pt x="5803" y="8967"/>
                </a:lnTo>
                <a:lnTo>
                  <a:pt x="5803" y="9147"/>
                </a:lnTo>
                <a:lnTo>
                  <a:pt x="5421" y="9294"/>
                </a:lnTo>
                <a:lnTo>
                  <a:pt x="4868" y="9163"/>
                </a:lnTo>
                <a:lnTo>
                  <a:pt x="4337" y="9049"/>
                </a:lnTo>
                <a:lnTo>
                  <a:pt x="4081" y="9000"/>
                </a:lnTo>
                <a:moveTo>
                  <a:pt x="14988" y="11372"/>
                </a:moveTo>
                <a:lnTo>
                  <a:pt x="15115" y="10865"/>
                </a:lnTo>
                <a:lnTo>
                  <a:pt x="16072" y="10096"/>
                </a:lnTo>
                <a:lnTo>
                  <a:pt x="16455" y="9605"/>
                </a:lnTo>
                <a:lnTo>
                  <a:pt x="16455" y="8329"/>
                </a:lnTo>
                <a:lnTo>
                  <a:pt x="17156" y="7969"/>
                </a:lnTo>
                <a:lnTo>
                  <a:pt x="17879" y="7870"/>
                </a:lnTo>
                <a:lnTo>
                  <a:pt x="18177" y="7821"/>
                </a:lnTo>
                <a:moveTo>
                  <a:pt x="18368" y="6840"/>
                </a:moveTo>
                <a:lnTo>
                  <a:pt x="18049" y="6610"/>
                </a:lnTo>
                <a:lnTo>
                  <a:pt x="17411" y="6512"/>
                </a:lnTo>
                <a:lnTo>
                  <a:pt x="16859" y="6545"/>
                </a:lnTo>
                <a:lnTo>
                  <a:pt x="16603" y="6201"/>
                </a:lnTo>
                <a:lnTo>
                  <a:pt x="16731" y="5874"/>
                </a:lnTo>
                <a:lnTo>
                  <a:pt x="17241" y="5465"/>
                </a:lnTo>
                <a:lnTo>
                  <a:pt x="17858" y="5236"/>
                </a:lnTo>
                <a:lnTo>
                  <a:pt x="18007" y="5089"/>
                </a:lnTo>
                <a:lnTo>
                  <a:pt x="18049" y="4892"/>
                </a:lnTo>
                <a:moveTo>
                  <a:pt x="8100" y="1260"/>
                </a:moveTo>
                <a:cubicBezTo>
                  <a:pt x="8333" y="1276"/>
                  <a:pt x="8206" y="1554"/>
                  <a:pt x="8695" y="1652"/>
                </a:cubicBezTo>
                <a:cubicBezTo>
                  <a:pt x="9184" y="1750"/>
                  <a:pt x="10481" y="1685"/>
                  <a:pt x="10991" y="1881"/>
                </a:cubicBezTo>
                <a:cubicBezTo>
                  <a:pt x="11501" y="2078"/>
                  <a:pt x="11629" y="2503"/>
                  <a:pt x="11799" y="2830"/>
                </a:cubicBezTo>
                <a:cubicBezTo>
                  <a:pt x="11969" y="3158"/>
                  <a:pt x="11905" y="3910"/>
                  <a:pt x="12054" y="3894"/>
                </a:cubicBezTo>
                <a:cubicBezTo>
                  <a:pt x="12203" y="3878"/>
                  <a:pt x="12351" y="2880"/>
                  <a:pt x="12649" y="2683"/>
                </a:cubicBezTo>
                <a:cubicBezTo>
                  <a:pt x="12947" y="2487"/>
                  <a:pt x="13670" y="2536"/>
                  <a:pt x="13840" y="2683"/>
                </a:cubicBezTo>
                <a:cubicBezTo>
                  <a:pt x="14010" y="2830"/>
                  <a:pt x="13733" y="3370"/>
                  <a:pt x="13648" y="3616"/>
                </a:cubicBezTo>
                <a:cubicBezTo>
                  <a:pt x="13563" y="3861"/>
                  <a:pt x="13457" y="4058"/>
                  <a:pt x="13351" y="4156"/>
                </a:cubicBezTo>
                <a:cubicBezTo>
                  <a:pt x="13244" y="4254"/>
                  <a:pt x="13096" y="4221"/>
                  <a:pt x="12947" y="4254"/>
                </a:cubicBezTo>
                <a:cubicBezTo>
                  <a:pt x="12777" y="4303"/>
                  <a:pt x="12585" y="4369"/>
                  <a:pt x="12394" y="4401"/>
                </a:cubicBezTo>
                <a:cubicBezTo>
                  <a:pt x="12139" y="4500"/>
                  <a:pt x="12054" y="4614"/>
                  <a:pt x="11862" y="4647"/>
                </a:cubicBezTo>
                <a:cubicBezTo>
                  <a:pt x="11650" y="4761"/>
                  <a:pt x="11671" y="4680"/>
                  <a:pt x="11437" y="4778"/>
                </a:cubicBezTo>
                <a:cubicBezTo>
                  <a:pt x="11352" y="4827"/>
                  <a:pt x="11225" y="4974"/>
                  <a:pt x="11246" y="5072"/>
                </a:cubicBezTo>
                <a:cubicBezTo>
                  <a:pt x="11225" y="5154"/>
                  <a:pt x="11267" y="5220"/>
                  <a:pt x="11310" y="5269"/>
                </a:cubicBezTo>
                <a:cubicBezTo>
                  <a:pt x="11352" y="5318"/>
                  <a:pt x="11480" y="5383"/>
                  <a:pt x="11565" y="5416"/>
                </a:cubicBezTo>
                <a:cubicBezTo>
                  <a:pt x="11629" y="5400"/>
                  <a:pt x="11820" y="5465"/>
                  <a:pt x="11862" y="5432"/>
                </a:cubicBezTo>
                <a:cubicBezTo>
                  <a:pt x="11905" y="5416"/>
                  <a:pt x="11926" y="5269"/>
                  <a:pt x="11884" y="5236"/>
                </a:cubicBezTo>
                <a:cubicBezTo>
                  <a:pt x="11841" y="5203"/>
                  <a:pt x="11629" y="5269"/>
                  <a:pt x="11565" y="5220"/>
                </a:cubicBezTo>
                <a:cubicBezTo>
                  <a:pt x="11480" y="5187"/>
                  <a:pt x="11459" y="5040"/>
                  <a:pt x="11480" y="4974"/>
                </a:cubicBezTo>
                <a:cubicBezTo>
                  <a:pt x="11501" y="4909"/>
                  <a:pt x="11607" y="4860"/>
                  <a:pt x="11692" y="4843"/>
                </a:cubicBezTo>
                <a:cubicBezTo>
                  <a:pt x="11905" y="4876"/>
                  <a:pt x="11820" y="4876"/>
                  <a:pt x="12054" y="4876"/>
                </a:cubicBezTo>
                <a:cubicBezTo>
                  <a:pt x="12075" y="5040"/>
                  <a:pt x="12096" y="5269"/>
                  <a:pt x="12139" y="5416"/>
                </a:cubicBezTo>
                <a:cubicBezTo>
                  <a:pt x="12160" y="5465"/>
                  <a:pt x="12330" y="5465"/>
                  <a:pt x="12373" y="5416"/>
                </a:cubicBezTo>
                <a:cubicBezTo>
                  <a:pt x="12415" y="5367"/>
                  <a:pt x="12330" y="4974"/>
                  <a:pt x="12394" y="4892"/>
                </a:cubicBezTo>
                <a:cubicBezTo>
                  <a:pt x="12458" y="4810"/>
                  <a:pt x="12692" y="4925"/>
                  <a:pt x="12755" y="4892"/>
                </a:cubicBezTo>
                <a:cubicBezTo>
                  <a:pt x="12798" y="4860"/>
                  <a:pt x="12840" y="4761"/>
                  <a:pt x="12755" y="4729"/>
                </a:cubicBezTo>
                <a:cubicBezTo>
                  <a:pt x="12670" y="4696"/>
                  <a:pt x="12118" y="4745"/>
                  <a:pt x="12203" y="4696"/>
                </a:cubicBezTo>
                <a:cubicBezTo>
                  <a:pt x="12543" y="4549"/>
                  <a:pt x="12819" y="4434"/>
                  <a:pt x="13266" y="4401"/>
                </a:cubicBezTo>
                <a:cubicBezTo>
                  <a:pt x="13436" y="4385"/>
                  <a:pt x="13585" y="4500"/>
                  <a:pt x="13776" y="4532"/>
                </a:cubicBezTo>
                <a:cubicBezTo>
                  <a:pt x="13967" y="4630"/>
                  <a:pt x="13861" y="4843"/>
                  <a:pt x="13712" y="4925"/>
                </a:cubicBezTo>
                <a:cubicBezTo>
                  <a:pt x="13648" y="5023"/>
                  <a:pt x="13521" y="5121"/>
                  <a:pt x="13414" y="5187"/>
                </a:cubicBezTo>
                <a:cubicBezTo>
                  <a:pt x="13351" y="5285"/>
                  <a:pt x="13287" y="5334"/>
                  <a:pt x="13159" y="5383"/>
                </a:cubicBezTo>
                <a:cubicBezTo>
                  <a:pt x="13117" y="5563"/>
                  <a:pt x="12862" y="5743"/>
                  <a:pt x="12649" y="5809"/>
                </a:cubicBezTo>
                <a:cubicBezTo>
                  <a:pt x="12543" y="5907"/>
                  <a:pt x="12437" y="5940"/>
                  <a:pt x="12309" y="6005"/>
                </a:cubicBezTo>
                <a:cubicBezTo>
                  <a:pt x="12245" y="6120"/>
                  <a:pt x="12139" y="6185"/>
                  <a:pt x="12075" y="6300"/>
                </a:cubicBezTo>
                <a:cubicBezTo>
                  <a:pt x="12118" y="6561"/>
                  <a:pt x="12075" y="6643"/>
                  <a:pt x="12373" y="6741"/>
                </a:cubicBezTo>
                <a:cubicBezTo>
                  <a:pt x="12500" y="6840"/>
                  <a:pt x="12522" y="6970"/>
                  <a:pt x="12330" y="7036"/>
                </a:cubicBezTo>
                <a:cubicBezTo>
                  <a:pt x="12011" y="6987"/>
                  <a:pt x="12033" y="6823"/>
                  <a:pt x="11799" y="6692"/>
                </a:cubicBezTo>
                <a:cubicBezTo>
                  <a:pt x="11714" y="6529"/>
                  <a:pt x="11459" y="6430"/>
                  <a:pt x="11246" y="6398"/>
                </a:cubicBezTo>
                <a:cubicBezTo>
                  <a:pt x="11076" y="6332"/>
                  <a:pt x="11182" y="6365"/>
                  <a:pt x="10906" y="6365"/>
                </a:cubicBezTo>
                <a:cubicBezTo>
                  <a:pt x="10608" y="6512"/>
                  <a:pt x="10544" y="7347"/>
                  <a:pt x="11246" y="7478"/>
                </a:cubicBezTo>
                <a:cubicBezTo>
                  <a:pt x="12394" y="7429"/>
                  <a:pt x="13329" y="7772"/>
                  <a:pt x="13733" y="7985"/>
                </a:cubicBezTo>
                <a:cubicBezTo>
                  <a:pt x="13840" y="8410"/>
                  <a:pt x="13329" y="8901"/>
                  <a:pt x="12500" y="9343"/>
                </a:cubicBezTo>
                <a:cubicBezTo>
                  <a:pt x="11629" y="9736"/>
                  <a:pt x="11480" y="10194"/>
                  <a:pt x="11246" y="10980"/>
                </a:cubicBezTo>
                <a:cubicBezTo>
                  <a:pt x="10991" y="11372"/>
                  <a:pt x="10481" y="10930"/>
                  <a:pt x="10289" y="10096"/>
                </a:cubicBezTo>
                <a:cubicBezTo>
                  <a:pt x="10140" y="9196"/>
                  <a:pt x="9907" y="8165"/>
                  <a:pt x="10459" y="7576"/>
                </a:cubicBezTo>
                <a:cubicBezTo>
                  <a:pt x="9375" y="6790"/>
                  <a:pt x="9269" y="6070"/>
                  <a:pt x="9056" y="6218"/>
                </a:cubicBezTo>
                <a:cubicBezTo>
                  <a:pt x="9205" y="6987"/>
                  <a:pt x="8929" y="6660"/>
                  <a:pt x="8737" y="6021"/>
                </a:cubicBezTo>
                <a:cubicBezTo>
                  <a:pt x="8822" y="5023"/>
                  <a:pt x="8610" y="4385"/>
                  <a:pt x="8440" y="3550"/>
                </a:cubicBezTo>
                <a:lnTo>
                  <a:pt x="7844" y="2290"/>
                </a:lnTo>
                <a:lnTo>
                  <a:pt x="6654" y="1849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CFig8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025" y="3016155"/>
            <a:ext cx="4745837" cy="2470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5" autoUpdateAnimBg="0" advAuto="1000"/>
      <p:bldP spid="78860" grpId="0" build="p" bldLvl="5" autoUpdateAnimBg="0" advAuto="4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1576387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are examples of network </a:t>
            </a:r>
            <a:br>
              <a:rPr lang="en-US" smtClean="0"/>
            </a:br>
            <a:r>
              <a:rPr lang="en-US" smtClean="0"/>
              <a:t>operating systems?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302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422 - 423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349750" y="1524000"/>
            <a:ext cx="2470150" cy="2011363"/>
            <a:chOff x="2668" y="992"/>
            <a:chExt cx="1556" cy="1267"/>
          </a:xfrm>
        </p:grpSpPr>
        <p:sp>
          <p:nvSpPr>
            <p:cNvPr id="43027" name="Rectangle 24"/>
            <p:cNvSpPr>
              <a:spLocks noChangeArrowheads="1"/>
            </p:cNvSpPr>
            <p:nvPr/>
          </p:nvSpPr>
          <p:spPr bwMode="auto">
            <a:xfrm rot="2691476">
              <a:off x="2836" y="992"/>
              <a:ext cx="1260" cy="1267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1" name="Rectangle 35"/>
            <p:cNvSpPr>
              <a:spLocks noChangeArrowheads="1"/>
            </p:cNvSpPr>
            <p:nvPr/>
          </p:nvSpPr>
          <p:spPr bwMode="auto">
            <a:xfrm>
              <a:off x="2668" y="1176"/>
              <a:ext cx="155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NetWare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Designed for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client/server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networks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3095625" y="2941638"/>
            <a:ext cx="2133600" cy="2012950"/>
            <a:chOff x="1872" y="1891"/>
            <a:chExt cx="1344" cy="1268"/>
          </a:xfrm>
        </p:grpSpPr>
        <p:sp>
          <p:nvSpPr>
            <p:cNvPr id="43025" name="Rectangle 28"/>
            <p:cNvSpPr>
              <a:spLocks noChangeArrowheads="1"/>
            </p:cNvSpPr>
            <p:nvPr/>
          </p:nvSpPr>
          <p:spPr bwMode="auto">
            <a:xfrm rot="2691476">
              <a:off x="1943" y="1891"/>
              <a:ext cx="1259" cy="1268"/>
            </a:xfrm>
            <a:prstGeom prst="rect">
              <a:avLst/>
            </a:prstGeom>
            <a:solidFill>
              <a:srgbClr val="D94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2" name="Rectangle 36"/>
            <p:cNvSpPr>
              <a:spLocks noChangeArrowheads="1"/>
            </p:cNvSpPr>
            <p:nvPr/>
          </p:nvSpPr>
          <p:spPr bwMode="auto">
            <a:xfrm>
              <a:off x="1872" y="2064"/>
              <a:ext cx="1344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Windows </a:t>
              </a:r>
              <a:b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Server 2008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Upgrade to Windows 2003 Server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5829300" y="2921000"/>
            <a:ext cx="2286000" cy="2011363"/>
            <a:chOff x="3672" y="1840"/>
            <a:chExt cx="1440" cy="1267"/>
          </a:xfrm>
        </p:grpSpPr>
        <p:sp>
          <p:nvSpPr>
            <p:cNvPr id="43023" name="Rectangle 27"/>
            <p:cNvSpPr>
              <a:spLocks noChangeArrowheads="1"/>
            </p:cNvSpPr>
            <p:nvPr/>
          </p:nvSpPr>
          <p:spPr bwMode="auto">
            <a:xfrm rot="2691476">
              <a:off x="3794" y="1840"/>
              <a:ext cx="1258" cy="12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4" name="Rectangle 38"/>
            <p:cNvSpPr>
              <a:spLocks noChangeArrowheads="1"/>
            </p:cNvSpPr>
            <p:nvPr/>
          </p:nvSpPr>
          <p:spPr bwMode="auto">
            <a:xfrm>
              <a:off x="3672" y="1840"/>
              <a:ext cx="1440" cy="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/>
              </a:r>
              <a:b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UNIX / Linux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Multi-purpose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operating system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548188" y="4283075"/>
            <a:ext cx="2133600" cy="2065338"/>
            <a:chOff x="2784" y="2736"/>
            <a:chExt cx="1344" cy="1301"/>
          </a:xfrm>
        </p:grpSpPr>
        <p:sp>
          <p:nvSpPr>
            <p:cNvPr id="43021" name="Rectangle 25"/>
            <p:cNvSpPr>
              <a:spLocks noChangeArrowheads="1"/>
            </p:cNvSpPr>
            <p:nvPr/>
          </p:nvSpPr>
          <p:spPr bwMode="auto">
            <a:xfrm rot="2691476">
              <a:off x="2826" y="2770"/>
              <a:ext cx="1260" cy="1267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36" name="Rectangle 40"/>
            <p:cNvSpPr>
              <a:spLocks noChangeArrowheads="1"/>
            </p:cNvSpPr>
            <p:nvPr/>
          </p:nvSpPr>
          <p:spPr bwMode="auto">
            <a:xfrm>
              <a:off x="2784" y="2736"/>
              <a:ext cx="1344" cy="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Solaris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F5D28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600" dirty="0">
                  <a:solidFill>
                    <a:srgbClr val="F5D28B"/>
                  </a:solidFill>
                </a:rPr>
                <a:t>Version of UNIX developed by Sun Microsystems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F5D28B"/>
                  </a:solidFill>
                </a:rPr>
                <a:t> Specifically for </a:t>
              </a:r>
              <a:br>
                <a:rPr lang="en-US" sz="1600" dirty="0">
                  <a:solidFill>
                    <a:srgbClr val="F5D28B"/>
                  </a:solidFill>
                </a:rPr>
              </a:br>
              <a:r>
                <a:rPr lang="en-US" sz="1600" dirty="0">
                  <a:solidFill>
                    <a:srgbClr val="F5D28B"/>
                  </a:solidFill>
                </a:rPr>
                <a:t>e-commerce applications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43019" name="Rectangle 67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Server 2008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43020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361363" cy="6238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the functions of an </a:t>
            </a:r>
            <a:r>
              <a:rPr lang="en-US" smtClean="0">
                <a:solidFill>
                  <a:srgbClr val="D94439"/>
                </a:solidFill>
              </a:rPr>
              <a:t>operating system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6181" name="AutoShape 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7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398 - 399 Fig. 8-1</a:t>
            </a:r>
          </a:p>
        </p:txBody>
      </p:sp>
      <p:pic>
        <p:nvPicPr>
          <p:cNvPr id="41" name="Picture 40" descr="CFig8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" y="1856096"/>
            <a:ext cx="8362841" cy="365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utoUpdateAnimBg="0" advAuto="1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483350" cy="3609975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embedded operating system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404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423 Fig. 8-31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07975" y="1582738"/>
            <a:ext cx="4857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Found on most smart phones and small devices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Windows Embedded CE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scaled-down version of Windows</a:t>
            </a:r>
          </a:p>
        </p:txBody>
      </p:sp>
      <p:pic>
        <p:nvPicPr>
          <p:cNvPr id="82957" name="Picture 13" descr="fig08_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4850" y="2625725"/>
            <a:ext cx="5399088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4" autoUpdateAnimBg="0" advAuto="1000"/>
      <p:bldP spid="82954" grpId="0" build="p" bldLvl="4" autoUpdateAnimBg="0" advAuto="4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three operating systems for PDAs?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507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21590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424 - 425 Figs. 8-32 - 8-34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304800" y="1535113"/>
            <a:ext cx="85852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Windows Mobile</a:t>
            </a:r>
            <a:r>
              <a:rPr kumimoji="1" lang="en-US" sz="2600" b="1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Pocket PC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chemeClr val="bg2"/>
                </a:solidFill>
                <a:latin typeface="Times New Roman" pitchFamily="18" charset="0"/>
              </a:rPr>
              <a:t>Palm OS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for Palm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Blackberry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0" y="3152775"/>
            <a:ext cx="1981200" cy="1295400"/>
            <a:chOff x="0" y="3024"/>
            <a:chExt cx="1248" cy="816"/>
          </a:xfrm>
        </p:grpSpPr>
        <p:sp>
          <p:nvSpPr>
            <p:cNvPr id="45070" name="Rectangle 68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Mobile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45071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0" y="4894263"/>
            <a:ext cx="1981200" cy="1295400"/>
            <a:chOff x="0" y="3024"/>
            <a:chExt cx="1248" cy="816"/>
          </a:xfrm>
        </p:grpSpPr>
        <p:sp>
          <p:nvSpPr>
            <p:cNvPr id="45068" name="Rectangle 71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BlackBerry below Chapter 8</a:t>
              </a:r>
            </a:p>
          </p:txBody>
        </p:sp>
        <p:sp>
          <p:nvSpPr>
            <p:cNvPr id="45069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56921" y="2961565"/>
            <a:ext cx="6433124" cy="3009204"/>
            <a:chOff x="2056921" y="2961565"/>
            <a:chExt cx="6433124" cy="3009204"/>
          </a:xfrm>
        </p:grpSpPr>
        <p:pic>
          <p:nvPicPr>
            <p:cNvPr id="18" name="Picture 17" descr="CFig8-3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5846" y="3098043"/>
              <a:ext cx="2054199" cy="2654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 descr="CFig8-3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6921" y="2961565"/>
              <a:ext cx="2075313" cy="3009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CFig8-33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4264" y="3002509"/>
              <a:ext cx="1447331" cy="2777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4" autoUpdateAnimBg="0" advAuto="1000"/>
      <p:bldP spid="85024" grpId="0" build="p" bldLvl="4" autoUpdateAnimBg="0" advAuto="3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5438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Embedded Linux?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608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304800" y="1536700"/>
            <a:ext cx="7543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Scaled-down Linux operating system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designed for smart phones, PDAs,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smart watches, set-top boxes,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Internet telephones, and other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devices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Offers many PIM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4" autoUpdateAnimBg="0" advAuto="1000"/>
      <p:bldP spid="145416" grpId="0" build="p" bldLvl="4" autoUpdateAnimBg="0" advAuto="3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Embedded 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5438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Symbian OS?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711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 Fig. 8-35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304800" y="1536700"/>
            <a:ext cx="75438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Open-source, multitasking operating system designed for smart phones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Make telephone calls,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save appointments,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browse Web, send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and receive text and picture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messages, e-mail messages,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faxes, and more</a:t>
            </a:r>
          </a:p>
        </p:txBody>
      </p:sp>
      <p:pic>
        <p:nvPicPr>
          <p:cNvPr id="10" name="Picture 9" descr="CFig8-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03" y="2060812"/>
            <a:ext cx="1737968" cy="371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4" autoUpdateAnimBg="0" advAuto="1000"/>
      <p:bldP spid="87050" grpId="0" build="p" bldLvl="4" autoUpdateAnimBg="0" advAuto="3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02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virus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813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425 - 426 Fig. 8-36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1524000"/>
            <a:ext cx="8585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Potentially damaging computer program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Affects computer without user’s knowledge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143000" y="3254375"/>
            <a:ext cx="2000250" cy="2011363"/>
            <a:chOff x="168" y="1880"/>
            <a:chExt cx="1260" cy="1267"/>
          </a:xfrm>
        </p:grpSpPr>
        <p:sp>
          <p:nvSpPr>
            <p:cNvPr id="48137" name="AutoShape 27"/>
            <p:cNvSpPr>
              <a:spLocks noChangeArrowheads="1"/>
            </p:cNvSpPr>
            <p:nvPr/>
          </p:nvSpPr>
          <p:spPr bwMode="auto">
            <a:xfrm>
              <a:off x="168" y="1880"/>
              <a:ext cx="1260" cy="126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16" name="Rectangle 28"/>
            <p:cNvSpPr>
              <a:spLocks noChangeArrowheads="1"/>
            </p:cNvSpPr>
            <p:nvPr/>
          </p:nvSpPr>
          <p:spPr bwMode="auto">
            <a:xfrm>
              <a:off x="192" y="2224"/>
              <a:ext cx="10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SIGNS OF VIRUS INFECTION</a:t>
              </a:r>
            </a:p>
          </p:txBody>
        </p:sp>
      </p:grp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3149600" y="2446338"/>
            <a:ext cx="5878513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2920" bIns="0">
            <a:spAutoFit/>
          </a:bodyPr>
          <a:lstStyle/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unusual message or image is displayed on the computer screen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unusual sound or music plays randomly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The available memory is less than what should be available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program or file suddenly is missing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An unknown program or file mysteriously appears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The size of a file changes without explanation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file becomes corrupted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A program or file does not work properly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 System properties change</a:t>
            </a:r>
          </a:p>
          <a:p>
            <a:pPr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Arial" charset="0"/>
              </a:rPr>
              <a:t>The operating system runs much slower than usual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4" autoUpdateAnimBg="0" advAuto="1000"/>
      <p:bldP spid="89112" grpId="0" build="p" bldLvl="4" autoUpdateAnimBg="0" advAuto="3000"/>
      <p:bldP spid="891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Utility Programs</a:t>
            </a:r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an </a:t>
            </a:r>
            <a:r>
              <a:rPr lang="en-US" smtClean="0">
                <a:solidFill>
                  <a:srgbClr val="D94439"/>
                </a:solidFill>
              </a:rPr>
              <a:t>antivirus program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4916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426 Fig. 8-37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304800" y="1536700"/>
            <a:ext cx="8585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Identifies and removes viruses in memory, storage media, and incoming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Must be updated frequently</a:t>
            </a:r>
          </a:p>
        </p:txBody>
      </p:sp>
      <p:pic>
        <p:nvPicPr>
          <p:cNvPr id="10" name="Picture 9" descr="CFig8-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19" y="2988858"/>
            <a:ext cx="3906486" cy="290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bldLvl="4" autoUpdateAnimBg="0" advAuto="1000"/>
      <p:bldP spid="91165" grpId="0" build="p" bldLvl="4" autoUpdateAnimBg="0" advAuto="4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Utility Programs</a:t>
            </a:r>
            <a:endParaRPr lang="en-US" dirty="0" smtClean="0"/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838200" y="1143000"/>
            <a:ext cx="77724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Video: </a:t>
            </a:r>
            <a:r>
              <a:rPr lang="en-US" dirty="0" smtClean="0"/>
              <a:t>Free Online Anti Virus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8600" y="6400800"/>
            <a:ext cx="860425" cy="271463"/>
            <a:chOff x="4943" y="4033"/>
            <a:chExt cx="542" cy="171"/>
          </a:xfrm>
        </p:grpSpPr>
        <p:sp>
          <p:nvSpPr>
            <p:cNvPr id="3892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81000" y="3962400"/>
            <a:ext cx="8534400" cy="2095500"/>
            <a:chOff x="240" y="2496"/>
            <a:chExt cx="5376" cy="1320"/>
          </a:xfrm>
        </p:grpSpPr>
        <p:pic>
          <p:nvPicPr>
            <p:cNvPr id="38921" name="Picture 8" descr="MCj0431621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27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9" descr="MCj0322370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2496"/>
              <a:ext cx="1152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429000"/>
            <a:ext cx="2622550" cy="1981200"/>
            <a:chOff x="2160" y="2160"/>
            <a:chExt cx="1652" cy="1248"/>
          </a:xfrm>
        </p:grpSpPr>
        <p:sp>
          <p:nvSpPr>
            <p:cNvPr id="38919" name="AutoShape 11">
              <a:hlinkClick r:id="rId4" action="ppaction://program" highlightClick="1"/>
            </p:cNvPr>
            <p:cNvSpPr>
              <a:spLocks noChangeArrowheads="1"/>
            </p:cNvSpPr>
            <p:nvPr/>
          </p:nvSpPr>
          <p:spPr bwMode="auto">
            <a:xfrm>
              <a:off x="2496" y="2160"/>
              <a:ext cx="912" cy="912"/>
            </a:xfrm>
            <a:prstGeom prst="actionButtonMovie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Text Box 12"/>
            <p:cNvSpPr txBox="1">
              <a:spLocks noChangeArrowheads="1"/>
            </p:cNvSpPr>
            <p:nvPr/>
          </p:nvSpPr>
          <p:spPr bwMode="auto">
            <a:xfrm>
              <a:off x="2160" y="3120"/>
              <a:ext cx="16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hlinkClick r:id="rId5" action="ppaction://hlinkfile"/>
                </a:rPr>
                <a:t>CLICK TO START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spyware?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018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04800" y="1536700"/>
            <a:ext cx="8585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 placed on a computer without the user’s knowledge that secretly collects information about the user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Often enters a computer as a result of a user installing a new program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spyware remover</a:t>
            </a: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 is a program that detects and deletes spyware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bldLvl="4" autoUpdateAnimBg="0" advAuto="1000"/>
      <p:bldP spid="139273" grpId="0" build="p" bldLvl="4" autoUpdateAnimBg="0" advAuto="4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33650" y="3978275"/>
            <a:ext cx="2365375" cy="1974850"/>
            <a:chOff x="2088" y="2500"/>
            <a:chExt cx="1490" cy="1244"/>
          </a:xfrm>
        </p:grpSpPr>
        <p:sp>
          <p:nvSpPr>
            <p:cNvPr id="51218" name="AutoShape 27"/>
            <p:cNvSpPr>
              <a:spLocks noChangeArrowheads="1"/>
            </p:cNvSpPr>
            <p:nvPr/>
          </p:nvSpPr>
          <p:spPr bwMode="auto">
            <a:xfrm>
              <a:off x="2088" y="2500"/>
              <a:ext cx="1490" cy="1244"/>
            </a:xfrm>
            <a:prstGeom prst="cube">
              <a:avLst>
                <a:gd name="adj" fmla="val 25000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02920" bIns="0" anchor="ctr"/>
            <a:lstStyle/>
            <a:p>
              <a:pPr algn="ctr"/>
              <a:endParaRPr lang="en-US"/>
            </a:p>
          </p:txBody>
        </p:sp>
        <p:sp>
          <p:nvSpPr>
            <p:cNvPr id="51219" name="Text Box 33"/>
            <p:cNvSpPr txBox="1">
              <a:spLocks noChangeArrowheads="1"/>
            </p:cNvSpPr>
            <p:nvPr/>
          </p:nvSpPr>
          <p:spPr bwMode="auto">
            <a:xfrm>
              <a:off x="2328" y="2702"/>
              <a:ext cx="79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502920" bIns="0">
              <a:spAutoFit/>
            </a:bodyPr>
            <a:lstStyle/>
            <a:p>
              <a:pPr algn="ctr"/>
              <a:r>
                <a:rPr lang="en-US"/>
                <a:t>Phishing</a:t>
              </a:r>
              <a:br>
                <a:rPr lang="en-US"/>
              </a:br>
              <a:r>
                <a:rPr lang="en-US"/>
                <a:t>Filters</a:t>
              </a:r>
            </a:p>
            <a:p>
              <a:pPr algn="ctr"/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371975" y="3968750"/>
            <a:ext cx="2365375" cy="1974850"/>
            <a:chOff x="2088" y="2500"/>
            <a:chExt cx="1490" cy="1244"/>
          </a:xfrm>
        </p:grpSpPr>
        <p:sp>
          <p:nvSpPr>
            <p:cNvPr id="51216" name="AutoShape 27"/>
            <p:cNvSpPr>
              <a:spLocks noChangeArrowheads="1"/>
            </p:cNvSpPr>
            <p:nvPr/>
          </p:nvSpPr>
          <p:spPr bwMode="auto">
            <a:xfrm>
              <a:off x="2088" y="2500"/>
              <a:ext cx="1490" cy="1244"/>
            </a:xfrm>
            <a:prstGeom prst="cube">
              <a:avLst>
                <a:gd name="adj" fmla="val 2500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502920" bIns="0" anchor="ctr"/>
            <a:lstStyle/>
            <a:p>
              <a:pPr algn="ctr"/>
              <a:endParaRPr lang="en-US"/>
            </a:p>
          </p:txBody>
        </p:sp>
        <p:sp>
          <p:nvSpPr>
            <p:cNvPr id="51217" name="Text Box 33"/>
            <p:cNvSpPr txBox="1">
              <a:spLocks noChangeArrowheads="1"/>
            </p:cNvSpPr>
            <p:nvPr/>
          </p:nvSpPr>
          <p:spPr bwMode="auto">
            <a:xfrm>
              <a:off x="2328" y="2702"/>
              <a:ext cx="846" cy="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502920" bIns="0">
              <a:spAutoFit/>
            </a:bodyPr>
            <a:lstStyle/>
            <a:p>
              <a:pPr algn="ctr"/>
              <a:r>
                <a:rPr lang="en-US"/>
                <a:t>Pop-up</a:t>
              </a:r>
              <a:br>
                <a:rPr lang="en-US"/>
              </a:br>
              <a:r>
                <a:rPr lang="en-US"/>
                <a:t> Blockers</a:t>
              </a:r>
            </a:p>
            <a:p>
              <a:pPr algn="ctr"/>
              <a:endParaRPr lang="en-US"/>
            </a:p>
          </p:txBody>
        </p:sp>
      </p:grp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683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are internet filters?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121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304800" y="1536700"/>
            <a:ext cx="8585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Programs that remove or block certain items from being displayed</a:t>
            </a:r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>
            <a:off x="2540000" y="2495550"/>
            <a:ext cx="2365375" cy="1974850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02920" bIns="0" anchor="ctr"/>
          <a:lstStyle/>
          <a:p>
            <a:pPr algn="ctr"/>
            <a:r>
              <a:rPr lang="en-US"/>
              <a:t>Anti-Spam</a:t>
            </a:r>
          </a:p>
          <a:p>
            <a:pPr algn="ctr"/>
            <a:r>
              <a:rPr lang="en-US"/>
              <a:t>Programs</a:t>
            </a:r>
          </a:p>
          <a:p>
            <a:pPr algn="ctr"/>
            <a:endParaRPr lang="en-US"/>
          </a:p>
        </p:txBody>
      </p:sp>
      <p:sp>
        <p:nvSpPr>
          <p:cNvPr id="140317" name="AutoShape 29"/>
          <p:cNvSpPr>
            <a:spLocks noChangeArrowheads="1"/>
          </p:cNvSpPr>
          <p:nvPr/>
        </p:nvSpPr>
        <p:spPr bwMode="auto">
          <a:xfrm>
            <a:off x="4376738" y="2501900"/>
            <a:ext cx="2365375" cy="1974850"/>
          </a:xfrm>
          <a:prstGeom prst="cube">
            <a:avLst>
              <a:gd name="adj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502920" bIns="0" anchor="ctr"/>
          <a:lstStyle/>
          <a:p>
            <a:pPr algn="ctr"/>
            <a:r>
              <a:rPr lang="en-US"/>
              <a:t>Web</a:t>
            </a:r>
            <a:br>
              <a:rPr lang="en-US"/>
            </a:br>
            <a:r>
              <a:rPr lang="en-US"/>
              <a:t>Filters</a:t>
            </a:r>
            <a:br>
              <a:rPr lang="en-US"/>
            </a:b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4694238"/>
            <a:ext cx="1981200" cy="1295400"/>
            <a:chOff x="0" y="2898"/>
            <a:chExt cx="1248" cy="816"/>
          </a:xfrm>
        </p:grpSpPr>
        <p:sp>
          <p:nvSpPr>
            <p:cNvPr id="51212" name="Rectangle 11"/>
            <p:cNvSpPr>
              <a:spLocks noChangeArrowheads="1"/>
            </p:cNvSpPr>
            <p:nvPr/>
          </p:nvSpPr>
          <p:spPr bwMode="auto">
            <a:xfrm>
              <a:off x="0" y="3330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Phishing Filters below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Chapter 8</a:t>
              </a:r>
            </a:p>
          </p:txBody>
        </p:sp>
        <p:sp>
          <p:nvSpPr>
            <p:cNvPr id="51213" name="Webpage">
              <a:hlinkClick r:id="rId2"/>
            </p:cNvPr>
            <p:cNvSpPr>
              <a:spLocks noEditPoints="1" noChangeArrowheads="1"/>
            </p:cNvSpPr>
            <p:nvPr/>
          </p:nvSpPr>
          <p:spPr bwMode="auto">
            <a:xfrm>
              <a:off x="96" y="2898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4" autoUpdateAnimBg="0" advAuto="1000"/>
      <p:bldP spid="140297" grpId="0" build="p" bldLvl="4" autoUpdateAnimBg="0" advAuto="4000"/>
      <p:bldP spid="140314" grpId="0" animBg="1"/>
      <p:bldP spid="1403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file compression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223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427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04800" y="1560513"/>
            <a:ext cx="8164513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Shrinks size of files to free up room and improve performance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Compressed files are sometimes called </a:t>
            </a:r>
            <a:r>
              <a:rPr kumimoji="1" lang="en-US" sz="2600" b="1">
                <a:solidFill>
                  <a:srgbClr val="D94439"/>
                </a:solidFill>
                <a:latin typeface="Times New Roman" pitchFamily="18" charset="0"/>
              </a:rPr>
              <a:t>zipped files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Two popular utilities: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PKZIP and WinZip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5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4" autoUpdateAnimBg="0" advAuto="1000"/>
      <p:bldP spid="95244" grpId="0" build="p" bldLvl="4" autoUpdateAnimBg="0" advAuto="4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7793038" cy="7318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cross-platform application?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719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399</a:t>
            </a: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23850" y="3467100"/>
            <a:ext cx="3690938" cy="1960563"/>
            <a:chOff x="204" y="2256"/>
            <a:chExt cx="2325" cy="1235"/>
          </a:xfrm>
        </p:grpSpPr>
        <p:sp>
          <p:nvSpPr>
            <p:cNvPr id="7188" name="Line 74"/>
            <p:cNvSpPr>
              <a:spLocks noChangeShapeType="1"/>
            </p:cNvSpPr>
            <p:nvPr/>
          </p:nvSpPr>
          <p:spPr bwMode="auto">
            <a:xfrm flipH="1">
              <a:off x="1143" y="2256"/>
              <a:ext cx="1386" cy="7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Oval 54"/>
            <p:cNvSpPr>
              <a:spLocks noChangeArrowheads="1"/>
            </p:cNvSpPr>
            <p:nvPr/>
          </p:nvSpPr>
          <p:spPr bwMode="auto">
            <a:xfrm>
              <a:off x="204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A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527300" y="3659188"/>
            <a:ext cx="1925638" cy="1768475"/>
            <a:chOff x="1592" y="2377"/>
            <a:chExt cx="1213" cy="1114"/>
          </a:xfrm>
        </p:grpSpPr>
        <p:sp>
          <p:nvSpPr>
            <p:cNvPr id="7186" name="Line 77"/>
            <p:cNvSpPr>
              <a:spLocks noChangeShapeType="1"/>
            </p:cNvSpPr>
            <p:nvPr/>
          </p:nvSpPr>
          <p:spPr bwMode="auto">
            <a:xfrm flipH="1">
              <a:off x="2327" y="2377"/>
              <a:ext cx="394" cy="617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Oval 59"/>
            <p:cNvSpPr>
              <a:spLocks noChangeArrowheads="1"/>
            </p:cNvSpPr>
            <p:nvPr/>
          </p:nvSpPr>
          <p:spPr bwMode="auto">
            <a:xfrm>
              <a:off x="1592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B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730750" y="3638550"/>
            <a:ext cx="1925638" cy="1789113"/>
            <a:chOff x="2980" y="2364"/>
            <a:chExt cx="1213" cy="1127"/>
          </a:xfrm>
        </p:grpSpPr>
        <p:sp>
          <p:nvSpPr>
            <p:cNvPr id="7184" name="Line 78"/>
            <p:cNvSpPr>
              <a:spLocks noChangeShapeType="1"/>
            </p:cNvSpPr>
            <p:nvPr/>
          </p:nvSpPr>
          <p:spPr bwMode="auto">
            <a:xfrm>
              <a:off x="3080" y="2364"/>
              <a:ext cx="394" cy="617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Oval 64"/>
            <p:cNvSpPr>
              <a:spLocks noChangeArrowheads="1"/>
            </p:cNvSpPr>
            <p:nvPr/>
          </p:nvSpPr>
          <p:spPr bwMode="auto">
            <a:xfrm>
              <a:off x="2980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C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299075" y="3416300"/>
            <a:ext cx="3559175" cy="2011363"/>
            <a:chOff x="3338" y="2224"/>
            <a:chExt cx="2242" cy="1267"/>
          </a:xfrm>
        </p:grpSpPr>
        <p:sp>
          <p:nvSpPr>
            <p:cNvPr id="7182" name="Line 76"/>
            <p:cNvSpPr>
              <a:spLocks noChangeShapeType="1"/>
            </p:cNvSpPr>
            <p:nvPr/>
          </p:nvSpPr>
          <p:spPr bwMode="auto">
            <a:xfrm>
              <a:off x="3338" y="2224"/>
              <a:ext cx="1386" cy="7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Oval 69"/>
            <p:cNvSpPr>
              <a:spLocks noChangeArrowheads="1"/>
            </p:cNvSpPr>
            <p:nvPr/>
          </p:nvSpPr>
          <p:spPr bwMode="auto">
            <a:xfrm>
              <a:off x="4367" y="2713"/>
              <a:ext cx="1213" cy="778"/>
            </a:xfrm>
            <a:prstGeom prst="ellipse">
              <a:avLst/>
            </a:prstGeom>
            <a:solidFill>
              <a:srgbClr val="D94439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4439"/>
              </a:extrusionClr>
            </a:sp3d>
          </p:spPr>
          <p:txBody>
            <a:bodyPr wrap="none" tIns="228600" bIns="0">
              <a:flatTx/>
            </a:bodyPr>
            <a:lstStyle/>
            <a:p>
              <a:pPr algn="ctr"/>
              <a:r>
                <a:rPr lang="en-US" sz="1800" b="1"/>
                <a:t>Operating System/</a:t>
              </a:r>
              <a:br>
                <a:rPr lang="en-US" sz="1800" b="1"/>
              </a:br>
              <a:r>
                <a:rPr lang="en-US" sz="1800" b="1"/>
                <a:t>Platform D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3762375" y="2976563"/>
            <a:ext cx="1790700" cy="838200"/>
            <a:chOff x="288" y="1872"/>
            <a:chExt cx="1920" cy="1104"/>
          </a:xfrm>
        </p:grpSpPr>
        <p:sp>
          <p:nvSpPr>
            <p:cNvPr id="7180" name="Oval 56"/>
            <p:cNvSpPr>
              <a:spLocks noChangeArrowheads="1"/>
            </p:cNvSpPr>
            <p:nvPr/>
          </p:nvSpPr>
          <p:spPr bwMode="auto">
            <a:xfrm>
              <a:off x="288" y="1872"/>
              <a:ext cx="1920" cy="1104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tIns="0" bIns="137160" anchorCtr="1">
              <a:flatTx/>
            </a:bodyPr>
            <a:lstStyle/>
            <a:p>
              <a:endParaRPr lang="en-US"/>
            </a:p>
          </p:txBody>
        </p:sp>
        <p:sp>
          <p:nvSpPr>
            <p:cNvPr id="7181" name="Rectangle 57"/>
            <p:cNvSpPr>
              <a:spLocks noChangeArrowheads="1"/>
            </p:cNvSpPr>
            <p:nvPr/>
          </p:nvSpPr>
          <p:spPr bwMode="auto">
            <a:xfrm>
              <a:off x="288" y="2165"/>
              <a:ext cx="192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137160" anchorCtr="1">
              <a:spAutoFit/>
            </a:bodyPr>
            <a:lstStyle/>
            <a:p>
              <a:pPr algn="ctr"/>
              <a:r>
                <a:rPr kumimoji="1" lang="en-US" sz="1800" b="1">
                  <a:latin typeface="Times New Roman" pitchFamily="18" charset="0"/>
                </a:rPr>
                <a:t>Application</a:t>
              </a:r>
            </a:p>
          </p:txBody>
        </p:sp>
      </p:grpSp>
      <p:sp>
        <p:nvSpPr>
          <p:cNvPr id="9299" name="Rectangle 83"/>
          <p:cNvSpPr>
            <a:spLocks noChangeArrowheads="1"/>
          </p:cNvSpPr>
          <p:nvPr/>
        </p:nvSpPr>
        <p:spPr bwMode="auto">
          <a:xfrm>
            <a:off x="304800" y="1535113"/>
            <a:ext cx="77930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Runs the same on multiple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4" autoUpdateAnimBg="0" advAuto="1000"/>
      <p:bldP spid="9299" grpId="0" build="p" bldLvl="4" autoUpdateAnimBg="0" advAuto="20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media player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3256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8-38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304800" y="1560513"/>
            <a:ext cx="4276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Allows you to view images and animation, listen to audio, and watch video files on your computer</a:t>
            </a:r>
          </a:p>
        </p:txBody>
      </p:sp>
      <p:pic>
        <p:nvPicPr>
          <p:cNvPr id="10" name="Picture 9" descr="CFig8-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362" y="1364776"/>
            <a:ext cx="4265639" cy="4223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bldLvl="4" autoUpdateAnimBg="0" advAuto="1000"/>
      <p:bldP spid="150536" grpId="0" build="p" bldLvl="4" autoUpdateAnimBg="0" advAuto="40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6205538" cy="5921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CD/DVD burning software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4280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8-39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304800" y="1560513"/>
            <a:ext cx="427672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Writes text, graphics, audio, and video files to a recordable or rewriteable CD or DVD</a:t>
            </a:r>
          </a:p>
        </p:txBody>
      </p:sp>
      <p:pic>
        <p:nvPicPr>
          <p:cNvPr id="10" name="Picture 9" descr="CFig8-39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2609" y="1801503"/>
            <a:ext cx="4671978" cy="40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bldLvl="4" autoUpdateAnimBg="0" advAuto="1000"/>
      <p:bldP spid="141321" grpId="0" build="p" bldLvl="4" autoUpdateAnimBg="0" advAuto="400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Stand-Alone Utility Programs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445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personal computer maintenance utility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5530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428 Fig. 8-40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04800" y="1535113"/>
            <a:ext cx="858520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Identifies and fixes operating system problems and disk problems</a:t>
            </a:r>
          </a:p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Some continuously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monitor computer to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identify problems </a:t>
            </a:r>
            <a:b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before they occur</a:t>
            </a:r>
          </a:p>
        </p:txBody>
      </p:sp>
      <p:pic>
        <p:nvPicPr>
          <p:cNvPr id="10" name="Picture 9" descr="CFig8-4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90" y="2224585"/>
            <a:ext cx="4932462" cy="352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4" autoUpdateAnimBg="0" advAuto="1000"/>
      <p:bldP spid="97290" grpId="0" build="p" bldLvl="4" autoUpdateAnimBg="0" advAuto="300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842375" cy="806450"/>
          </a:xfrm>
        </p:spPr>
        <p:txBody>
          <a:bodyPr/>
          <a:lstStyle/>
          <a:p>
            <a:r>
              <a:rPr lang="en-US" sz="2600" smtClean="0"/>
              <a:t>Summary of Operating Systems and Utility Programs</a:t>
            </a:r>
            <a:endParaRPr lang="en-US" sz="2600" smtClean="0">
              <a:latin typeface="Arial Unicode MS" pitchFamily="34" charset="-128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04800" y="5876925"/>
            <a:ext cx="233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2000" b="1">
                <a:solidFill>
                  <a:srgbClr val="000099"/>
                </a:solidFill>
                <a:latin typeface="Garamond" pitchFamily="18" charset="0"/>
              </a:rPr>
              <a:t>Chapter 8 Complete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327025" y="1784350"/>
            <a:ext cx="4341813" cy="66198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Define an operating system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327025" y="2903538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the functions common to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most operating systems</a:t>
            </a: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327025" y="402431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Introduce several utility programs commonly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found in operating systems</a:t>
            </a: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4537075" y="2366963"/>
            <a:ext cx="4341813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tIns="274320" anchor="ctr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Discuss a variety of stand-alone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operating systems, network operating systems,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and embedded operating systems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endParaRPr kumimoji="1" lang="en-US" sz="1400" b="1" dirty="0">
              <a:latin typeface="Times New Roman" pitchFamily="18" charset="0"/>
            </a:endParaRPr>
          </a:p>
        </p:txBody>
      </p:sp>
      <p:sp>
        <p:nvSpPr>
          <p:cNvPr id="99340" name="AutoShape 12"/>
          <p:cNvSpPr>
            <a:spLocks noChangeArrowheads="1"/>
          </p:cNvSpPr>
          <p:nvPr/>
        </p:nvSpPr>
        <p:spPr bwMode="auto">
          <a:xfrm>
            <a:off x="4567238" y="3506788"/>
            <a:ext cx="4341812" cy="661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8787AE"/>
              </a:gs>
              <a:gs pos="100000">
                <a:srgbClr val="003D7A"/>
              </a:gs>
            </a:gsLst>
            <a:lin ang="0" scaled="1"/>
          </a:gradFill>
          <a:ln w="12700">
            <a:noFill/>
            <a:round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None/>
              <a:defRPr/>
            </a:pPr>
            <a:r>
              <a:rPr kumimoji="1" lang="en-US" sz="1400" b="1" dirty="0">
                <a:latin typeface="Times New Roman" pitchFamily="18" charset="0"/>
              </a:rPr>
              <a:t>Describe several stand-alone </a:t>
            </a:r>
            <a:br>
              <a:rPr kumimoji="1" lang="en-US" sz="1400" b="1" dirty="0">
                <a:latin typeface="Times New Roman" pitchFamily="18" charset="0"/>
              </a:rPr>
            </a:br>
            <a:r>
              <a:rPr kumimoji="1" lang="en-US" sz="1400" b="1" dirty="0">
                <a:latin typeface="Times New Roman" pitchFamily="18" charset="0"/>
              </a:rPr>
              <a:t>utility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utoUpdateAnimBg="0"/>
      <p:bldP spid="99336" grpId="0" animBg="1" autoUpdateAnimBg="0"/>
      <p:bldP spid="99337" grpId="0" animBg="1" autoUpdateAnimBg="0"/>
      <p:bldP spid="99338" grpId="0" animBg="1" autoUpdateAnimBg="0"/>
      <p:bldP spid="99339" grpId="0" animBg="1" autoUpdateAnimBg="0"/>
      <p:bldP spid="993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3658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</a:t>
            </a:r>
            <a:r>
              <a:rPr lang="en-US" smtClean="0">
                <a:solidFill>
                  <a:srgbClr val="D94439"/>
                </a:solidFill>
              </a:rPr>
              <a:t>booting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8201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400 Fig. 8-2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1000" y="2009775"/>
            <a:ext cx="35052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Cold boot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 Turning on computer that has been powered off</a:t>
            </a: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Warm boot</a:t>
            </a: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  Restarting computer that is powered on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304800" y="1535113"/>
            <a:ext cx="85852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Process of starting or restarting a computer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1" name="Picture 10" descr="CFig8-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01" y="2047164"/>
            <a:ext cx="4724187" cy="372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 advAuto="1000"/>
      <p:bldP spid="11275" grpId="0" build="p" bldLvl="5" autoUpdateAnimBg="0" advAuto="4000"/>
      <p:bldP spid="11281" grpId="0" build="p" bldLvl="5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2320925" y="1730375"/>
            <a:ext cx="3617913" cy="3609975"/>
            <a:chOff x="1462" y="1090"/>
            <a:chExt cx="2279" cy="2274"/>
          </a:xfrm>
        </p:grpSpPr>
        <p:pic>
          <p:nvPicPr>
            <p:cNvPr id="9239" name="Picture 127" descr="fig08_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62" y="1090"/>
              <a:ext cx="2279" cy="2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40" name="Picture 1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0" y="2602"/>
              <a:ext cx="562" cy="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557212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How does a personal computer boot up?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9248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400 - 401 Fig. 8-3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96875" y="1747838"/>
            <a:ext cx="1912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1.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Power supply sends signal to com-ponents in system unit</a:t>
            </a: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2079625" y="1924050"/>
            <a:ext cx="2217738" cy="919163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128"/>
          <p:cNvGrpSpPr>
            <a:grpSpLocks/>
          </p:cNvGrpSpPr>
          <p:nvPr/>
        </p:nvGrpSpPr>
        <p:grpSpPr bwMode="auto">
          <a:xfrm>
            <a:off x="2120900" y="2908300"/>
            <a:ext cx="2408238" cy="595313"/>
            <a:chOff x="1336" y="1832"/>
            <a:chExt cx="1517" cy="375"/>
          </a:xfrm>
        </p:grpSpPr>
        <p:sp>
          <p:nvSpPr>
            <p:cNvPr id="9246" name="Line 40"/>
            <p:cNvSpPr>
              <a:spLocks noChangeShapeType="1"/>
            </p:cNvSpPr>
            <p:nvPr/>
          </p:nvSpPr>
          <p:spPr bwMode="auto">
            <a:xfrm rot="-212686">
              <a:off x="1347" y="1844"/>
              <a:ext cx="1464" cy="363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7" name="Line 41"/>
            <p:cNvSpPr>
              <a:spLocks noChangeShapeType="1"/>
            </p:cNvSpPr>
            <p:nvPr/>
          </p:nvSpPr>
          <p:spPr bwMode="auto">
            <a:xfrm rot="-212686">
              <a:off x="1336" y="1832"/>
              <a:ext cx="1517" cy="33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2217738" y="3459163"/>
            <a:ext cx="2035175" cy="298450"/>
            <a:chOff x="1397" y="2179"/>
            <a:chExt cx="1282" cy="188"/>
          </a:xfrm>
        </p:grpSpPr>
        <p:sp>
          <p:nvSpPr>
            <p:cNvPr id="9243" name="Line 42"/>
            <p:cNvSpPr>
              <a:spLocks noChangeShapeType="1"/>
            </p:cNvSpPr>
            <p:nvPr/>
          </p:nvSpPr>
          <p:spPr bwMode="auto">
            <a:xfrm>
              <a:off x="1397" y="2180"/>
              <a:ext cx="1224" cy="9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4" name="Line 44"/>
            <p:cNvSpPr>
              <a:spLocks noChangeShapeType="1"/>
            </p:cNvSpPr>
            <p:nvPr/>
          </p:nvSpPr>
          <p:spPr bwMode="auto">
            <a:xfrm>
              <a:off x="1399" y="2179"/>
              <a:ext cx="1175" cy="48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5" name="Line 45"/>
            <p:cNvSpPr>
              <a:spLocks noChangeShapeType="1"/>
            </p:cNvSpPr>
            <p:nvPr/>
          </p:nvSpPr>
          <p:spPr bwMode="auto">
            <a:xfrm>
              <a:off x="1408" y="2180"/>
              <a:ext cx="1271" cy="187"/>
            </a:xfrm>
            <a:prstGeom prst="line">
              <a:avLst/>
            </a:prstGeom>
            <a:noFill/>
            <a:ln w="19050">
              <a:solidFill>
                <a:srgbClr val="D94439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4970463" y="1901825"/>
            <a:ext cx="1196975" cy="1325563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5021263" y="2441575"/>
            <a:ext cx="1114425" cy="99377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8" name="Text Box 54"/>
          <p:cNvSpPr txBox="1">
            <a:spLocks noChangeArrowheads="1"/>
          </p:cNvSpPr>
          <p:nvPr/>
        </p:nvSpPr>
        <p:spPr bwMode="auto">
          <a:xfrm>
            <a:off x="2862263" y="17780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6119813" y="1727200"/>
            <a:ext cx="2817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4.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Results of POST are compared with data in CMOS chip</a:t>
            </a:r>
          </a:p>
        </p:txBody>
      </p:sp>
      <p:sp>
        <p:nvSpPr>
          <p:cNvPr id="15423" name="Line 63"/>
          <p:cNvSpPr>
            <a:spLocks noChangeShapeType="1"/>
          </p:cNvSpPr>
          <p:nvPr/>
        </p:nvSpPr>
        <p:spPr bwMode="auto">
          <a:xfrm flipH="1">
            <a:off x="4767263" y="3325813"/>
            <a:ext cx="1376362" cy="8572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24" name="Line 64"/>
          <p:cNvSpPr>
            <a:spLocks noChangeShapeType="1"/>
          </p:cNvSpPr>
          <p:nvPr/>
        </p:nvSpPr>
        <p:spPr bwMode="auto">
          <a:xfrm flipH="1">
            <a:off x="4176713" y="3875088"/>
            <a:ext cx="2006600" cy="530225"/>
          </a:xfrm>
          <a:prstGeom prst="line">
            <a:avLst/>
          </a:prstGeom>
          <a:noFill/>
          <a:ln w="19050">
            <a:solidFill>
              <a:srgbClr val="D94439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396875" y="2497138"/>
            <a:ext cx="1912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2.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Processor accesses BIOS to start computer</a:t>
            </a:r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406400" y="3233738"/>
            <a:ext cx="19129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3.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BIOS runs tests, called the POST, to check components such as mouse, keyboard, and adapter cards</a:t>
            </a:r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6119813" y="2260600"/>
            <a:ext cx="2817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5.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BIOS looks for system files on a USB flash drive or CD/DVD drive, and then drive C (hard disk)</a:t>
            </a:r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6119813" y="3155950"/>
            <a:ext cx="281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6.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Kernel (core) of operating system loads into RAM</a:t>
            </a:r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6105525" y="3743325"/>
            <a:ext cx="2817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itchFamily="2" charset="2"/>
              <a:buNone/>
            </a:pPr>
            <a:r>
              <a:rPr kumimoji="1" lang="en-US" sz="1200" b="1">
                <a:solidFill>
                  <a:srgbClr val="000000"/>
                </a:solidFill>
                <a:latin typeface="Arial (W1)" pitchFamily="34" charset="0"/>
              </a:rPr>
              <a:t>Step 7.</a:t>
            </a:r>
            <a:r>
              <a:rPr kumimoji="1"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en-US" sz="1400">
                <a:solidFill>
                  <a:srgbClr val="000000"/>
                </a:solidFill>
                <a:latin typeface="Times New Roman" pitchFamily="18" charset="0"/>
              </a:rPr>
              <a:t>Operating system loads configuration information and displays desktop on screen</a:t>
            </a:r>
          </a:p>
        </p:txBody>
      </p:sp>
      <p:grpSp>
        <p:nvGrpSpPr>
          <p:cNvPr id="5" name="Group 123"/>
          <p:cNvGrpSpPr>
            <a:grpSpLocks/>
          </p:cNvGrpSpPr>
          <p:nvPr/>
        </p:nvGrpSpPr>
        <p:grpSpPr bwMode="auto">
          <a:xfrm>
            <a:off x="0" y="4648200"/>
            <a:ext cx="1981200" cy="1295400"/>
            <a:chOff x="0" y="3024"/>
            <a:chExt cx="1248" cy="816"/>
          </a:xfrm>
        </p:grpSpPr>
        <p:sp>
          <p:nvSpPr>
            <p:cNvPr id="9241" name="Rectangle 124"/>
            <p:cNvSpPr>
              <a:spLocks noChangeArrowheads="1"/>
            </p:cNvSpPr>
            <p:nvPr/>
          </p:nvSpPr>
          <p:spPr bwMode="auto">
            <a:xfrm>
              <a:off x="0" y="3456"/>
              <a:ext cx="124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Click to view Web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Link, click Chapter 8,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Web Link from left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navigation, then click 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Windows Registry</a:t>
              </a:r>
              <a:b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</a:br>
              <a:r>
                <a:rPr kumimoji="1" lang="en-US" sz="1200">
                  <a:solidFill>
                    <a:schemeClr val="bg2"/>
                  </a:solidFill>
                  <a:latin typeface="Arial Narrow" pitchFamily="34" charset="0"/>
                </a:rPr>
                <a:t>below Chapter 8</a:t>
              </a:r>
            </a:p>
          </p:txBody>
        </p:sp>
        <p:sp>
          <p:nvSpPr>
            <p:cNvPr id="9242" name="Webpage">
              <a:hlinkClick r:id="rId4"/>
            </p:cNvPr>
            <p:cNvSpPr>
              <a:spLocks noEditPoints="1" noChangeArrowheads="1"/>
            </p:cNvSpPr>
            <p:nvPr/>
          </p:nvSpPr>
          <p:spPr bwMode="auto">
            <a:xfrm>
              <a:off x="96" y="3024"/>
              <a:ext cx="278" cy="3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1942 w 21600"/>
                <a:gd name="T31" fmla="*/ 12832 h 21600"/>
                <a:gd name="T32" fmla="*/ 19813 w 21600"/>
                <a:gd name="T33" fmla="*/ 20729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9184" y="949"/>
                  </a:moveTo>
                  <a:lnTo>
                    <a:pt x="9758" y="1309"/>
                  </a:lnTo>
                  <a:lnTo>
                    <a:pt x="11544" y="1292"/>
                  </a:lnTo>
                  <a:lnTo>
                    <a:pt x="12437" y="1292"/>
                  </a:lnTo>
                  <a:lnTo>
                    <a:pt x="13414" y="1161"/>
                  </a:lnTo>
                  <a:lnTo>
                    <a:pt x="13648" y="1243"/>
                  </a:lnTo>
                  <a:lnTo>
                    <a:pt x="13542" y="1390"/>
                  </a:lnTo>
                  <a:lnTo>
                    <a:pt x="13967" y="1849"/>
                  </a:lnTo>
                  <a:lnTo>
                    <a:pt x="14562" y="2520"/>
                  </a:lnTo>
                  <a:lnTo>
                    <a:pt x="14669" y="3223"/>
                  </a:lnTo>
                  <a:lnTo>
                    <a:pt x="14796" y="3518"/>
                  </a:lnTo>
                  <a:lnTo>
                    <a:pt x="15264" y="3665"/>
                  </a:lnTo>
                  <a:lnTo>
                    <a:pt x="15753" y="3518"/>
                  </a:lnTo>
                  <a:lnTo>
                    <a:pt x="15902" y="2978"/>
                  </a:lnTo>
                  <a:lnTo>
                    <a:pt x="16008" y="2323"/>
                  </a:lnTo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591" y="10620"/>
                  </a:moveTo>
                  <a:lnTo>
                    <a:pt x="6122" y="10996"/>
                  </a:lnTo>
                  <a:lnTo>
                    <a:pt x="6696" y="11340"/>
                  </a:lnTo>
                  <a:lnTo>
                    <a:pt x="7313" y="11618"/>
                  </a:lnTo>
                  <a:lnTo>
                    <a:pt x="7972" y="11863"/>
                  </a:lnTo>
                  <a:lnTo>
                    <a:pt x="8652" y="12060"/>
                  </a:lnTo>
                  <a:lnTo>
                    <a:pt x="9396" y="12190"/>
                  </a:lnTo>
                  <a:lnTo>
                    <a:pt x="10119" y="12272"/>
                  </a:lnTo>
                  <a:lnTo>
                    <a:pt x="10906" y="12305"/>
                  </a:lnTo>
                  <a:lnTo>
                    <a:pt x="11650" y="12272"/>
                  </a:lnTo>
                  <a:lnTo>
                    <a:pt x="12373" y="12190"/>
                  </a:lnTo>
                  <a:lnTo>
                    <a:pt x="13117" y="12060"/>
                  </a:lnTo>
                  <a:lnTo>
                    <a:pt x="13797" y="11863"/>
                  </a:lnTo>
                  <a:lnTo>
                    <a:pt x="14456" y="11618"/>
                  </a:lnTo>
                  <a:lnTo>
                    <a:pt x="15073" y="11340"/>
                  </a:lnTo>
                  <a:lnTo>
                    <a:pt x="15647" y="11029"/>
                  </a:lnTo>
                  <a:lnTo>
                    <a:pt x="16178" y="10652"/>
                  </a:lnTo>
                  <a:lnTo>
                    <a:pt x="16667" y="10243"/>
                  </a:lnTo>
                  <a:lnTo>
                    <a:pt x="17071" y="9801"/>
                  </a:lnTo>
                  <a:lnTo>
                    <a:pt x="17475" y="9327"/>
                  </a:lnTo>
                  <a:lnTo>
                    <a:pt x="17815" y="8820"/>
                  </a:lnTo>
                  <a:lnTo>
                    <a:pt x="18049" y="8296"/>
                  </a:lnTo>
                  <a:lnTo>
                    <a:pt x="18262" y="7723"/>
                  </a:lnTo>
                  <a:lnTo>
                    <a:pt x="18347" y="7134"/>
                  </a:lnTo>
                  <a:lnTo>
                    <a:pt x="18389" y="6561"/>
                  </a:lnTo>
                  <a:lnTo>
                    <a:pt x="18347" y="5956"/>
                  </a:lnTo>
                  <a:lnTo>
                    <a:pt x="18262" y="5400"/>
                  </a:lnTo>
                  <a:lnTo>
                    <a:pt x="18049" y="4827"/>
                  </a:lnTo>
                  <a:lnTo>
                    <a:pt x="17815" y="4303"/>
                  </a:lnTo>
                  <a:lnTo>
                    <a:pt x="17475" y="3796"/>
                  </a:lnTo>
                  <a:lnTo>
                    <a:pt x="17114" y="3321"/>
                  </a:lnTo>
                  <a:lnTo>
                    <a:pt x="16710" y="2880"/>
                  </a:lnTo>
                  <a:lnTo>
                    <a:pt x="16221" y="2470"/>
                  </a:lnTo>
                  <a:lnTo>
                    <a:pt x="15689" y="2094"/>
                  </a:lnTo>
                  <a:lnTo>
                    <a:pt x="15115" y="1750"/>
                  </a:lnTo>
                  <a:lnTo>
                    <a:pt x="14499" y="1472"/>
                  </a:lnTo>
                  <a:lnTo>
                    <a:pt x="13797" y="1227"/>
                  </a:lnTo>
                  <a:lnTo>
                    <a:pt x="13117" y="1030"/>
                  </a:lnTo>
                  <a:lnTo>
                    <a:pt x="12415" y="883"/>
                  </a:lnTo>
                  <a:lnTo>
                    <a:pt x="11650" y="818"/>
                  </a:lnTo>
                  <a:lnTo>
                    <a:pt x="10906" y="785"/>
                  </a:lnTo>
                  <a:lnTo>
                    <a:pt x="10119" y="818"/>
                  </a:lnTo>
                  <a:lnTo>
                    <a:pt x="9396" y="883"/>
                  </a:lnTo>
                  <a:lnTo>
                    <a:pt x="8652" y="1030"/>
                  </a:lnTo>
                  <a:lnTo>
                    <a:pt x="8014" y="1227"/>
                  </a:lnTo>
                  <a:lnTo>
                    <a:pt x="7355" y="1440"/>
                  </a:lnTo>
                  <a:lnTo>
                    <a:pt x="6739" y="1750"/>
                  </a:lnTo>
                  <a:lnTo>
                    <a:pt x="6122" y="2061"/>
                  </a:lnTo>
                  <a:lnTo>
                    <a:pt x="5591" y="2438"/>
                  </a:lnTo>
                  <a:lnTo>
                    <a:pt x="5102" y="2847"/>
                  </a:lnTo>
                  <a:lnTo>
                    <a:pt x="4698" y="3289"/>
                  </a:lnTo>
                  <a:lnTo>
                    <a:pt x="4294" y="3763"/>
                  </a:lnTo>
                  <a:lnTo>
                    <a:pt x="3996" y="4270"/>
                  </a:lnTo>
                  <a:lnTo>
                    <a:pt x="3720" y="4794"/>
                  </a:lnTo>
                  <a:lnTo>
                    <a:pt x="3550" y="5367"/>
                  </a:lnTo>
                  <a:lnTo>
                    <a:pt x="3422" y="5956"/>
                  </a:lnTo>
                  <a:lnTo>
                    <a:pt x="3380" y="6561"/>
                  </a:lnTo>
                  <a:lnTo>
                    <a:pt x="3422" y="7134"/>
                  </a:lnTo>
                  <a:lnTo>
                    <a:pt x="3550" y="7690"/>
                  </a:lnTo>
                  <a:lnTo>
                    <a:pt x="3720" y="8263"/>
                  </a:lnTo>
                  <a:lnTo>
                    <a:pt x="3954" y="8787"/>
                  </a:lnTo>
                  <a:lnTo>
                    <a:pt x="4294" y="9294"/>
                  </a:lnTo>
                  <a:lnTo>
                    <a:pt x="4655" y="9769"/>
                  </a:lnTo>
                  <a:lnTo>
                    <a:pt x="5102" y="10210"/>
                  </a:lnTo>
                  <a:lnTo>
                    <a:pt x="5591" y="10620"/>
                  </a:lnTo>
                  <a:close/>
                </a:path>
                <a:path w="21600" h="21600" extrusionOk="0">
                  <a:moveTo>
                    <a:pt x="3401" y="6021"/>
                  </a:moveTo>
                  <a:lnTo>
                    <a:pt x="4039" y="5530"/>
                  </a:lnTo>
                  <a:lnTo>
                    <a:pt x="4294" y="4892"/>
                  </a:lnTo>
                  <a:lnTo>
                    <a:pt x="4677" y="4156"/>
                  </a:lnTo>
                  <a:lnTo>
                    <a:pt x="5166" y="3763"/>
                  </a:lnTo>
                  <a:lnTo>
                    <a:pt x="5378" y="3354"/>
                  </a:lnTo>
                  <a:lnTo>
                    <a:pt x="5293" y="2732"/>
                  </a:lnTo>
                  <a:moveTo>
                    <a:pt x="3507" y="7380"/>
                  </a:moveTo>
                  <a:lnTo>
                    <a:pt x="3890" y="7200"/>
                  </a:lnTo>
                  <a:lnTo>
                    <a:pt x="4103" y="7249"/>
                  </a:lnTo>
                  <a:lnTo>
                    <a:pt x="4400" y="7527"/>
                  </a:lnTo>
                  <a:lnTo>
                    <a:pt x="4719" y="7674"/>
                  </a:lnTo>
                  <a:lnTo>
                    <a:pt x="5293" y="7641"/>
                  </a:lnTo>
                  <a:lnTo>
                    <a:pt x="5740" y="7543"/>
                  </a:lnTo>
                  <a:lnTo>
                    <a:pt x="6144" y="7543"/>
                  </a:lnTo>
                  <a:lnTo>
                    <a:pt x="6526" y="7821"/>
                  </a:lnTo>
                  <a:lnTo>
                    <a:pt x="6569" y="8312"/>
                  </a:lnTo>
                  <a:lnTo>
                    <a:pt x="6059" y="8852"/>
                  </a:lnTo>
                  <a:lnTo>
                    <a:pt x="5803" y="8967"/>
                  </a:lnTo>
                  <a:lnTo>
                    <a:pt x="5803" y="9147"/>
                  </a:lnTo>
                  <a:lnTo>
                    <a:pt x="5421" y="9294"/>
                  </a:lnTo>
                  <a:lnTo>
                    <a:pt x="4868" y="9163"/>
                  </a:lnTo>
                  <a:lnTo>
                    <a:pt x="4337" y="9049"/>
                  </a:lnTo>
                  <a:lnTo>
                    <a:pt x="4081" y="9000"/>
                  </a:lnTo>
                  <a:moveTo>
                    <a:pt x="14988" y="11372"/>
                  </a:moveTo>
                  <a:lnTo>
                    <a:pt x="15115" y="10865"/>
                  </a:lnTo>
                  <a:lnTo>
                    <a:pt x="16072" y="10096"/>
                  </a:lnTo>
                  <a:lnTo>
                    <a:pt x="16455" y="9605"/>
                  </a:lnTo>
                  <a:lnTo>
                    <a:pt x="16455" y="8329"/>
                  </a:lnTo>
                  <a:lnTo>
                    <a:pt x="17156" y="7969"/>
                  </a:lnTo>
                  <a:lnTo>
                    <a:pt x="17879" y="7870"/>
                  </a:lnTo>
                  <a:lnTo>
                    <a:pt x="18177" y="7821"/>
                  </a:lnTo>
                  <a:moveTo>
                    <a:pt x="18368" y="6840"/>
                  </a:moveTo>
                  <a:lnTo>
                    <a:pt x="18049" y="6610"/>
                  </a:lnTo>
                  <a:lnTo>
                    <a:pt x="17411" y="6512"/>
                  </a:lnTo>
                  <a:lnTo>
                    <a:pt x="16859" y="6545"/>
                  </a:lnTo>
                  <a:lnTo>
                    <a:pt x="16603" y="6201"/>
                  </a:lnTo>
                  <a:lnTo>
                    <a:pt x="16731" y="5874"/>
                  </a:lnTo>
                  <a:lnTo>
                    <a:pt x="17241" y="5465"/>
                  </a:lnTo>
                  <a:lnTo>
                    <a:pt x="17858" y="5236"/>
                  </a:lnTo>
                  <a:lnTo>
                    <a:pt x="18007" y="5089"/>
                  </a:lnTo>
                  <a:lnTo>
                    <a:pt x="18049" y="4892"/>
                  </a:lnTo>
                  <a:moveTo>
                    <a:pt x="8100" y="1260"/>
                  </a:moveTo>
                  <a:cubicBezTo>
                    <a:pt x="8333" y="1276"/>
                    <a:pt x="8206" y="1554"/>
                    <a:pt x="8695" y="1652"/>
                  </a:cubicBezTo>
                  <a:cubicBezTo>
                    <a:pt x="9184" y="1750"/>
                    <a:pt x="10481" y="1685"/>
                    <a:pt x="10991" y="1881"/>
                  </a:cubicBezTo>
                  <a:cubicBezTo>
                    <a:pt x="11501" y="2078"/>
                    <a:pt x="11629" y="2503"/>
                    <a:pt x="11799" y="2830"/>
                  </a:cubicBezTo>
                  <a:cubicBezTo>
                    <a:pt x="11969" y="3158"/>
                    <a:pt x="11905" y="3910"/>
                    <a:pt x="12054" y="3894"/>
                  </a:cubicBezTo>
                  <a:cubicBezTo>
                    <a:pt x="12203" y="3878"/>
                    <a:pt x="12351" y="2880"/>
                    <a:pt x="12649" y="2683"/>
                  </a:cubicBezTo>
                  <a:cubicBezTo>
                    <a:pt x="12947" y="2487"/>
                    <a:pt x="13670" y="2536"/>
                    <a:pt x="13840" y="2683"/>
                  </a:cubicBezTo>
                  <a:cubicBezTo>
                    <a:pt x="14010" y="2830"/>
                    <a:pt x="13733" y="3370"/>
                    <a:pt x="13648" y="3616"/>
                  </a:cubicBezTo>
                  <a:cubicBezTo>
                    <a:pt x="13563" y="3861"/>
                    <a:pt x="13457" y="4058"/>
                    <a:pt x="13351" y="4156"/>
                  </a:cubicBezTo>
                  <a:cubicBezTo>
                    <a:pt x="13244" y="4254"/>
                    <a:pt x="13096" y="4221"/>
                    <a:pt x="12947" y="4254"/>
                  </a:cubicBezTo>
                  <a:cubicBezTo>
                    <a:pt x="12777" y="4303"/>
                    <a:pt x="12585" y="4369"/>
                    <a:pt x="12394" y="4401"/>
                  </a:cubicBezTo>
                  <a:cubicBezTo>
                    <a:pt x="12139" y="4500"/>
                    <a:pt x="12054" y="4614"/>
                    <a:pt x="11862" y="4647"/>
                  </a:cubicBezTo>
                  <a:cubicBezTo>
                    <a:pt x="11650" y="4761"/>
                    <a:pt x="11671" y="4680"/>
                    <a:pt x="11437" y="4778"/>
                  </a:cubicBezTo>
                  <a:cubicBezTo>
                    <a:pt x="11352" y="4827"/>
                    <a:pt x="11225" y="4974"/>
                    <a:pt x="11246" y="5072"/>
                  </a:cubicBezTo>
                  <a:cubicBezTo>
                    <a:pt x="11225" y="5154"/>
                    <a:pt x="11267" y="5220"/>
                    <a:pt x="11310" y="5269"/>
                  </a:cubicBezTo>
                  <a:cubicBezTo>
                    <a:pt x="11352" y="5318"/>
                    <a:pt x="11480" y="5383"/>
                    <a:pt x="11565" y="5416"/>
                  </a:cubicBezTo>
                  <a:cubicBezTo>
                    <a:pt x="11629" y="5400"/>
                    <a:pt x="11820" y="5465"/>
                    <a:pt x="11862" y="5432"/>
                  </a:cubicBezTo>
                  <a:cubicBezTo>
                    <a:pt x="11905" y="5416"/>
                    <a:pt x="11926" y="5269"/>
                    <a:pt x="11884" y="5236"/>
                  </a:cubicBezTo>
                  <a:cubicBezTo>
                    <a:pt x="11841" y="5203"/>
                    <a:pt x="11629" y="5269"/>
                    <a:pt x="11565" y="5220"/>
                  </a:cubicBezTo>
                  <a:cubicBezTo>
                    <a:pt x="11480" y="5187"/>
                    <a:pt x="11459" y="5040"/>
                    <a:pt x="11480" y="4974"/>
                  </a:cubicBezTo>
                  <a:cubicBezTo>
                    <a:pt x="11501" y="4909"/>
                    <a:pt x="11607" y="4860"/>
                    <a:pt x="11692" y="4843"/>
                  </a:cubicBezTo>
                  <a:cubicBezTo>
                    <a:pt x="11905" y="4876"/>
                    <a:pt x="11820" y="4876"/>
                    <a:pt x="12054" y="4876"/>
                  </a:cubicBezTo>
                  <a:cubicBezTo>
                    <a:pt x="12075" y="5040"/>
                    <a:pt x="12096" y="5269"/>
                    <a:pt x="12139" y="5416"/>
                  </a:cubicBezTo>
                  <a:cubicBezTo>
                    <a:pt x="12160" y="5465"/>
                    <a:pt x="12330" y="5465"/>
                    <a:pt x="12373" y="5416"/>
                  </a:cubicBezTo>
                  <a:cubicBezTo>
                    <a:pt x="12415" y="5367"/>
                    <a:pt x="12330" y="4974"/>
                    <a:pt x="12394" y="4892"/>
                  </a:cubicBezTo>
                  <a:cubicBezTo>
                    <a:pt x="12458" y="4810"/>
                    <a:pt x="12692" y="4925"/>
                    <a:pt x="12755" y="4892"/>
                  </a:cubicBezTo>
                  <a:cubicBezTo>
                    <a:pt x="12798" y="4860"/>
                    <a:pt x="12840" y="4761"/>
                    <a:pt x="12755" y="4729"/>
                  </a:cubicBezTo>
                  <a:cubicBezTo>
                    <a:pt x="12670" y="4696"/>
                    <a:pt x="12118" y="4745"/>
                    <a:pt x="12203" y="4696"/>
                  </a:cubicBezTo>
                  <a:cubicBezTo>
                    <a:pt x="12543" y="4549"/>
                    <a:pt x="12819" y="4434"/>
                    <a:pt x="13266" y="4401"/>
                  </a:cubicBezTo>
                  <a:cubicBezTo>
                    <a:pt x="13436" y="4385"/>
                    <a:pt x="13585" y="4500"/>
                    <a:pt x="13776" y="4532"/>
                  </a:cubicBezTo>
                  <a:cubicBezTo>
                    <a:pt x="13967" y="4630"/>
                    <a:pt x="13861" y="4843"/>
                    <a:pt x="13712" y="4925"/>
                  </a:cubicBezTo>
                  <a:cubicBezTo>
                    <a:pt x="13648" y="5023"/>
                    <a:pt x="13521" y="5121"/>
                    <a:pt x="13414" y="5187"/>
                  </a:cubicBezTo>
                  <a:cubicBezTo>
                    <a:pt x="13351" y="5285"/>
                    <a:pt x="13287" y="5334"/>
                    <a:pt x="13159" y="5383"/>
                  </a:cubicBezTo>
                  <a:cubicBezTo>
                    <a:pt x="13117" y="5563"/>
                    <a:pt x="12862" y="5743"/>
                    <a:pt x="12649" y="5809"/>
                  </a:cubicBezTo>
                  <a:cubicBezTo>
                    <a:pt x="12543" y="5907"/>
                    <a:pt x="12437" y="5940"/>
                    <a:pt x="12309" y="6005"/>
                  </a:cubicBezTo>
                  <a:cubicBezTo>
                    <a:pt x="12245" y="6120"/>
                    <a:pt x="12139" y="6185"/>
                    <a:pt x="12075" y="6300"/>
                  </a:cubicBezTo>
                  <a:cubicBezTo>
                    <a:pt x="12118" y="6561"/>
                    <a:pt x="12075" y="6643"/>
                    <a:pt x="12373" y="6741"/>
                  </a:cubicBezTo>
                  <a:cubicBezTo>
                    <a:pt x="12500" y="6840"/>
                    <a:pt x="12522" y="6970"/>
                    <a:pt x="12330" y="7036"/>
                  </a:cubicBezTo>
                  <a:cubicBezTo>
                    <a:pt x="12011" y="6987"/>
                    <a:pt x="12033" y="6823"/>
                    <a:pt x="11799" y="6692"/>
                  </a:cubicBezTo>
                  <a:cubicBezTo>
                    <a:pt x="11714" y="6529"/>
                    <a:pt x="11459" y="6430"/>
                    <a:pt x="11246" y="6398"/>
                  </a:cubicBezTo>
                  <a:cubicBezTo>
                    <a:pt x="11076" y="6332"/>
                    <a:pt x="11182" y="6365"/>
                    <a:pt x="10906" y="6365"/>
                  </a:cubicBezTo>
                  <a:cubicBezTo>
                    <a:pt x="10608" y="6512"/>
                    <a:pt x="10544" y="7347"/>
                    <a:pt x="11246" y="7478"/>
                  </a:cubicBezTo>
                  <a:cubicBezTo>
                    <a:pt x="12394" y="7429"/>
                    <a:pt x="13329" y="7772"/>
                    <a:pt x="13733" y="7985"/>
                  </a:cubicBezTo>
                  <a:cubicBezTo>
                    <a:pt x="13840" y="8410"/>
                    <a:pt x="13329" y="8901"/>
                    <a:pt x="12500" y="9343"/>
                  </a:cubicBezTo>
                  <a:cubicBezTo>
                    <a:pt x="11629" y="9736"/>
                    <a:pt x="11480" y="10194"/>
                    <a:pt x="11246" y="10980"/>
                  </a:cubicBezTo>
                  <a:cubicBezTo>
                    <a:pt x="10991" y="11372"/>
                    <a:pt x="10481" y="10930"/>
                    <a:pt x="10289" y="10096"/>
                  </a:cubicBezTo>
                  <a:cubicBezTo>
                    <a:pt x="10140" y="9196"/>
                    <a:pt x="9907" y="8165"/>
                    <a:pt x="10459" y="7576"/>
                  </a:cubicBezTo>
                  <a:cubicBezTo>
                    <a:pt x="9375" y="6790"/>
                    <a:pt x="9269" y="6070"/>
                    <a:pt x="9056" y="6218"/>
                  </a:cubicBezTo>
                  <a:cubicBezTo>
                    <a:pt x="9205" y="6987"/>
                    <a:pt x="8929" y="6660"/>
                    <a:pt x="8737" y="6021"/>
                  </a:cubicBezTo>
                  <a:cubicBezTo>
                    <a:pt x="8822" y="5023"/>
                    <a:pt x="8610" y="4385"/>
                    <a:pt x="8440" y="3550"/>
                  </a:cubicBezTo>
                  <a:lnTo>
                    <a:pt x="7844" y="2290"/>
                  </a:lnTo>
                  <a:lnTo>
                    <a:pt x="6654" y="1849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 autoUpdateAnimBg="0" advAuto="1000"/>
      <p:bldP spid="15388" grpId="0" build="p" autoUpdateAnimBg="0" advAuto="3000"/>
      <p:bldP spid="15399" grpId="0" animBg="1"/>
      <p:bldP spid="15406" grpId="0" animBg="1"/>
      <p:bldP spid="15407" grpId="0" animBg="1"/>
      <p:bldP spid="15421" grpId="0" build="p" autoUpdateAnimBg="0" advAuto="5000"/>
      <p:bldP spid="15423" grpId="0" animBg="1"/>
      <p:bldP spid="15424" grpId="0" animBg="1"/>
      <p:bldP spid="15425" grpId="0" build="p" autoUpdateAnimBg="0" advAuto="5000"/>
      <p:bldP spid="15426" grpId="0" build="p" autoUpdateAnimBg="0" advAuto="5000"/>
      <p:bldP spid="15427" grpId="0" build="p" autoUpdateAnimBg="0" advAuto="5000"/>
      <p:bldP spid="15428" grpId="0" build="p" autoUpdateAnimBg="0" advAuto="5000"/>
      <p:bldP spid="15430" grpId="0" build="p" autoUpdateAnimBg="0" advAuto="5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6937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boot disk</a:t>
            </a:r>
            <a:r>
              <a:rPr lang="en-US" smtClean="0"/>
              <a:t>?</a:t>
            </a:r>
            <a:endParaRPr lang="en-US" smtClean="0"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024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402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04800" y="1535113"/>
            <a:ext cx="85852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Contains system files that will start computer when computer cannot boot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  <a:p>
            <a:pPr marL="1028700" lvl="2" indent="-4572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kumimoji="1" lang="en-US">
                <a:solidFill>
                  <a:srgbClr val="000000"/>
                </a:solidFill>
                <a:latin typeface="Times New Roman" pitchFamily="18" charset="0"/>
              </a:rPr>
              <a:t>Also called </a:t>
            </a:r>
            <a:r>
              <a:rPr kumimoji="1" lang="en-US" b="1">
                <a:solidFill>
                  <a:srgbClr val="D94439"/>
                </a:solidFill>
                <a:latin typeface="Times New Roman" pitchFamily="18" charset="0"/>
              </a:rPr>
              <a:t>recovery disk</a:t>
            </a:r>
            <a:endParaRPr kumimoji="1" lang="en-US">
              <a:solidFill>
                <a:srgbClr val="D94439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 autoUpdateAnimBg="0" advAuto="1000"/>
      <p:bldP spid="17423" grpId="0" build="p" bldLvl="3" autoUpdateAnimBg="0" advAuto="4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 Functions</a:t>
            </a:r>
            <a:endParaRPr lang="en-US" smtClean="0"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090613"/>
            <a:ext cx="8585200" cy="706437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mtClean="0"/>
              <a:t>What is a </a:t>
            </a:r>
            <a:r>
              <a:rPr lang="en-US" smtClean="0">
                <a:solidFill>
                  <a:srgbClr val="D94439"/>
                </a:solidFill>
              </a:rPr>
              <a:t>user interface</a:t>
            </a:r>
            <a:r>
              <a:rPr lang="en-US" smtClean="0"/>
              <a:t>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47013" y="6402388"/>
            <a:ext cx="860425" cy="271462"/>
            <a:chOff x="4943" y="4033"/>
            <a:chExt cx="542" cy="171"/>
          </a:xfrm>
        </p:grpSpPr>
        <p:sp>
          <p:nvSpPr>
            <p:cNvPr id="1127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960" y="4033"/>
              <a:ext cx="525" cy="171"/>
            </a:xfrm>
            <a:prstGeom prst="actionButtonForwardNext">
              <a:avLst/>
            </a:prstGeom>
            <a:solidFill>
              <a:srgbClr val="FFBA02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Text Box 6"/>
            <p:cNvSpPr txBox="1">
              <a:spLocks noChangeArrowheads="1"/>
            </p:cNvSpPr>
            <p:nvPr/>
          </p:nvSpPr>
          <p:spPr bwMode="auto">
            <a:xfrm>
              <a:off x="4943" y="4036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SzPct val="140000"/>
                <a:buFont typeface="Wingdings" pitchFamily="2" charset="2"/>
                <a:buNone/>
              </a:pPr>
              <a:r>
                <a:rPr lang="en-US" sz="1000" b="1">
                  <a:solidFill>
                    <a:schemeClr val="bg2"/>
                  </a:solidFill>
                  <a:latin typeface="Times New Roman" pitchFamily="18" charset="0"/>
                </a:rPr>
                <a:t>Next</a:t>
              </a:r>
              <a:endParaRPr lang="en-U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77800" y="6400800"/>
            <a:ext cx="1549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99"/>
                </a:solidFill>
                <a:latin typeface="Arial Narrow" pitchFamily="34" charset="0"/>
              </a:rPr>
              <a:t>p. 402 Fig. 8-4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04800" y="1535113"/>
            <a:ext cx="8585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lvl="1" indent="-495300"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itchFamily="18" charset="0"/>
              </a:rPr>
              <a:t>Controls how you enter data and instructions and how information displays on screen</a:t>
            </a:r>
            <a:endParaRPr kumimoji="1" lang="en-US" sz="2600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CFig8-04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205" y="2197290"/>
            <a:ext cx="7583671" cy="354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4" autoUpdateAnimBg="0" advAuto="1000"/>
      <p:bldP spid="19476" grpId="0" build="p" bldLvl="4" autoUpdateAnimBg="0" advAuto="1000"/>
    </p:bldLst>
  </p:timing>
</p:sld>
</file>

<file path=ppt/theme/theme1.xml><?xml version="1.0" encoding="utf-8"?>
<a:theme xmlns:a="http://schemas.openxmlformats.org/drawingml/2006/main" name="1_dt2">
  <a:themeElements>
    <a:clrScheme name="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1_dt2">
      <a:majorFont>
        <a:latin typeface="Franklin Gothic Demi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50292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50292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dt2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DC2008</Template>
  <TotalTime>2900</TotalTime>
  <Words>1995</Words>
  <Application>Microsoft PowerPoint</Application>
  <PresentationFormat>On-screen Show (4:3)</PresentationFormat>
  <Paragraphs>399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Times</vt:lpstr>
      <vt:lpstr>Arial</vt:lpstr>
      <vt:lpstr>Franklin Gothic Demi</vt:lpstr>
      <vt:lpstr>Times New Roman</vt:lpstr>
      <vt:lpstr>Monotype Sorts</vt:lpstr>
      <vt:lpstr>Wingdings</vt:lpstr>
      <vt:lpstr>Calibri</vt:lpstr>
      <vt:lpstr>Arial Narrow</vt:lpstr>
      <vt:lpstr>Arial Black</vt:lpstr>
      <vt:lpstr>Arial Unicode MS</vt:lpstr>
      <vt:lpstr>Arial (W1)</vt:lpstr>
      <vt:lpstr>Garamond</vt:lpstr>
      <vt:lpstr>1_dt2</vt:lpstr>
      <vt:lpstr>Chapter 8 Operating  Systems and Utility Programs</vt:lpstr>
      <vt:lpstr>Chapter 8 Objectives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Operating System Utility Programs</vt:lpstr>
      <vt:lpstr>Types of Operating Systems</vt:lpstr>
      <vt:lpstr>Types of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Network Operating Systems</vt:lpstr>
      <vt:lpstr>Embedded Operating Systems</vt:lpstr>
      <vt:lpstr>Embedded Operating Systems</vt:lpstr>
      <vt:lpstr>Embedded Operating Systems</vt:lpstr>
      <vt:lpstr>Embedded Operating Systems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Stand-Alone Utility Programs</vt:lpstr>
      <vt:lpstr>Summary of Operating Systems and Utility Programs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Computers 2009</dc:title>
  <dc:creator>Steven Freund</dc:creator>
  <cp:lastModifiedBy>Steven Freund</cp:lastModifiedBy>
  <cp:revision>219</cp:revision>
  <dcterms:created xsi:type="dcterms:W3CDTF">2002-11-05T15:14:35Z</dcterms:created>
  <dcterms:modified xsi:type="dcterms:W3CDTF">2008-01-09T20:04:55Z</dcterms:modified>
</cp:coreProperties>
</file>