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handoutMasterIdLst>
    <p:handoutMasterId r:id="rId52"/>
  </p:handoutMasterIdLst>
  <p:sldIdLst>
    <p:sldId id="305" r:id="rId2"/>
    <p:sldId id="306" r:id="rId3"/>
    <p:sldId id="307" r:id="rId4"/>
    <p:sldId id="308" r:id="rId5"/>
    <p:sldId id="260" r:id="rId6"/>
    <p:sldId id="262" r:id="rId7"/>
    <p:sldId id="264" r:id="rId8"/>
    <p:sldId id="265" r:id="rId9"/>
    <p:sldId id="268" r:id="rId10"/>
    <p:sldId id="269" r:id="rId11"/>
    <p:sldId id="270" r:id="rId12"/>
    <p:sldId id="341" r:id="rId13"/>
    <p:sldId id="342" r:id="rId14"/>
    <p:sldId id="343" r:id="rId15"/>
    <p:sldId id="271" r:id="rId16"/>
    <p:sldId id="340" r:id="rId17"/>
    <p:sldId id="276" r:id="rId18"/>
    <p:sldId id="277" r:id="rId19"/>
    <p:sldId id="278" r:id="rId20"/>
    <p:sldId id="279" r:id="rId21"/>
    <p:sldId id="334" r:id="rId22"/>
    <p:sldId id="337" r:id="rId23"/>
    <p:sldId id="282" r:id="rId24"/>
    <p:sldId id="283" r:id="rId25"/>
    <p:sldId id="284" r:id="rId26"/>
    <p:sldId id="285" r:id="rId27"/>
    <p:sldId id="286" r:id="rId28"/>
    <p:sldId id="287" r:id="rId29"/>
    <p:sldId id="344" r:id="rId30"/>
    <p:sldId id="288" r:id="rId31"/>
    <p:sldId id="289" r:id="rId32"/>
    <p:sldId id="290" r:id="rId33"/>
    <p:sldId id="291" r:id="rId34"/>
    <p:sldId id="292" r:id="rId35"/>
    <p:sldId id="293" r:id="rId36"/>
    <p:sldId id="338" r:id="rId37"/>
    <p:sldId id="339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33" r:id="rId46"/>
    <p:sldId id="332" r:id="rId47"/>
    <p:sldId id="330" r:id="rId48"/>
    <p:sldId id="331" r:id="rId49"/>
    <p:sldId id="303" r:id="rId50"/>
    <p:sldId id="309" r:id="rId5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00"/>
    <a:srgbClr val="D94439"/>
    <a:srgbClr val="2181B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422" autoAdjust="0"/>
    <p:restoredTop sz="94660"/>
  </p:normalViewPr>
  <p:slideViewPr>
    <p:cSldViewPr snapToGrid="0">
      <p:cViewPr>
        <p:scale>
          <a:sx n="80" d="100"/>
          <a:sy n="80" d="100"/>
        </p:scale>
        <p:origin x="-876" y="-738"/>
      </p:cViewPr>
      <p:guideLst>
        <p:guide orient="horz" pos="928"/>
        <p:guide pos="1800"/>
        <p:guide pos="344"/>
        <p:guide pos="6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3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5.xml"/><Relationship Id="rId18" Type="http://schemas.openxmlformats.org/officeDocument/2006/relationships/slide" Target="slides/slide22.xml"/><Relationship Id="rId26" Type="http://schemas.openxmlformats.org/officeDocument/2006/relationships/slide" Target="slides/slide33.xml"/><Relationship Id="rId39" Type="http://schemas.openxmlformats.org/officeDocument/2006/relationships/slide" Target="slides/slide48.xml"/><Relationship Id="rId3" Type="http://schemas.openxmlformats.org/officeDocument/2006/relationships/slide" Target="slides/slide4.xml"/><Relationship Id="rId21" Type="http://schemas.openxmlformats.org/officeDocument/2006/relationships/slide" Target="slides/slide26.xml"/><Relationship Id="rId34" Type="http://schemas.openxmlformats.org/officeDocument/2006/relationships/slide" Target="slides/slide41.xml"/><Relationship Id="rId7" Type="http://schemas.openxmlformats.org/officeDocument/2006/relationships/slide" Target="slides/slide8.xml"/><Relationship Id="rId12" Type="http://schemas.openxmlformats.org/officeDocument/2006/relationships/slide" Target="slides/slide14.xml"/><Relationship Id="rId17" Type="http://schemas.openxmlformats.org/officeDocument/2006/relationships/slide" Target="slides/slide21.xml"/><Relationship Id="rId25" Type="http://schemas.openxmlformats.org/officeDocument/2006/relationships/slide" Target="slides/slide32.xml"/><Relationship Id="rId33" Type="http://schemas.openxmlformats.org/officeDocument/2006/relationships/slide" Target="slides/slide40.xml"/><Relationship Id="rId38" Type="http://schemas.openxmlformats.org/officeDocument/2006/relationships/slide" Target="slides/slide45.xml"/><Relationship Id="rId2" Type="http://schemas.openxmlformats.org/officeDocument/2006/relationships/slide" Target="slides/slide3.xml"/><Relationship Id="rId16" Type="http://schemas.openxmlformats.org/officeDocument/2006/relationships/slide" Target="slides/slide20.xml"/><Relationship Id="rId20" Type="http://schemas.openxmlformats.org/officeDocument/2006/relationships/slide" Target="slides/slide25.xml"/><Relationship Id="rId29" Type="http://schemas.openxmlformats.org/officeDocument/2006/relationships/slide" Target="slides/slide36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3.xml"/><Relationship Id="rId24" Type="http://schemas.openxmlformats.org/officeDocument/2006/relationships/slide" Target="slides/slide30.xml"/><Relationship Id="rId32" Type="http://schemas.openxmlformats.org/officeDocument/2006/relationships/slide" Target="slides/slide39.xml"/><Relationship Id="rId37" Type="http://schemas.openxmlformats.org/officeDocument/2006/relationships/slide" Target="slides/slide44.xml"/><Relationship Id="rId40" Type="http://schemas.openxmlformats.org/officeDocument/2006/relationships/slide" Target="slides/slide49.xml"/><Relationship Id="rId5" Type="http://schemas.openxmlformats.org/officeDocument/2006/relationships/slide" Target="slides/slide6.xml"/><Relationship Id="rId15" Type="http://schemas.openxmlformats.org/officeDocument/2006/relationships/slide" Target="slides/slide18.xml"/><Relationship Id="rId23" Type="http://schemas.openxmlformats.org/officeDocument/2006/relationships/slide" Target="slides/slide28.xml"/><Relationship Id="rId28" Type="http://schemas.openxmlformats.org/officeDocument/2006/relationships/slide" Target="slides/slide35.xml"/><Relationship Id="rId36" Type="http://schemas.openxmlformats.org/officeDocument/2006/relationships/slide" Target="slides/slide43.xml"/><Relationship Id="rId10" Type="http://schemas.openxmlformats.org/officeDocument/2006/relationships/slide" Target="slides/slide12.xml"/><Relationship Id="rId19" Type="http://schemas.openxmlformats.org/officeDocument/2006/relationships/slide" Target="slides/slide23.xml"/><Relationship Id="rId31" Type="http://schemas.openxmlformats.org/officeDocument/2006/relationships/slide" Target="slides/slide38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16.xml"/><Relationship Id="rId22" Type="http://schemas.openxmlformats.org/officeDocument/2006/relationships/slide" Target="slides/slide27.xml"/><Relationship Id="rId27" Type="http://schemas.openxmlformats.org/officeDocument/2006/relationships/slide" Target="slides/slide34.xml"/><Relationship Id="rId30" Type="http://schemas.openxmlformats.org/officeDocument/2006/relationships/slide" Target="slides/slide37.xml"/><Relationship Id="rId35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D8CA23D2-D96F-4A67-95F2-5FE0BC95F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267200" y="2514600"/>
            <a:ext cx="4495800" cy="2286000"/>
          </a:xfrm>
        </p:spPr>
        <p:txBody>
          <a:bodyPr anchor="t"/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46C5B81-F8BD-419B-9902-12E1C6B2DF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371600" y="609600"/>
            <a:ext cx="640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dirty="0">
                <a:solidFill>
                  <a:srgbClr val="261349"/>
                </a:solidFill>
                <a:latin typeface="Arial Black" pitchFamily="34" charset="0"/>
              </a:rPr>
              <a:t>Discovering </a:t>
            </a:r>
            <a:r>
              <a:rPr lang="en-US" sz="4000" dirty="0" smtClean="0">
                <a:solidFill>
                  <a:srgbClr val="261349"/>
                </a:solidFill>
                <a:latin typeface="Arial Black" pitchFamily="34" charset="0"/>
              </a:rPr>
              <a:t/>
            </a:r>
            <a:br>
              <a:rPr lang="en-US" sz="4000" dirty="0" smtClean="0">
                <a:solidFill>
                  <a:srgbClr val="261349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srgbClr val="261349"/>
                </a:solidFill>
                <a:latin typeface="Arial Black" pitchFamily="34" charset="0"/>
              </a:rPr>
              <a:t>        Computers </a:t>
            </a:r>
            <a:r>
              <a:rPr lang="en-US" sz="4000" dirty="0">
                <a:solidFill>
                  <a:srgbClr val="261349"/>
                </a:solidFill>
                <a:latin typeface="Arial Black" pitchFamily="34" charset="0"/>
              </a:rPr>
              <a:t>2009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415100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BDE8-9EB7-4C2C-932A-36C066A03D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0"/>
            <a:ext cx="2149475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0"/>
            <a:ext cx="6296025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492B0-5546-462C-A06B-272BA9843F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9617-AAFD-4C82-AD57-CD06C31BEE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91C23-5543-413D-81FC-B02FD85EF4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090613"/>
            <a:ext cx="4216400" cy="475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090613"/>
            <a:ext cx="4216400" cy="4757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8926A-868B-4570-AB22-05057862EF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EC721-F2CD-4F26-AEE2-AD10FABC75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D5D45-E25D-4852-88D3-1FC0A80733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CB864-5F06-423D-9063-58A54A95B8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2EFFB-AE76-4A60-970A-F84673F439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DB005-10EB-4CDD-A96F-44F313F9EF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6BE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6019800" y="914400"/>
            <a:ext cx="3124200" cy="5943600"/>
          </a:xfrm>
          <a:prstGeom prst="rect">
            <a:avLst/>
          </a:prstGeom>
          <a:solidFill>
            <a:srgbClr val="E9D793"/>
          </a:solidFill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4940300" y="6061075"/>
            <a:ext cx="4203700" cy="796925"/>
          </a:xfrm>
          <a:prstGeom prst="rect">
            <a:avLst/>
          </a:prstGeom>
          <a:solidFill>
            <a:srgbClr val="000066"/>
          </a:solidFill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0250" y="6248400"/>
            <a:ext cx="1670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Arial Narrow" pitchFamily="34" charset="0"/>
              </a:defRPr>
            </a:lvl1pPr>
          </a:lstStyle>
          <a:p>
            <a:pPr>
              <a:defRPr/>
            </a:pPr>
            <a:fld id="{22360935-E8D5-4277-A562-68CB71180F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4565" name="Line 5"/>
          <p:cNvSpPr>
            <a:spLocks noChangeShapeType="1"/>
          </p:cNvSpPr>
          <p:nvPr/>
        </p:nvSpPr>
        <p:spPr bwMode="auto">
          <a:xfrm>
            <a:off x="0" y="838200"/>
            <a:ext cx="6070600" cy="0"/>
          </a:xfrm>
          <a:prstGeom prst="line">
            <a:avLst/>
          </a:prstGeom>
          <a:noFill/>
          <a:ln w="63500" cmpd="thinThick">
            <a:solidFill>
              <a:srgbClr val="00006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090613"/>
            <a:ext cx="8585200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4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5852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Franklin Gothic Demi" pitchFamily="34" charset="0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Monotype Sorts" pitchFamily="2" charset="2"/>
        <a:buChar char="•"/>
        <a:defRPr kumimoji="1" sz="2800" b="1">
          <a:solidFill>
            <a:srgbClr val="000000"/>
          </a:solidFill>
          <a:latin typeface="+mn-lt"/>
          <a:ea typeface="+mn-ea"/>
          <a:cs typeface="+mn-cs"/>
        </a:defRPr>
      </a:lvl1pPr>
      <a:lvl2pPr marL="609600" indent="-495300" algn="l" rtl="0" eaLnBrk="0" fontAlgn="base" hangingPunct="0">
        <a:spcBef>
          <a:spcPct val="5000"/>
        </a:spcBef>
        <a:spcAft>
          <a:spcPct val="0"/>
        </a:spcAft>
        <a:buClr>
          <a:srgbClr val="000066"/>
        </a:buClr>
        <a:buFont typeface="Wingdings" pitchFamily="2" charset="2"/>
        <a:buChar char="Ø"/>
        <a:defRPr kumimoji="1" sz="2600" b="1">
          <a:solidFill>
            <a:srgbClr val="000000"/>
          </a:solidFill>
          <a:latin typeface="+mn-lt"/>
        </a:defRPr>
      </a:lvl2pPr>
      <a:lvl3pPr marL="1028700" indent="-4572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§"/>
        <a:defRPr kumimoji="1" sz="2400">
          <a:solidFill>
            <a:srgbClr val="000000"/>
          </a:solidFill>
          <a:latin typeface="+mn-lt"/>
        </a:defRPr>
      </a:lvl3pPr>
      <a:lvl4pPr marL="1358900" indent="-3810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000000"/>
          </a:solidFill>
          <a:latin typeface="+mn-lt"/>
        </a:defRPr>
      </a:lvl4pPr>
      <a:lvl5pPr marL="1752600" indent="-3810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</a:defRPr>
      </a:lvl5pPr>
      <a:lvl6pPr marL="22098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6pPr>
      <a:lvl7pPr marL="26670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7pPr>
      <a:lvl8pPr marL="31242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8pPr>
      <a:lvl9pPr marL="3581400" indent="-3810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05_is_videoediting_a.wmv" TargetMode="External"/><Relationship Id="rId4" Type="http://schemas.openxmlformats.org/officeDocument/2006/relationships/hyperlink" Target="05_DigitalWhiteboard.wm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scsite.com/dc2009cp/ch5/weblin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3686175"/>
            <a:ext cx="4495800" cy="2286000"/>
          </a:xfrm>
        </p:spPr>
        <p:txBody>
          <a:bodyPr/>
          <a:lstStyle/>
          <a:p>
            <a:r>
              <a:rPr lang="en-US" smtClean="0"/>
              <a:t>Chapter 5</a:t>
            </a:r>
            <a:br>
              <a:rPr lang="en-US" smtClean="0"/>
            </a:br>
            <a:r>
              <a:rPr lang="en-US" smtClean="0"/>
              <a:t>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Pointing Devices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045075" cy="706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trackball</a:t>
            </a:r>
            <a:r>
              <a:rPr lang="en-US" smtClean="0"/>
              <a:t>?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241 Fig. 5-8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229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304801" y="1535113"/>
            <a:ext cx="444533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Stationary pointing device with a ball on its top or side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To move pointer, rotate ball with thumb, fingers, or palm of hand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12297" name="Rectangle 30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Repetitive Strain Injuries below Chapter 5 </a:t>
              </a:r>
            </a:p>
          </p:txBody>
        </p:sp>
        <p:sp>
          <p:nvSpPr>
            <p:cNvPr id="12298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5-0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788" y="1413164"/>
            <a:ext cx="3779520" cy="3990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4" grpId="0" build="p" bldLvl="2" autoUpdateAnimBg="0" advAuto="3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Pointing Devices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715000" cy="96678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What are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touchpad</a:t>
            </a:r>
            <a:r>
              <a:rPr lang="en-US" b="0" smtClean="0"/>
              <a:t> </a:t>
            </a:r>
            <a:r>
              <a:rPr lang="en-US" smtClean="0"/>
              <a:t>and a</a:t>
            </a:r>
            <a:r>
              <a:rPr lang="en-US" b="0" smtClean="0"/>
              <a:t> </a:t>
            </a:r>
            <a:br>
              <a:rPr lang="en-US" b="0" smtClean="0"/>
            </a:br>
            <a:r>
              <a:rPr lang="en-US" smtClean="0">
                <a:solidFill>
                  <a:srgbClr val="D94439"/>
                </a:solidFill>
              </a:rPr>
              <a:t>pointing stick</a:t>
            </a:r>
            <a:r>
              <a:rPr lang="en-US" smtClean="0"/>
              <a:t>?</a:t>
            </a:r>
            <a:r>
              <a:rPr lang="en-US" b="0" smtClean="0"/>
              <a:t>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8827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241 - 242 Figs. 5-9—5-10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332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304800" y="2100263"/>
            <a:ext cx="53340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Touchpad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 small, flat, rectangular pointing device sensitive to pressure and motion</a:t>
            </a: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292100" y="3319463"/>
            <a:ext cx="5334000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Pointing stick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 pointing device shaped like pencil eraser positioned between keys on keyboard</a:t>
            </a:r>
          </a:p>
        </p:txBody>
      </p:sp>
      <p:pic>
        <p:nvPicPr>
          <p:cNvPr id="12" name="Picture 11" descr="CFig5-09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0904" y="1088324"/>
            <a:ext cx="2503714" cy="211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CFig5-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254" y="3467595"/>
            <a:ext cx="3483483" cy="2312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4" grpId="0" build="p" bldLvl="2" autoUpdateAnimBg="0" advAuto="2000"/>
      <p:bldP spid="29726" grpId="0" build="p" bldLvl="2" autoUpdateAnimBg="0" advAuto="400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Pointing Devices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343400" cy="6556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light pen</a:t>
            </a:r>
            <a:r>
              <a:rPr lang="en-US" smtClean="0"/>
              <a:t>?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434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304800" y="1535113"/>
            <a:ext cx="4343400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Handheld input device that can detect light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Press light pen against screen surface and then press button on pen</a:t>
            </a:r>
            <a:endParaRPr kumimoji="1" lang="en-US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7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0" grpId="0" build="p" bldLvl="3" autoUpdateAnimBg="0" advAuto="40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Pointing Devices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765675" cy="6175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touch screen</a:t>
            </a:r>
            <a:r>
              <a:rPr lang="en-US" smtClean="0"/>
              <a:t>?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695450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242 Fig. 5-12 and 5-13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537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8664" name="Rectangle 8"/>
          <p:cNvSpPr>
            <a:spLocks noChangeArrowheads="1"/>
          </p:cNvSpPr>
          <p:nvPr/>
        </p:nvSpPr>
        <p:spPr bwMode="auto">
          <a:xfrm>
            <a:off x="304800" y="1535113"/>
            <a:ext cx="476567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Touch areas of screen with finger</a:t>
            </a:r>
            <a:endParaRPr kumimoji="1" lang="en-US" sz="2600" b="1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98665" name="Rectangle 9"/>
          <p:cNvSpPr>
            <a:spLocks noChangeArrowheads="1"/>
          </p:cNvSpPr>
          <p:nvPr/>
        </p:nvSpPr>
        <p:spPr bwMode="auto">
          <a:xfrm>
            <a:off x="304801" y="2347913"/>
            <a:ext cx="4409704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Often used with kiosks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Microsoft Surface is a 30-inch tabletop display that allows one or more people to interact with the screen using their fingers or hands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15370" name="Rectangle 11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Microsoft Surface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 </a:t>
              </a:r>
            </a:p>
          </p:txBody>
        </p:sp>
        <p:sp>
          <p:nvSpPr>
            <p:cNvPr id="15371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 descr="CFig5-1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032" y="1092530"/>
            <a:ext cx="2114062" cy="222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CFig5-1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333" y="3621974"/>
            <a:ext cx="4410784" cy="233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8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8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86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build="p" bldLvl="2" autoUpdateAnimBg="0" advAuto="0"/>
      <p:bldP spid="198664" grpId="0" build="p" bldLvl="2" autoUpdateAnimBg="0" advAuto="2000"/>
      <p:bldP spid="198665" grpId="0" build="p" bldLvl="2" autoUpdateAnimBg="0" advAuto="300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Keyboard and Pointing Devices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584825" cy="9413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digital pen</a:t>
            </a:r>
            <a:r>
              <a:rPr lang="en-US" smtClean="0"/>
              <a:t>?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9986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33197F"/>
                </a:solidFill>
                <a:latin typeface="Arial Narrow" pitchFamily="34" charset="0"/>
              </a:rPr>
              <a:t>p. 243 Fig. 5-14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6397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319088" y="1592263"/>
            <a:ext cx="8443912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Looks like a ballpoint pen, but uses pressure to write text and draw lines</a:t>
            </a:r>
            <a:endParaRPr kumimoji="1" lang="en-US" sz="2600" b="1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199689" name="Rectangle 9"/>
          <p:cNvSpPr>
            <a:spLocks noChangeArrowheads="1"/>
          </p:cNvSpPr>
          <p:nvPr/>
        </p:nvSpPr>
        <p:spPr bwMode="auto">
          <a:xfrm>
            <a:off x="333375" y="2451100"/>
            <a:ext cx="8094663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Used with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graphics tablets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flat electronic boards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Graphics Tablets below Chapter 5</a:t>
              </a:r>
            </a:p>
          </p:txBody>
        </p:sp>
        <p:sp>
          <p:nvSpPr>
            <p:cNvPr id="16396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 descr="CFig5-1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35" y="3246775"/>
            <a:ext cx="6982691" cy="176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9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8" grpId="0" build="p" bldLvl="2" autoUpdateAnimBg="0" advAuto="4000"/>
      <p:bldP spid="199689" grpId="0" build="p" bldLvl="3" autoUpdateAnimBg="0" advAuto="400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Controllers for Gaming and Media Players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7658100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the types of </a:t>
            </a:r>
            <a:r>
              <a:rPr lang="en-US" smtClean="0">
                <a:solidFill>
                  <a:srgbClr val="D94439"/>
                </a:solidFill>
              </a:rPr>
              <a:t>game controllers</a:t>
            </a:r>
            <a:r>
              <a:rPr lang="en-US" smtClean="0"/>
              <a:t>?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244 - 245 Fig. 5-15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741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1770" name="Rectangle 26"/>
          <p:cNvSpPr>
            <a:spLocks noChangeArrowheads="1"/>
          </p:cNvSpPr>
          <p:nvPr/>
        </p:nvSpPr>
        <p:spPr bwMode="auto">
          <a:xfrm>
            <a:off x="304800" y="1535113"/>
            <a:ext cx="3746500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Gamepads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Joysticks and Wheels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Light gun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Dance pad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Motion-sensing game controller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0" y="4902200"/>
            <a:ext cx="1981200" cy="1295400"/>
            <a:chOff x="0" y="3024"/>
            <a:chExt cx="1248" cy="816"/>
          </a:xfrm>
        </p:grpSpPr>
        <p:sp>
          <p:nvSpPr>
            <p:cNvPr id="17417" name="Rectangle 29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Wii Remote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 </a:t>
              </a:r>
            </a:p>
          </p:txBody>
        </p:sp>
        <p:sp>
          <p:nvSpPr>
            <p:cNvPr id="17418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5-1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103" y="1579417"/>
            <a:ext cx="3965118" cy="437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0" grpId="0" build="p" bldLvl="3" autoUpdateAnimBg="0" advAuto="300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Controllers for Gaming and Media Players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6419850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touch-sensitive pad?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245 Fig. 5-16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844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304800" y="1535113"/>
            <a:ext cx="4530725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Input device on a portable media player that enables users to scroll through and play music, view pictures, watch videos or movies, adjust volume, and customize settings</a:t>
            </a:r>
          </a:p>
          <a:p>
            <a:pPr marL="1028700" lvl="2" indent="-4572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Click Wheel</a:t>
            </a:r>
          </a:p>
        </p:txBody>
      </p:sp>
      <p:pic>
        <p:nvPicPr>
          <p:cNvPr id="10" name="Picture 9" descr="CFig5-1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236" y="2339438"/>
            <a:ext cx="4106330" cy="275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9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9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8" grpId="0" build="p" bldLvl="3" autoUpdateAnimBg="0" advAuto="3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Voice Input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46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</a:t>
            </a:r>
            <a:r>
              <a:rPr lang="en-US" smtClean="0">
                <a:solidFill>
                  <a:srgbClr val="D94439"/>
                </a:solidFill>
              </a:rPr>
              <a:t>voice input</a:t>
            </a:r>
            <a:r>
              <a:rPr lang="en-US" smtClean="0"/>
              <a:t>?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245 - 246 Fig. 5-17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946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19464" name="Rectangle 84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Voice Input 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</a:t>
              </a:r>
            </a:p>
          </p:txBody>
        </p:sp>
        <p:sp>
          <p:nvSpPr>
            <p:cNvPr id="19465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74" name="Rectangle 90"/>
          <p:cNvSpPr>
            <a:spLocks noChangeArrowheads="1"/>
          </p:cNvSpPr>
          <p:nvPr/>
        </p:nvSpPr>
        <p:spPr bwMode="auto">
          <a:xfrm>
            <a:off x="304800" y="1535113"/>
            <a:ext cx="7540625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The process of entering input by speaking into a microphone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Voice recognition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is the computer’s capability of distinguishing spoken words</a:t>
            </a:r>
          </a:p>
        </p:txBody>
      </p:sp>
      <p:pic>
        <p:nvPicPr>
          <p:cNvPr id="12" name="Picture 11" descr="CFig5-1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385" y="2861953"/>
            <a:ext cx="2717470" cy="3097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74" grpId="0" build="p" bldLvl="3" autoUpdateAnimBg="0" advAuto="300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Voice Input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7086600" cy="9477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MIDI (musical instrument </a:t>
            </a:r>
            <a:br>
              <a:rPr lang="en-US" smtClean="0"/>
            </a:br>
            <a:r>
              <a:rPr lang="en-US" smtClean="0"/>
              <a:t>digital interface</a:t>
            </a:r>
            <a:r>
              <a:rPr lang="en-US" smtClean="0">
                <a:solidFill>
                  <a:schemeClr val="bg2"/>
                </a:solidFill>
              </a:rPr>
              <a:t>)?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246 Fig. 5-18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0488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9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228600" y="1976438"/>
            <a:ext cx="67056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External device, such as electronic piano keyboard, to input music and sound effects</a:t>
            </a:r>
          </a:p>
        </p:txBody>
      </p:sp>
      <p:pic>
        <p:nvPicPr>
          <p:cNvPr id="10" name="Picture 9" descr="CFig5-1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93" y="2909455"/>
            <a:ext cx="4938156" cy="298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7" grpId="0" build="p" bldLvl="2" autoUpdateAnimBg="0" advAuto="300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Input for Smart Phones, PDAs, and Tablet PCs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103313"/>
            <a:ext cx="3200400" cy="16335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en-US" dirty="0" smtClean="0"/>
              <a:t>How is data entered into a smart phone?</a:t>
            </a:r>
          </a:p>
          <a:p>
            <a:pPr>
              <a:buClrTx/>
              <a:buFont typeface="Wingdings" pitchFamily="2" charset="2"/>
              <a:buChar char="Ø"/>
              <a:defRPr/>
            </a:pPr>
            <a:r>
              <a:rPr lang="en-US" dirty="0" smtClean="0"/>
              <a:t>Talk directly into the microphone, or by using digital cameras and touch-sensitive pads</a:t>
            </a:r>
          </a:p>
          <a:p>
            <a:pPr>
              <a:buFontTx/>
              <a:buChar char="-"/>
              <a:defRPr/>
            </a:pPr>
            <a:endParaRPr lang="en-US" dirty="0" smtClean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247 Fig. 5-19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1511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2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9" name="Picture 8" descr="CFig5-1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904" y="1199407"/>
            <a:ext cx="4597968" cy="4328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5 Objectives</a:t>
            </a:r>
          </a:p>
        </p:txBody>
      </p:sp>
      <p:sp>
        <p:nvSpPr>
          <p:cNvPr id="104451" name="AutoShape 3"/>
          <p:cNvSpPr>
            <a:spLocks noChangeArrowheads="1"/>
          </p:cNvSpPr>
          <p:nvPr/>
        </p:nvSpPr>
        <p:spPr bwMode="auto">
          <a:xfrm>
            <a:off x="192088" y="1258888"/>
            <a:ext cx="4341812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Define input</a:t>
            </a:r>
            <a:endParaRPr lang="en-US" sz="1800" b="1" dirty="0">
              <a:latin typeface="Times New Roman" pitchFamily="18" charset="0"/>
            </a:endParaRPr>
          </a:p>
        </p:txBody>
      </p:sp>
      <p:sp>
        <p:nvSpPr>
          <p:cNvPr id="104452" name="AutoShape 4"/>
          <p:cNvSpPr>
            <a:spLocks noChangeArrowheads="1"/>
          </p:cNvSpPr>
          <p:nvPr/>
        </p:nvSpPr>
        <p:spPr bwMode="auto">
          <a:xfrm>
            <a:off x="192088" y="2000250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List the characteristics of a keyboard</a:t>
            </a:r>
          </a:p>
        </p:txBody>
      </p:sp>
      <p:sp>
        <p:nvSpPr>
          <p:cNvPr id="104453" name="AutoShape 5"/>
          <p:cNvSpPr>
            <a:spLocks noChangeArrowheads="1"/>
          </p:cNvSpPr>
          <p:nvPr/>
        </p:nvSpPr>
        <p:spPr bwMode="auto">
          <a:xfrm>
            <a:off x="192088" y="2741613"/>
            <a:ext cx="4341812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Describe different mouse types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and how they work</a:t>
            </a:r>
          </a:p>
        </p:txBody>
      </p:sp>
      <p:sp>
        <p:nvSpPr>
          <p:cNvPr id="104454" name="AutoShape 6"/>
          <p:cNvSpPr>
            <a:spLocks noChangeArrowheads="1"/>
          </p:cNvSpPr>
          <p:nvPr/>
        </p:nvSpPr>
        <p:spPr bwMode="auto">
          <a:xfrm>
            <a:off x="192088" y="3484563"/>
            <a:ext cx="4341812" cy="9286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Summarize how various pointing 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devices and controllers for gaming and media players work</a:t>
            </a:r>
          </a:p>
        </p:txBody>
      </p:sp>
      <p:sp>
        <p:nvSpPr>
          <p:cNvPr id="104455" name="AutoShape 7"/>
          <p:cNvSpPr>
            <a:spLocks noChangeArrowheads="1"/>
          </p:cNvSpPr>
          <p:nvPr/>
        </p:nvSpPr>
        <p:spPr bwMode="auto">
          <a:xfrm>
            <a:off x="190500" y="450215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Explain how voice recognition works</a:t>
            </a:r>
          </a:p>
        </p:txBody>
      </p:sp>
      <p:sp>
        <p:nvSpPr>
          <p:cNvPr id="104456" name="AutoShape 8"/>
          <p:cNvSpPr>
            <a:spLocks noChangeArrowheads="1"/>
          </p:cNvSpPr>
          <p:nvPr/>
        </p:nvSpPr>
        <p:spPr bwMode="auto">
          <a:xfrm>
            <a:off x="190500" y="524351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Describe various input devices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for smart phones, PDAs, and Tablet PCs</a:t>
            </a:r>
          </a:p>
        </p:txBody>
      </p:sp>
      <p:sp>
        <p:nvSpPr>
          <p:cNvPr id="104457" name="AutoShape 9"/>
          <p:cNvSpPr>
            <a:spLocks noChangeArrowheads="1"/>
          </p:cNvSpPr>
          <p:nvPr/>
        </p:nvSpPr>
        <p:spPr bwMode="auto">
          <a:xfrm>
            <a:off x="4606925" y="1341438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Explain how a digital camera works</a:t>
            </a:r>
          </a:p>
        </p:txBody>
      </p:sp>
      <p:sp>
        <p:nvSpPr>
          <p:cNvPr id="104458" name="AutoShape 10"/>
          <p:cNvSpPr>
            <a:spLocks noChangeArrowheads="1"/>
          </p:cNvSpPr>
          <p:nvPr/>
        </p:nvSpPr>
        <p:spPr bwMode="auto">
          <a:xfrm>
            <a:off x="4606925" y="208121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Describe uses of Web cams 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and video conferencing</a:t>
            </a:r>
          </a:p>
        </p:txBody>
      </p:sp>
      <p:sp>
        <p:nvSpPr>
          <p:cNvPr id="104459" name="AutoShape 11"/>
          <p:cNvSpPr>
            <a:spLocks noChangeArrowheads="1"/>
          </p:cNvSpPr>
          <p:nvPr/>
        </p:nvSpPr>
        <p:spPr bwMode="auto">
          <a:xfrm>
            <a:off x="4606925" y="283051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Discuss various scanners and reading devices and how they work</a:t>
            </a:r>
          </a:p>
        </p:txBody>
      </p:sp>
      <p:sp>
        <p:nvSpPr>
          <p:cNvPr id="104460" name="AutoShape 12"/>
          <p:cNvSpPr>
            <a:spLocks noChangeArrowheads="1"/>
          </p:cNvSpPr>
          <p:nvPr/>
        </p:nvSpPr>
        <p:spPr bwMode="auto">
          <a:xfrm>
            <a:off x="4606925" y="3571875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Explain the types of terminals</a:t>
            </a:r>
          </a:p>
        </p:txBody>
      </p:sp>
      <p:sp>
        <p:nvSpPr>
          <p:cNvPr id="104461" name="AutoShape 13"/>
          <p:cNvSpPr>
            <a:spLocks noChangeArrowheads="1"/>
          </p:cNvSpPr>
          <p:nvPr/>
        </p:nvSpPr>
        <p:spPr bwMode="auto">
          <a:xfrm>
            <a:off x="4606925" y="431165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Summarize the various biometric devices</a:t>
            </a:r>
          </a:p>
        </p:txBody>
      </p:sp>
      <p:sp>
        <p:nvSpPr>
          <p:cNvPr id="104462" name="AutoShape 14"/>
          <p:cNvSpPr>
            <a:spLocks noChangeArrowheads="1"/>
          </p:cNvSpPr>
          <p:nvPr/>
        </p:nvSpPr>
        <p:spPr bwMode="auto">
          <a:xfrm>
            <a:off x="4606925" y="505301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kumimoji="1" lang="en-US" sz="1800" b="1" dirty="0">
                <a:latin typeface="Times New Roman" pitchFamily="18" charset="0"/>
              </a:rPr>
              <a:t>Identify alternative input devices for physically challenged users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112" name="AutoShape 1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 autoUpdateAnimBg="0"/>
      <p:bldP spid="104452" grpId="0" animBg="1" autoUpdateAnimBg="0"/>
      <p:bldP spid="104453" grpId="0" animBg="1" autoUpdateAnimBg="0"/>
      <p:bldP spid="104454" grpId="0" animBg="1" autoUpdateAnimBg="0"/>
      <p:bldP spid="104455" grpId="0" animBg="1" autoUpdateAnimBg="0"/>
      <p:bldP spid="104456" grpId="0" animBg="1" autoUpdateAnimBg="0"/>
      <p:bldP spid="104457" grpId="0" animBg="1" autoUpdateAnimBg="0"/>
      <p:bldP spid="104458" grpId="0" animBg="1" autoUpdateAnimBg="0"/>
      <p:bldP spid="104459" grpId="0" animBg="1" autoUpdateAnimBg="0"/>
      <p:bldP spid="104460" grpId="0" animBg="1" autoUpdateAnimBg="0"/>
      <p:bldP spid="104461" grpId="0" animBg="1" autoUpdateAnimBg="0"/>
      <p:bldP spid="104462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Input for Smart Phones, PDAs, and Tablet PCs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784725" cy="47577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portable keyboard?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248 Fig. 5-20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253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357188" y="1676400"/>
            <a:ext cx="41846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rgbClr val="000099"/>
              </a:buClr>
              <a:buSzPct val="80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 portable keyboard is a full-sized keyboard that communicates with the phone</a:t>
            </a:r>
          </a:p>
        </p:txBody>
      </p:sp>
      <p:pic>
        <p:nvPicPr>
          <p:cNvPr id="10" name="Picture 9" descr="CFig5-2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469" y="1733796"/>
            <a:ext cx="4099398" cy="365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54" grpId="0" build="p" autoUpdateAnimBg="0" advAuto="20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Input for Smart Phones, PDAs, and Tablet PCs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622800" cy="6683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smart phone?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248 - 249 Fig. 5-21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356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304800" y="1536700"/>
            <a:ext cx="739616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Users can input and send text messages, graphics, pictures, video clips, and sound files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Many have a built-in or attachable camera</a:t>
            </a:r>
          </a:p>
        </p:txBody>
      </p:sp>
      <p:pic>
        <p:nvPicPr>
          <p:cNvPr id="10" name="Picture 9" descr="CFig5-2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45" y="2935432"/>
            <a:ext cx="5721927" cy="321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4" grpId="0" build="p" bldLvl="2" autoUpdateAnimBg="0" advAuto="3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Input for Smart Phones, PDAs, and Tablet PCs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622800" cy="6683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Tablet PC?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249 – 250  Fig. 5-23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458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86376" name="Rectangle 8"/>
          <p:cNvSpPr>
            <a:spLocks noChangeArrowheads="1"/>
          </p:cNvSpPr>
          <p:nvPr/>
        </p:nvSpPr>
        <p:spPr bwMode="auto">
          <a:xfrm>
            <a:off x="304800" y="1536700"/>
            <a:ext cx="4376738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Mobile computer that includes handwriting recognition software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Primary input device is a pressure-sensitive digital pen</a:t>
            </a:r>
          </a:p>
        </p:txBody>
      </p:sp>
      <p:pic>
        <p:nvPicPr>
          <p:cNvPr id="10" name="Picture 9" descr="CFig5-2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221" y="1116280"/>
            <a:ext cx="3451506" cy="460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6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6" grpId="0" build="p" bldLvl="2" autoUpdateAnimBg="0" advAuto="300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Cameras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124325" cy="706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digital camera</a:t>
            </a:r>
            <a:r>
              <a:rPr lang="en-US" smtClean="0"/>
              <a:t>?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250 - 251 Fig. 5-24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560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304800" y="1536700"/>
            <a:ext cx="4124325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Allows you to take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digital pictures</a:t>
            </a:r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304800" y="2349500"/>
            <a:ext cx="41243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Images viewable immediately on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Download to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computer</a:t>
            </a:r>
            <a:endParaRPr kumimoji="1" lang="en-US">
              <a:solidFill>
                <a:srgbClr val="000000"/>
              </a:solidFill>
              <a:latin typeface="Arial Unicode MS" pitchFamily="34" charset="-128"/>
            </a:endParaRP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Post pictures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to Web</a:t>
            </a:r>
          </a:p>
        </p:txBody>
      </p:sp>
      <p:pic>
        <p:nvPicPr>
          <p:cNvPr id="11" name="Picture 10" descr="CFig5-2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05" y="1365662"/>
            <a:ext cx="4138116" cy="431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9" grpId="0" build="p" bldLvl="2" autoUpdateAnimBg="0" advAuto="3000"/>
      <p:bldP spid="54300" grpId="0" build="p" bldLvl="3" autoUpdateAnimBg="0" advAuto="40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Cameras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06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does a digital camera work?</a:t>
            </a:r>
            <a:r>
              <a:rPr lang="en-US" b="0" smtClean="0"/>
              <a:t> </a:t>
            </a:r>
            <a:endParaRPr lang="en-US" smtClean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251 Fig. 5-25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6631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2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9" name="Picture 8" descr="CFig5-2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412" y="1686296"/>
            <a:ext cx="6242063" cy="412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Cameras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188325" cy="6556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resolution</a:t>
            </a:r>
            <a:r>
              <a:rPr lang="en-US" smtClean="0"/>
              <a:t>? 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252 Fig. 5-26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765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292100" y="1535113"/>
            <a:ext cx="8188325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Sharpness and clarity of image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The higher the resolution, the better the image quality, but the more expensive the camera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Pixel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(picture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element)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 single point in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electronic image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Greater the number of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pixels, the better the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image quality</a:t>
            </a:r>
          </a:p>
        </p:txBody>
      </p:sp>
      <p:pic>
        <p:nvPicPr>
          <p:cNvPr id="10" name="Picture 9" descr="CFig5-2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481" y="2956955"/>
            <a:ext cx="4335163" cy="2720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4" grpId="0" build="p" bldLvl="3" autoUpdateAnimBg="0" advAuto="500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Input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895850" cy="530225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video input</a:t>
            </a:r>
            <a:r>
              <a:rPr lang="en-US" smtClean="0"/>
              <a:t>?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253 Fig. 5-27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868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409575" y="1652588"/>
            <a:ext cx="67151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Process of entering full-motion images into computer</a:t>
            </a:r>
            <a:endParaRPr kumimoji="1" lang="en-US" sz="2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409575" y="2439988"/>
            <a:ext cx="4591050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Video capture card</a:t>
            </a:r>
            <a:r>
              <a:rPr kumimoji="1" lang="en-US" sz="2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 dirty="0">
                <a:solidFill>
                  <a:srgbClr val="000000"/>
                </a:solidFill>
                <a:latin typeface="Times New Roman" pitchFamily="18" charset="0"/>
              </a:rPr>
              <a:t>is adapter card that converts analog video signal into digital signal that computer can use</a:t>
            </a:r>
            <a:endParaRPr kumimoji="1" lang="en-US" sz="2600" b="1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409575" y="4483100"/>
            <a:ext cx="43783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Digital video (DV) camera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records video as digital signals</a:t>
            </a:r>
          </a:p>
        </p:txBody>
      </p:sp>
      <p:pic>
        <p:nvPicPr>
          <p:cNvPr id="14" name="Picture 13" descr="CFig5-2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99" y="2707574"/>
            <a:ext cx="3613492" cy="252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42" grpId="0" autoUpdateAnimBg="0"/>
      <p:bldP spid="60443" grpId="0" autoUpdateAnimBg="0"/>
      <p:bldP spid="6044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Input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077200" cy="579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Web cam</a:t>
            </a:r>
            <a:r>
              <a:rPr lang="en-US" smtClean="0"/>
              <a:t>?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253 - 254 Fig. 5-28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29707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304800" y="1535113"/>
            <a:ext cx="8636000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Web cam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 used to capture video and still images, send e-mail messages with video attachments, add live images to instant messages, broadcast live images over the Internet, and to make video telephone calls on Internet</a:t>
            </a: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29705" name="Rectangle 48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Web Cams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</a:t>
              </a:r>
            </a:p>
          </p:txBody>
        </p:sp>
        <p:sp>
          <p:nvSpPr>
            <p:cNvPr id="29706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 descr="CFig5-2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612" y="3323815"/>
            <a:ext cx="2499281" cy="289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0" grpId="0" build="p" bldLvl="3" autoUpdateAnimBg="0" advAuto="400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Input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7315200" cy="6810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video conferencing</a:t>
            </a:r>
            <a:r>
              <a:rPr lang="en-US" smtClean="0"/>
              <a:t>?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254 Fig. 5-29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072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4538" name="Rectangle 26"/>
          <p:cNvSpPr>
            <a:spLocks noChangeArrowheads="1"/>
          </p:cNvSpPr>
          <p:nvPr/>
        </p:nvSpPr>
        <p:spPr bwMode="auto">
          <a:xfrm>
            <a:off x="312738" y="2805113"/>
            <a:ext cx="3819525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Whiteboard is another window on screen that can display notes and drawings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simultaneously on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all participants’ screens</a:t>
            </a:r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304800" y="1535113"/>
            <a:ext cx="731520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Two or more geographically separated people who use network or Internet to transmit audio and video data</a:t>
            </a:r>
          </a:p>
        </p:txBody>
      </p:sp>
      <p:pic>
        <p:nvPicPr>
          <p:cNvPr id="11" name="Picture 10" descr="CFig5-2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779" y="2469472"/>
            <a:ext cx="2894187" cy="3545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4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8" grpId="0" build="p" bldLvl="3" autoUpdateAnimBg="0" advAuto="5000"/>
      <p:bldP spid="64539" grpId="0" build="p" bldLvl="2" autoUpdateAnimBg="0" advAuto="4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Input</a:t>
            </a:r>
          </a:p>
        </p:txBody>
      </p:sp>
      <p:sp>
        <p:nvSpPr>
          <p:cNvPr id="200707" name="AutoShape 3"/>
          <p:cNvSpPr>
            <a:spLocks noChangeArrowheads="1"/>
          </p:cNvSpPr>
          <p:nvPr/>
        </p:nvSpPr>
        <p:spPr bwMode="auto">
          <a:xfrm>
            <a:off x="838200" y="1143000"/>
            <a:ext cx="7772400" cy="16002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Video: </a:t>
            </a:r>
            <a:r>
              <a:rPr lang="en-US" dirty="0" smtClean="0"/>
              <a:t>Video Editing on Your Computer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848600" y="6400800"/>
            <a:ext cx="860425" cy="271463"/>
            <a:chOff x="4943" y="4033"/>
            <a:chExt cx="542" cy="171"/>
          </a:xfrm>
        </p:grpSpPr>
        <p:sp>
          <p:nvSpPr>
            <p:cNvPr id="31755" name="AutoShape 5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6" name="Text Box 6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81000" y="3962400"/>
            <a:ext cx="8534400" cy="2095500"/>
            <a:chOff x="240" y="2496"/>
            <a:chExt cx="5376" cy="1320"/>
          </a:xfrm>
        </p:grpSpPr>
        <p:pic>
          <p:nvPicPr>
            <p:cNvPr id="31753" name="Picture 8" descr="MCj04316210000[1]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" y="2736"/>
              <a:ext cx="108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Picture 9" descr="MCj0322370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4" y="2496"/>
              <a:ext cx="1152" cy="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429000" y="3429000"/>
            <a:ext cx="2622550" cy="1981200"/>
            <a:chOff x="2160" y="2160"/>
            <a:chExt cx="1652" cy="1248"/>
          </a:xfrm>
        </p:grpSpPr>
        <p:sp>
          <p:nvSpPr>
            <p:cNvPr id="31751" name="AutoShape 11">
              <a:hlinkClick r:id="rId4" action="ppaction://program" highlightClick="1"/>
            </p:cNvPr>
            <p:cNvSpPr>
              <a:spLocks noChangeArrowheads="1"/>
            </p:cNvSpPr>
            <p:nvPr/>
          </p:nvSpPr>
          <p:spPr bwMode="auto">
            <a:xfrm>
              <a:off x="2496" y="2160"/>
              <a:ext cx="912" cy="912"/>
            </a:xfrm>
            <a:prstGeom prst="actionButtonMovie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2" name="Text Box 12"/>
            <p:cNvSpPr txBox="1">
              <a:spLocks noChangeArrowheads="1"/>
            </p:cNvSpPr>
            <p:nvPr/>
          </p:nvSpPr>
          <p:spPr bwMode="auto">
            <a:xfrm>
              <a:off x="2160" y="3120"/>
              <a:ext cx="16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hlinkClick r:id="rId5" action="ppaction://hlinkfile"/>
                </a:rPr>
                <a:t>CLICK TO START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Input?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2200"/>
            <a:ext cx="6858000" cy="8890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input</a:t>
            </a:r>
            <a:r>
              <a:rPr lang="en-US" smtClean="0"/>
              <a:t>?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2184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234 - 236  Fig. 5-1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12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304800" y="2438400"/>
            <a:ext cx="8005763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D94439"/>
                </a:solidFill>
                <a:latin typeface="Times New Roman" pitchFamily="18" charset="0"/>
              </a:rPr>
              <a:t>Input device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 is any hardware component that allows users to enter data and instructions</a:t>
            </a:r>
          </a:p>
        </p:txBody>
      </p: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304800" y="15240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Data or instructions entered into memory of computer</a:t>
            </a:r>
          </a:p>
        </p:txBody>
      </p:sp>
      <p:pic>
        <p:nvPicPr>
          <p:cNvPr id="11" name="Picture 10" descr="CFig5-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83" y="3298603"/>
            <a:ext cx="6436426" cy="299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utoUpdateAnimBg="0" advAuto="1000"/>
      <p:bldP spid="105482" grpId="0" autoUpdateAnimBg="0"/>
      <p:bldP spid="10548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876800" cy="57626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scanner</a:t>
            </a:r>
            <a:r>
              <a:rPr lang="en-US" smtClean="0"/>
              <a:t>?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255 – 256 Fig. 5-30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2787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66610" name="Rectangle 50"/>
          <p:cNvSpPr>
            <a:spLocks noChangeArrowheads="1"/>
          </p:cNvSpPr>
          <p:nvPr/>
        </p:nvSpPr>
        <p:spPr bwMode="auto">
          <a:xfrm>
            <a:off x="304800" y="1535113"/>
            <a:ext cx="487680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Light-sensing device that reads printed text and graphics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Used for image processing, converting paper documents into electronic images</a:t>
            </a:r>
          </a:p>
        </p:txBody>
      </p:sp>
      <p:pic>
        <p:nvPicPr>
          <p:cNvPr id="21" name="Picture 20" descr="CFig5-30.gif"/>
          <p:cNvPicPr>
            <a:picLocks noChangeAspect="1"/>
          </p:cNvPicPr>
          <p:nvPr/>
        </p:nvPicPr>
        <p:blipFill>
          <a:blip r:embed="rId2"/>
          <a:srcRect t="7446" r="69732" b="1735"/>
          <a:stretch>
            <a:fillRect/>
          </a:stretch>
        </p:blipFill>
        <p:spPr>
          <a:xfrm>
            <a:off x="5688443" y="1080655"/>
            <a:ext cx="1341750" cy="521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10" grpId="0" build="p" bldLvl="3" autoUpdateAnimBg="0" advAuto="400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196975"/>
            <a:ext cx="5975350" cy="814388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How does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flatbed scanner</a:t>
            </a:r>
            <a:r>
              <a:rPr lang="en-US" b="0" smtClean="0"/>
              <a:t> </a:t>
            </a:r>
            <a:r>
              <a:rPr lang="en-US" smtClean="0"/>
              <a:t>work?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256 Fig. 5-31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380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13" name="Picture 12" descr="CFig5-3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33" y="2045107"/>
            <a:ext cx="6792686" cy="368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9531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</a:t>
            </a:r>
            <a:r>
              <a:rPr lang="en-US" b="0" smtClean="0"/>
              <a:t> </a:t>
            </a:r>
            <a:r>
              <a:rPr lang="en-US" smtClean="0"/>
              <a:t>optical reader?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257 Fig. 5-32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4825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6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0681" name="Rectangle 25"/>
          <p:cNvSpPr>
            <a:spLocks noChangeArrowheads="1"/>
          </p:cNvSpPr>
          <p:nvPr/>
        </p:nvSpPr>
        <p:spPr bwMode="auto">
          <a:xfrm>
            <a:off x="303213" y="2420938"/>
            <a:ext cx="5253037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O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ptical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c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haracter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r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ecognition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(OCR)</a:t>
            </a:r>
            <a:r>
              <a:rPr kumimoji="1" lang="en-US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reads characters in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OCR font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O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ptical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m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ark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r</a:t>
            </a:r>
            <a:r>
              <a:rPr kumimoji="1" lang="en-US">
                <a:solidFill>
                  <a:srgbClr val="D94439"/>
                </a:solidFill>
                <a:latin typeface="Times New Roman" pitchFamily="18" charset="0"/>
              </a:rPr>
              <a:t>ecognition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(OMR)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reads hand-drawn pencil marks, such as small circles</a:t>
            </a:r>
            <a:endParaRPr kumimoji="1" lang="en-US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70682" name="Rectangle 26"/>
          <p:cNvSpPr>
            <a:spLocks noChangeArrowheads="1"/>
          </p:cNvSpPr>
          <p:nvPr/>
        </p:nvSpPr>
        <p:spPr bwMode="auto">
          <a:xfrm>
            <a:off x="304800" y="1535113"/>
            <a:ext cx="85852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Device that uses light source to read characters, marks, and codes and then converts them into digital data</a:t>
            </a:r>
          </a:p>
        </p:txBody>
      </p:sp>
      <p:pic>
        <p:nvPicPr>
          <p:cNvPr id="70689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3888" y="3090863"/>
            <a:ext cx="2954337" cy="2081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0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0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1" grpId="0" build="p" bldLvl="3" autoUpdateAnimBg="0" advAuto="5000"/>
      <p:bldP spid="7068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381625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turnaround document</a:t>
            </a:r>
            <a:r>
              <a:rPr lang="en-US" smtClean="0"/>
              <a:t>?</a:t>
            </a:r>
            <a:r>
              <a:rPr lang="en-US" b="0" smtClean="0"/>
              <a:t> 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257 Fig. 5-33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5848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304800" y="1535113"/>
            <a:ext cx="420052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Document that you return to the company that sent it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Portion you return has information printed in OCR characters</a:t>
            </a:r>
          </a:p>
        </p:txBody>
      </p:sp>
      <p:pic>
        <p:nvPicPr>
          <p:cNvPr id="10" name="Picture 9" descr="CFig5-33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3579" y="1294411"/>
            <a:ext cx="4015408" cy="4387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35" grpId="0" build="p" bldLvl="3" autoUpdateAnimBg="0" advAuto="30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79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bar code reader</a:t>
            </a:r>
            <a:r>
              <a:rPr lang="en-US" smtClean="0"/>
              <a:t>?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258 Fig. 5-35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687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4779" name="Rectangle 27"/>
          <p:cNvSpPr>
            <a:spLocks noChangeArrowheads="1"/>
          </p:cNvSpPr>
          <p:nvPr/>
        </p:nvSpPr>
        <p:spPr bwMode="auto">
          <a:xfrm>
            <a:off x="304800" y="1535113"/>
            <a:ext cx="85852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Uses laser beams to read bar codes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36874" name="Rectangle 33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Bar Code Readers 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</a:t>
              </a:r>
            </a:p>
          </p:txBody>
        </p:sp>
        <p:sp>
          <p:nvSpPr>
            <p:cNvPr id="36875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 descr="CFig5-35.gif"/>
          <p:cNvPicPr>
            <a:picLocks noChangeAspect="1"/>
          </p:cNvPicPr>
          <p:nvPr/>
        </p:nvPicPr>
        <p:blipFill>
          <a:blip r:embed="rId3"/>
          <a:srcRect t="17074" r="48809"/>
          <a:stretch>
            <a:fillRect/>
          </a:stretch>
        </p:blipFill>
        <p:spPr>
          <a:xfrm>
            <a:off x="2863933" y="2291938"/>
            <a:ext cx="2764971" cy="3398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79" grpId="0" build="p" bldLvl="2" autoUpdateAnimBg="0" advAuto="300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139113" cy="6429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bar code</a:t>
            </a:r>
            <a:r>
              <a:rPr lang="en-US" smtClean="0"/>
              <a:t>?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258 Fig. 5-35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789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76826" name="Rectangle 26"/>
          <p:cNvSpPr>
            <a:spLocks noChangeArrowheads="1"/>
          </p:cNvSpPr>
          <p:nvPr/>
        </p:nvSpPr>
        <p:spPr bwMode="auto">
          <a:xfrm>
            <a:off x="304800" y="1535113"/>
            <a:ext cx="8139113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Identification code that consists of a set of vertical lines and spaces of different widths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POSTNET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Universal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Product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b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Code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(UPC)</a:t>
            </a:r>
            <a:endParaRPr kumimoji="1" lang="en-US" sz="26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" name="Picture 11" descr="CFig5-35.gif"/>
          <p:cNvPicPr>
            <a:picLocks noChangeAspect="1"/>
          </p:cNvPicPr>
          <p:nvPr/>
        </p:nvPicPr>
        <p:blipFill>
          <a:blip r:embed="rId2"/>
          <a:srcRect l="54052" t="4248" b="14826"/>
          <a:stretch>
            <a:fillRect/>
          </a:stretch>
        </p:blipFill>
        <p:spPr>
          <a:xfrm>
            <a:off x="6068290" y="2137557"/>
            <a:ext cx="2719238" cy="363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6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6" grpId="0" build="p" bldLvl="2" autoUpdateAnimBg="0" advAuto="300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Input Devices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381625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RFID reader</a:t>
            </a:r>
            <a:r>
              <a:rPr lang="en-US" smtClean="0"/>
              <a:t>?</a:t>
            </a:r>
            <a:r>
              <a:rPr lang="en-US" b="0" smtClean="0"/>
              <a:t> 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33197F"/>
                </a:solidFill>
                <a:latin typeface="Arial Narrow" pitchFamily="34" charset="0"/>
              </a:rPr>
              <a:t>p. 259 Fig. 5-36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892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04800" y="1535113"/>
            <a:ext cx="420052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Reads information on the tag via radio waves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Can be handheld devices or mounted in a stationary object</a:t>
            </a:r>
          </a:p>
        </p:txBody>
      </p:sp>
      <p:pic>
        <p:nvPicPr>
          <p:cNvPr id="10" name="Picture 9" descr="CFig5-3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42" y="1175656"/>
            <a:ext cx="3682296" cy="462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0" grpId="0" build="p" bldLvl="3" autoUpdateAnimBg="0" advAuto="3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Input Devices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7921625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magnetic stripe card reader</a:t>
            </a:r>
            <a:r>
              <a:rPr lang="en-US" smtClean="0"/>
              <a:t>?</a:t>
            </a:r>
            <a:r>
              <a:rPr lang="en-US" b="0" smtClean="0"/>
              <a:t> 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33197F"/>
                </a:solidFill>
                <a:latin typeface="Arial Narrow" pitchFamily="34" charset="0"/>
              </a:rPr>
              <a:t>p. 260 Fig. 5-37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3994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304800" y="1535113"/>
            <a:ext cx="420052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Reads the magnetic stripe on the back of a credit card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Exposure to a magnetic field can erase the contents of a card’s magnetic stripe</a:t>
            </a:r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8425" name="Picture 9" descr="04-069_05_37"/>
          <p:cNvPicPr>
            <a:picLocks noChangeAspect="1" noChangeArrowheads="1"/>
          </p:cNvPicPr>
          <p:nvPr/>
        </p:nvPicPr>
        <p:blipFill>
          <a:blip r:embed="rId2"/>
          <a:srcRect l="5717" t="7253" r="3156" b="6834"/>
          <a:stretch>
            <a:fillRect/>
          </a:stretch>
        </p:blipFill>
        <p:spPr bwMode="auto">
          <a:xfrm>
            <a:off x="4746625" y="2139950"/>
            <a:ext cx="3962400" cy="250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8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4" grpId="0" build="p" bldLvl="3" autoUpdateAnimBg="0" advAuto="300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20" name="Rectangle 24"/>
          <p:cNvSpPr>
            <a:spLocks noChangeArrowheads="1"/>
          </p:cNvSpPr>
          <p:nvPr/>
        </p:nvSpPr>
        <p:spPr bwMode="auto">
          <a:xfrm>
            <a:off x="482600" y="1066800"/>
            <a:ext cx="78232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</a:pP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What is a</a:t>
            </a:r>
            <a:r>
              <a:rPr kumimoji="1" lang="en-US" sz="2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800" b="1">
                <a:solidFill>
                  <a:srgbClr val="D94439"/>
                </a:solidFill>
                <a:latin typeface="Times New Roman" pitchFamily="18" charset="0"/>
              </a:rPr>
              <a:t>magnetic-ink character recognition </a:t>
            </a:r>
            <a:br>
              <a:rPr kumimoji="1" lang="en-US" sz="2800" b="1">
                <a:solidFill>
                  <a:srgbClr val="D94439"/>
                </a:solidFill>
                <a:latin typeface="Times New Roman" pitchFamily="18" charset="0"/>
              </a:rPr>
            </a:br>
            <a:r>
              <a:rPr kumimoji="1" lang="en-US" sz="2800" b="1">
                <a:solidFill>
                  <a:srgbClr val="D94439"/>
                </a:solidFill>
                <a:latin typeface="Times New Roman" pitchFamily="18" charset="0"/>
              </a:rPr>
              <a:t>(MICR) reader</a:t>
            </a: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260 Fig. 5-38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0968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9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0926" name="Rectangle 30"/>
          <p:cNvSpPr>
            <a:spLocks noChangeArrowheads="1"/>
          </p:cNvSpPr>
          <p:nvPr/>
        </p:nvSpPr>
        <p:spPr bwMode="auto">
          <a:xfrm>
            <a:off x="482600" y="1943100"/>
            <a:ext cx="7823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1363" lvl="1" indent="-568325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Can read text printed with magnetized ink</a:t>
            </a:r>
          </a:p>
          <a:p>
            <a:pPr marL="741363" lvl="1" indent="-568325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Banking industry almost exclusively uses MICR for check processing</a:t>
            </a:r>
          </a:p>
        </p:txBody>
      </p:sp>
      <p:pic>
        <p:nvPicPr>
          <p:cNvPr id="10" name="Picture 9" descr="CFig5-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95" y="3360717"/>
            <a:ext cx="4811532" cy="249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0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0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0" grpId="0" build="p" autoUpdateAnimBg="0" advAuto="1000"/>
      <p:bldP spid="80926" grpId="0" build="p" bldLvl="2" autoUpdateAnimBg="0" advAuto="400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Scanners and Reading Devices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056563" cy="7191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data collection device?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261 Fig. 5-39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199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2970" name="Rectangle 26"/>
          <p:cNvSpPr>
            <a:spLocks noChangeArrowheads="1"/>
          </p:cNvSpPr>
          <p:nvPr/>
        </p:nvSpPr>
        <p:spPr bwMode="auto">
          <a:xfrm>
            <a:off x="304800" y="1536700"/>
            <a:ext cx="8056563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Obtains data directly at location where transaction or event takes place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Transmits data over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network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or Internet</a:t>
            </a:r>
          </a:p>
        </p:txBody>
      </p:sp>
      <p:pic>
        <p:nvPicPr>
          <p:cNvPr id="82974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7088" y="2327275"/>
            <a:ext cx="3740150" cy="334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2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0" grpId="0" build="p" bldLvl="2" autoUpdateAnimBg="0" advAuto="4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Input?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108075"/>
            <a:ext cx="5715000" cy="706438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the two types of input?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615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06506" name="Rectangle 10"/>
          <p:cNvSpPr>
            <a:spLocks noChangeArrowheads="1"/>
          </p:cNvSpPr>
          <p:nvPr/>
        </p:nvSpPr>
        <p:spPr bwMode="auto">
          <a:xfrm>
            <a:off x="304800" y="2011363"/>
            <a:ext cx="431800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Unprocessed text,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numbers, images, </a:t>
            </a:r>
            <a:br>
              <a:rPr kumimoji="1" lang="en-US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audio, and video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Instructions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Programs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Commands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User responses</a:t>
            </a:r>
          </a:p>
        </p:txBody>
      </p:sp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304800" y="1541463"/>
            <a:ext cx="5715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chemeClr val="bg2"/>
                </a:solidFill>
                <a:latin typeface="Times New Roman" pitchFamily="18" charset="0"/>
              </a:rPr>
              <a:t>Data</a:t>
            </a:r>
            <a:endParaRPr kumimoji="1" lang="en-US">
              <a:solidFill>
                <a:schemeClr val="bg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6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6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6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6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6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6" grpId="0" build="p" bldLvl="3" autoUpdateAnimBg="0" advAuto="5000"/>
      <p:bldP spid="10650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Terminals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6207125" cy="530225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</a:t>
            </a:r>
            <a:r>
              <a:rPr lang="en-US" b="0" smtClean="0"/>
              <a:t> </a:t>
            </a:r>
            <a:r>
              <a:rPr lang="en-US" smtClean="0"/>
              <a:t>point of sale</a:t>
            </a:r>
            <a:r>
              <a:rPr lang="en-US" smtClean="0">
                <a:solidFill>
                  <a:srgbClr val="D94439"/>
                </a:solidFill>
              </a:rPr>
              <a:t> </a:t>
            </a:r>
            <a:r>
              <a:rPr lang="en-US" smtClean="0"/>
              <a:t>(</a:t>
            </a:r>
            <a:r>
              <a:rPr lang="en-US" smtClean="0">
                <a:solidFill>
                  <a:srgbClr val="D94439"/>
                </a:solidFill>
              </a:rPr>
              <a:t>POS</a:t>
            </a:r>
            <a:r>
              <a:rPr lang="en-US" smtClean="0"/>
              <a:t>)</a:t>
            </a:r>
            <a:r>
              <a:rPr lang="en-US" smtClean="0">
                <a:solidFill>
                  <a:srgbClr val="D94439"/>
                </a:solidFill>
              </a:rPr>
              <a:t> terminal</a:t>
            </a:r>
            <a:r>
              <a:rPr lang="en-US" smtClean="0"/>
              <a:t>?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261 - 262 Fig. 5-40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301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5018" name="Rectangle 26"/>
          <p:cNvSpPr>
            <a:spLocks noChangeArrowheads="1"/>
          </p:cNvSpPr>
          <p:nvPr/>
        </p:nvSpPr>
        <p:spPr bwMode="auto">
          <a:xfrm>
            <a:off x="293688" y="1585913"/>
            <a:ext cx="4184650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Records purchases, processes credit or debit cards, and updates inventory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Swipe credit or debit card through card reader or use your fingerprint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Reads customer’s personal data from magnetic strip</a:t>
            </a:r>
          </a:p>
        </p:txBody>
      </p:sp>
      <p:pic>
        <p:nvPicPr>
          <p:cNvPr id="10" name="Picture 9" descr="CFig5-4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967" y="2185059"/>
            <a:ext cx="4750129" cy="289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5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0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8" grpId="0" build="p" bldLvl="3" autoUpdateAnimBg="0" advAuto="400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Terminals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175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an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automated teller machine (ATM)</a:t>
            </a:r>
            <a:r>
              <a:rPr lang="en-US" smtClean="0"/>
              <a:t>?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262 Fig. 5-41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404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7066" name="Rectangle 26"/>
          <p:cNvSpPr>
            <a:spLocks noChangeArrowheads="1"/>
          </p:cNvSpPr>
          <p:nvPr/>
        </p:nvSpPr>
        <p:spPr bwMode="auto">
          <a:xfrm>
            <a:off x="304800" y="1536700"/>
            <a:ext cx="4594225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Self-service banking machine that connects to a host computer through a network</a:t>
            </a:r>
          </a:p>
        </p:txBody>
      </p:sp>
      <p:pic>
        <p:nvPicPr>
          <p:cNvPr id="10" name="Picture 9" descr="CFig5-4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759" y="1770016"/>
            <a:ext cx="2590218" cy="385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7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 bldLvl="5" autoUpdateAnimBg="0" advAuto="0"/>
      <p:bldP spid="87066" grpId="0" build="p" bldLvl="2" autoUpdateAnimBg="0" advAuto="300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Biometric Input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627688" cy="5667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</a:t>
            </a:r>
            <a:r>
              <a:rPr lang="en-US" b="0" smtClean="0"/>
              <a:t> </a:t>
            </a:r>
            <a:r>
              <a:rPr lang="en-US" smtClean="0"/>
              <a:t>biometrics?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22383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262 – 264 Fig. 5-42 and 5-43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5069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0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1162" name="Rectangle 26"/>
          <p:cNvSpPr>
            <a:spLocks noChangeArrowheads="1"/>
          </p:cNvSpPr>
          <p:nvPr/>
        </p:nvSpPr>
        <p:spPr bwMode="auto">
          <a:xfrm>
            <a:off x="304800" y="1535113"/>
            <a:ext cx="5337175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Authenticates person’s identity by verifying personal characteristic</a:t>
            </a:r>
          </a:p>
        </p:txBody>
      </p:sp>
      <p:sp>
        <p:nvSpPr>
          <p:cNvPr id="91163" name="Rectangle 27"/>
          <p:cNvSpPr>
            <a:spLocks noChangeArrowheads="1"/>
          </p:cNvSpPr>
          <p:nvPr/>
        </p:nvSpPr>
        <p:spPr bwMode="auto">
          <a:xfrm>
            <a:off x="304800" y="2774950"/>
            <a:ext cx="533717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Fingerprint reader 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captures curves and indentations of fingerprint</a:t>
            </a:r>
          </a:p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Hand geometry system measures shape and size of person’s hand</a:t>
            </a: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0" y="4800600"/>
            <a:ext cx="1981200" cy="1295400"/>
            <a:chOff x="0" y="3024"/>
            <a:chExt cx="1248" cy="816"/>
          </a:xfrm>
        </p:grpSpPr>
        <p:sp>
          <p:nvSpPr>
            <p:cNvPr id="45067" name="Rectangle 48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Biometric Input 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</a:t>
              </a:r>
            </a:p>
          </p:txBody>
        </p:sp>
        <p:sp>
          <p:nvSpPr>
            <p:cNvPr id="45068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 descr="CFig5-4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754" y="1021277"/>
            <a:ext cx="3432042" cy="218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CFig5-4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29" y="3371880"/>
            <a:ext cx="2462227" cy="253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1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62" grpId="0" build="p" bldLvl="2" autoUpdateAnimBg="0" advAuto="3000"/>
      <p:bldP spid="91163" grpId="0" build="p" bldLvl="3" autoUpdateAnimBg="0" advAuto="500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Biometric Input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6999288" cy="500062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examples of biometric technology?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20431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263 – 264 Figs. 5-44—5-45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609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3212" name="Rectangle 28"/>
          <p:cNvSpPr>
            <a:spLocks noChangeArrowheads="1"/>
          </p:cNvSpPr>
          <p:nvPr/>
        </p:nvSpPr>
        <p:spPr bwMode="auto">
          <a:xfrm>
            <a:off x="284163" y="1590675"/>
            <a:ext cx="6999287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Voice verification system compares live speech with stored voice pattern</a:t>
            </a:r>
          </a:p>
        </p:txBody>
      </p:sp>
      <p:sp>
        <p:nvSpPr>
          <p:cNvPr id="93213" name="Rectangle 29"/>
          <p:cNvSpPr>
            <a:spLocks noChangeArrowheads="1"/>
          </p:cNvSpPr>
          <p:nvPr/>
        </p:nvSpPr>
        <p:spPr bwMode="auto">
          <a:xfrm>
            <a:off x="293688" y="2451100"/>
            <a:ext cx="6999287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Signature verification system recognizes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shape of signature</a:t>
            </a:r>
          </a:p>
        </p:txBody>
      </p:sp>
      <p:sp>
        <p:nvSpPr>
          <p:cNvPr id="93214" name="Rectangle 30"/>
          <p:cNvSpPr>
            <a:spLocks noChangeArrowheads="1"/>
          </p:cNvSpPr>
          <p:nvPr/>
        </p:nvSpPr>
        <p:spPr bwMode="auto">
          <a:xfrm>
            <a:off x="304800" y="3355975"/>
            <a:ext cx="55435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Iris recognition system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reads patterns in blood vessels in back of retina</a:t>
            </a:r>
          </a:p>
        </p:txBody>
      </p:sp>
      <p:sp>
        <p:nvSpPr>
          <p:cNvPr id="93215" name="Rectangle 31"/>
          <p:cNvSpPr>
            <a:spLocks noChangeArrowheads="1"/>
          </p:cNvSpPr>
          <p:nvPr/>
        </p:nvSpPr>
        <p:spPr bwMode="auto">
          <a:xfrm>
            <a:off x="304800" y="4618038"/>
            <a:ext cx="560705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Biometric data is sometimes stored on </a:t>
            </a: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smart card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, which stores personal data on microprocessor embedded in card</a:t>
            </a:r>
          </a:p>
        </p:txBody>
      </p:sp>
      <p:pic>
        <p:nvPicPr>
          <p:cNvPr id="16" name="Picture 15" descr="CFig5-4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738" y="2173186"/>
            <a:ext cx="2262758" cy="161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CFig5-4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390" y="4202083"/>
            <a:ext cx="3038104" cy="164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3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3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3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12" grpId="0" build="p" bldLvl="2" autoUpdateAnimBg="0" advAuto="3000"/>
      <p:bldP spid="93213" grpId="0" build="p" bldLvl="2" autoUpdateAnimBg="0" advAuto="4000"/>
      <p:bldP spid="93214" grpId="0" build="p" bldLvl="3" autoUpdateAnimBg="0" advAuto="4000"/>
      <p:bldP spid="93215" grpId="0" build="p" bldLvl="3" autoUpdateAnimBg="0" advAuto="400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82" name="Rectangle 50"/>
          <p:cNvSpPr>
            <a:spLocks noChangeArrowheads="1"/>
          </p:cNvSpPr>
          <p:nvPr/>
        </p:nvSpPr>
        <p:spPr bwMode="auto">
          <a:xfrm>
            <a:off x="2179638" y="2087563"/>
            <a:ext cx="67246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Enhanced keyboard or ergonomic keyboard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Mouse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Stylus for smart phone or other personal mobile device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Game controller(s)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30-bit 600 x 1200 ppi color scanner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4-megapixel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Headphones that include a microphone (headset)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Web cam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Fingerprint reader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699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recommended input devices for home users?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7112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3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80" y="3030621"/>
            <a:ext cx="2009775" cy="13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5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5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5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5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5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52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82" grpId="0" build="p" bldLvl="3" autoUpdateAnimBg="0" advAuto="200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54" name="Rectangle 18"/>
          <p:cNvSpPr>
            <a:spLocks noChangeArrowheads="1"/>
          </p:cNvSpPr>
          <p:nvPr/>
        </p:nvSpPr>
        <p:spPr bwMode="auto">
          <a:xfrm>
            <a:off x="2179638" y="2189163"/>
            <a:ext cx="6583362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Enhanced keyboard or ergonomic keyboard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Mouse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Stylus and portable keyboard for smart phone or other personal mobile device, or digital pen for Tablet PC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36-bit 600 x 1200 ppi color scanner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5-megapixel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Headphones that include a microphone (headset)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Web cam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813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7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67956" name="Rectangle 20"/>
          <p:cNvSpPr>
            <a:spLocks noChangeArrowheads="1"/>
          </p:cNvSpPr>
          <p:nvPr/>
        </p:nvSpPr>
        <p:spPr bwMode="auto">
          <a:xfrm>
            <a:off x="279400" y="1092200"/>
            <a:ext cx="7402513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</a:pP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What are recommended input devices for </a:t>
            </a:r>
            <a:b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small office/home office users (SOHO)?</a:t>
            </a:r>
          </a:p>
        </p:txBody>
      </p:sp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163" y="2937658"/>
            <a:ext cx="200025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7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7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7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7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7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7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7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4" grpId="0" build="p" bldLvl="3" autoUpdateAnimBg="0" advAuto="2000"/>
      <p:bldP spid="167956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30" name="Rectangle 1042"/>
          <p:cNvSpPr>
            <a:spLocks noChangeArrowheads="1"/>
          </p:cNvSpPr>
          <p:nvPr/>
        </p:nvSpPr>
        <p:spPr bwMode="auto">
          <a:xfrm>
            <a:off x="2205038" y="2317750"/>
            <a:ext cx="6680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Wireless mouse for notebook computer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Touchpad or pointing stick on notebook computer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Stylus and portable keyboard for smart phone or other personal mobile device, or digital pen for Tablet PC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4- or 5-megapixel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Headphones that include a microphone (headset)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Fingerprint reader for notebook computer</a:t>
            </a:r>
          </a:p>
        </p:txBody>
      </p:sp>
      <p:sp>
        <p:nvSpPr>
          <p:cNvPr id="4915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1669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090613"/>
            <a:ext cx="8839200" cy="8207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recommended input devices for mobile users?</a:t>
            </a:r>
          </a:p>
        </p:txBody>
      </p:sp>
      <p:sp>
        <p:nvSpPr>
          <p:cNvPr id="49157" name="Text Box 1028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49160" name="AutoShape 1030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1" name="Text Box 1031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12" y="2913908"/>
            <a:ext cx="203835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6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6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6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6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6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6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0" grpId="0" build="p" bldLvl="3" autoUpdateAnimBg="0" advAuto="2000"/>
      <p:bldP spid="16691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8" name="Rectangle 18"/>
          <p:cNvSpPr>
            <a:spLocks noChangeArrowheads="1"/>
          </p:cNvSpPr>
          <p:nvPr/>
        </p:nvSpPr>
        <p:spPr bwMode="auto">
          <a:xfrm>
            <a:off x="2147888" y="2119313"/>
            <a:ext cx="6392862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Enhanced keyboard or ergonomic keyboard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Mouse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Stylus and portable keyboard for smart phone or personal mobile device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Pen for graphics tablet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48-bit 1200 x 1200 ppi color scanner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6- to 12-megapixel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Headphones that include a microphone (headset)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2000">
                <a:solidFill>
                  <a:srgbClr val="000000"/>
                </a:solidFill>
                <a:latin typeface="Times New Roman" pitchFamily="18" charset="0"/>
              </a:rPr>
              <a:t>Web cam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8842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recommended input devices for power users?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018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853" y="2913907"/>
            <a:ext cx="204787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3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3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3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3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38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38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38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38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8" grpId="0" build="p" bldLvl="3" autoUpdateAnimBg="0" advAuto="2000"/>
      <p:bldP spid="16384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6" name="Rectangle 1042"/>
          <p:cNvSpPr>
            <a:spLocks noChangeArrowheads="1"/>
          </p:cNvSpPr>
          <p:nvPr/>
        </p:nvSpPr>
        <p:spPr bwMode="auto">
          <a:xfrm>
            <a:off x="2179638" y="1819275"/>
            <a:ext cx="6672262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Enhanced keyboard or ergonomic keyboard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Mouse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Stylus and portable keyboard for smart phone or other personal mobile device, or digital pen for Tablet PC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Touch screen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Light pen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42-bit 1200 x 1200 ppi color scanner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6- to 12-megapixel digital camera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OCR/OMR readers, bar code readers, MICR reader, or data collection devices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Microphone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Video camera for video conferences</a:t>
            </a:r>
          </a:p>
          <a:p>
            <a:pPr marL="1028700" lvl="2" indent="-4572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kumimoji="1" lang="en-US" sz="1800">
                <a:solidFill>
                  <a:srgbClr val="000000"/>
                </a:solidFill>
                <a:latin typeface="Times New Roman" pitchFamily="18" charset="0"/>
              </a:rPr>
              <a:t>Fingerprint scanner or other biometric device</a:t>
            </a:r>
          </a:p>
        </p:txBody>
      </p:sp>
      <p:sp>
        <p:nvSpPr>
          <p:cNvPr id="5120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Putting It All Together</a:t>
            </a:r>
          </a:p>
        </p:txBody>
      </p:sp>
      <p:sp>
        <p:nvSpPr>
          <p:cNvPr id="51204" name="Text Box 1028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265 Fig. 5-46</a:t>
            </a:r>
          </a:p>
        </p:txBody>
      </p:sp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1208" name="AutoShape 1030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9" name="Text Box 1031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65909" name="Rectangle 1045"/>
          <p:cNvSpPr>
            <a:spLocks noChangeArrowheads="1"/>
          </p:cNvSpPr>
          <p:nvPr/>
        </p:nvSpPr>
        <p:spPr bwMode="auto">
          <a:xfrm>
            <a:off x="279400" y="1092200"/>
            <a:ext cx="7402513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</a:pPr>
            <a:r>
              <a:rPr kumimoji="1" lang="en-US" sz="2800" b="1">
                <a:solidFill>
                  <a:srgbClr val="000000"/>
                </a:solidFill>
                <a:latin typeface="Times New Roman" pitchFamily="18" charset="0"/>
              </a:rPr>
              <a:t>What are recommended input devices for large business users?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60" y="3080163"/>
            <a:ext cx="203835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5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5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5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5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5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5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5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59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59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59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59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06" grpId="0" build="p" bldLvl="3" autoUpdateAnimBg="0" advAuto="2000"/>
      <p:bldP spid="165909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Input Devices for Physically Challenged Users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5649913" cy="10493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smtClean="0"/>
              <a:t>What input devices are available for those with physical limitations?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266 Figs. 5-47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5223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7308" name="Rectangle 28"/>
          <p:cNvSpPr>
            <a:spLocks noChangeArrowheads="1"/>
          </p:cNvSpPr>
          <p:nvPr/>
        </p:nvSpPr>
        <p:spPr bwMode="auto">
          <a:xfrm>
            <a:off x="304800" y="1973263"/>
            <a:ext cx="5649913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96900" lvl="1" indent="-4445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Keyguard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allows users to rest hands on keyboard without accidentally pressing keys</a:t>
            </a:r>
          </a:p>
        </p:txBody>
      </p:sp>
      <p:sp>
        <p:nvSpPr>
          <p:cNvPr id="97309" name="Rectangle 29"/>
          <p:cNvSpPr>
            <a:spLocks noChangeArrowheads="1"/>
          </p:cNvSpPr>
          <p:nvPr/>
        </p:nvSpPr>
        <p:spPr bwMode="auto">
          <a:xfrm>
            <a:off x="304800" y="3192463"/>
            <a:ext cx="515620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96900" lvl="1" indent="-4445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Head-mounted pointer controls pointer on screen</a:t>
            </a:r>
          </a:p>
          <a:p>
            <a:pPr marL="596900" lvl="1" indent="-4445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New developments include</a:t>
            </a:r>
            <a:r>
              <a:rPr kumimoji="1" lang="en-US" sz="2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gesture recognition and computerized implant devices</a:t>
            </a:r>
          </a:p>
        </p:txBody>
      </p:sp>
      <p:pic>
        <p:nvPicPr>
          <p:cNvPr id="97311" name="Picture 31" descr="04-069_05_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900" y="2481263"/>
            <a:ext cx="3494088" cy="232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7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08" grpId="0" build="p" bldLvl="2" autoUpdateAnimBg="0" advAuto="3000"/>
      <p:bldP spid="97309" grpId="0" build="p" bldLvl="2" autoUpdateAnimBg="0" advAuto="500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Keyboard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4953000" cy="5667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is the </a:t>
            </a:r>
            <a:r>
              <a:rPr lang="en-US" smtClean="0">
                <a:solidFill>
                  <a:srgbClr val="D94439"/>
                </a:solidFill>
              </a:rPr>
              <a:t>keyboard</a:t>
            </a:r>
            <a:r>
              <a:rPr lang="en-US" smtClean="0"/>
              <a:t> divided?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803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236 Fig. 5-2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7178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304800" y="1535113"/>
            <a:ext cx="4953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Typing area</a:t>
            </a:r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304800" y="1960563"/>
            <a:ext cx="495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Numeric keypad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endParaRPr kumimoji="1" lang="en-US" sz="26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292100" y="2379663"/>
            <a:ext cx="495300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Function keys,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special keys that </a:t>
            </a:r>
            <a:b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issue commands</a:t>
            </a:r>
          </a:p>
        </p:txBody>
      </p:sp>
      <p:pic>
        <p:nvPicPr>
          <p:cNvPr id="12" name="Picture 11" descr="CFig5-0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974" y="2054430"/>
            <a:ext cx="5298704" cy="330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2" grpId="0" autoUpdateAnimBg="0"/>
      <p:bldP spid="9244" grpId="0" autoUpdateAnimBg="0"/>
      <p:bldP spid="924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0"/>
            <a:ext cx="8689975" cy="806450"/>
          </a:xfrm>
        </p:spPr>
        <p:txBody>
          <a:bodyPr/>
          <a:lstStyle/>
          <a:p>
            <a:r>
              <a:rPr lang="en-US" sz="3500" smtClean="0"/>
              <a:t>Summary of Input</a:t>
            </a:r>
          </a:p>
        </p:txBody>
      </p:sp>
      <p:sp>
        <p:nvSpPr>
          <p:cNvPr id="107523" name="AutoShape 3"/>
          <p:cNvSpPr>
            <a:spLocks noChangeArrowheads="1"/>
          </p:cNvSpPr>
          <p:nvPr/>
        </p:nvSpPr>
        <p:spPr bwMode="auto">
          <a:xfrm>
            <a:off x="192088" y="1657350"/>
            <a:ext cx="4341812" cy="8143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Keyboard, mouse, and other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pointing devices; controllers for gaming and media players</a:t>
            </a:r>
          </a:p>
        </p:txBody>
      </p:sp>
      <p:sp>
        <p:nvSpPr>
          <p:cNvPr id="107524" name="AutoShape 4"/>
          <p:cNvSpPr>
            <a:spLocks noChangeArrowheads="1"/>
          </p:cNvSpPr>
          <p:nvPr/>
        </p:nvSpPr>
        <p:spPr bwMode="auto">
          <a:xfrm>
            <a:off x="192088" y="2551113"/>
            <a:ext cx="4341812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Voice input</a:t>
            </a:r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>
            <a:off x="192088" y="3292475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Input devices for smart phones, PDAs, and Tablet PCs</a:t>
            </a:r>
          </a:p>
        </p:txBody>
      </p:sp>
      <p:sp>
        <p:nvSpPr>
          <p:cNvPr id="107526" name="AutoShape 6"/>
          <p:cNvSpPr>
            <a:spLocks noChangeArrowheads="1"/>
          </p:cNvSpPr>
          <p:nvPr/>
        </p:nvSpPr>
        <p:spPr bwMode="auto">
          <a:xfrm>
            <a:off x="192088" y="4035425"/>
            <a:ext cx="4341812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Digital cameras</a:t>
            </a:r>
          </a:p>
        </p:txBody>
      </p:sp>
      <p:sp>
        <p:nvSpPr>
          <p:cNvPr id="107527" name="AutoShape 7"/>
          <p:cNvSpPr>
            <a:spLocks noChangeArrowheads="1"/>
          </p:cNvSpPr>
          <p:nvPr/>
        </p:nvSpPr>
        <p:spPr bwMode="auto">
          <a:xfrm>
            <a:off x="190500" y="4776788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Video Input</a:t>
            </a:r>
          </a:p>
        </p:txBody>
      </p:sp>
      <p:sp>
        <p:nvSpPr>
          <p:cNvPr id="107529" name="AutoShape 9"/>
          <p:cNvSpPr>
            <a:spLocks noChangeArrowheads="1"/>
          </p:cNvSpPr>
          <p:nvPr/>
        </p:nvSpPr>
        <p:spPr bwMode="auto">
          <a:xfrm>
            <a:off x="4606925" y="2163763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Scanners and reading devices</a:t>
            </a:r>
          </a:p>
        </p:txBody>
      </p:sp>
      <p:sp>
        <p:nvSpPr>
          <p:cNvPr id="107530" name="AutoShape 10"/>
          <p:cNvSpPr>
            <a:spLocks noChangeArrowheads="1"/>
          </p:cNvSpPr>
          <p:nvPr/>
        </p:nvSpPr>
        <p:spPr bwMode="auto">
          <a:xfrm>
            <a:off x="4606925" y="2903538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Terminals</a:t>
            </a:r>
          </a:p>
        </p:txBody>
      </p:sp>
      <p:sp>
        <p:nvSpPr>
          <p:cNvPr id="107531" name="AutoShape 11"/>
          <p:cNvSpPr>
            <a:spLocks noChangeArrowheads="1"/>
          </p:cNvSpPr>
          <p:nvPr/>
        </p:nvSpPr>
        <p:spPr bwMode="auto">
          <a:xfrm>
            <a:off x="4606925" y="3652838"/>
            <a:ext cx="4341813" cy="661987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Monotype Sort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Biometric input</a:t>
            </a:r>
          </a:p>
        </p:txBody>
      </p:sp>
      <p:sp>
        <p:nvSpPr>
          <p:cNvPr id="107532" name="AutoShape 12"/>
          <p:cNvSpPr>
            <a:spLocks noChangeArrowheads="1"/>
          </p:cNvSpPr>
          <p:nvPr/>
        </p:nvSpPr>
        <p:spPr bwMode="auto">
          <a:xfrm>
            <a:off x="4606925" y="4394200"/>
            <a:ext cx="4341813" cy="6619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8787AE"/>
              </a:gs>
              <a:gs pos="100000">
                <a:srgbClr val="003D7A"/>
              </a:gs>
            </a:gsLst>
            <a:lin ang="0" scaled="1"/>
          </a:gradFill>
          <a:ln w="12700">
            <a:noFill/>
            <a:round/>
            <a:headEnd/>
            <a:tailEnd/>
          </a:ln>
          <a:effectLst>
            <a:outerShdw dist="81320" dir="2319588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kumimoji="1" lang="en-US" sz="1800" b="1" dirty="0">
                <a:latin typeface="Times New Roman" pitchFamily="18" charset="0"/>
              </a:rPr>
              <a:t>Input devices for physically</a:t>
            </a:r>
            <a:br>
              <a:rPr kumimoji="1" lang="en-US" sz="1800" b="1" dirty="0">
                <a:latin typeface="Times New Roman" pitchFamily="18" charset="0"/>
              </a:rPr>
            </a:br>
            <a:r>
              <a:rPr kumimoji="1" lang="en-US" sz="1800" b="1" dirty="0">
                <a:latin typeface="Times New Roman" pitchFamily="18" charset="0"/>
              </a:rPr>
              <a:t>challenged users</a:t>
            </a: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304800" y="5876925"/>
            <a:ext cx="233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D94439"/>
              </a:buClr>
              <a:buSzPct val="75000"/>
              <a:buFont typeface="Wingdings" pitchFamily="2" charset="2"/>
              <a:buNone/>
            </a:pPr>
            <a:r>
              <a:rPr kumimoji="1" lang="en-US" sz="2000" b="1">
                <a:solidFill>
                  <a:srgbClr val="000099"/>
                </a:solidFill>
                <a:latin typeface="Garamond" pitchFamily="18" charset="0"/>
              </a:rPr>
              <a:t>Chapter 5 Complete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0"/>
                            </p:stCondLst>
                            <p:childTnLst>
                              <p:par>
                                <p:cTn id="41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animBg="1" autoUpdateAnimBg="0"/>
      <p:bldP spid="107524" grpId="0" animBg="1" autoUpdateAnimBg="0"/>
      <p:bldP spid="107525" grpId="0" animBg="1" autoUpdateAnimBg="0"/>
      <p:bldP spid="107526" grpId="0" animBg="1" autoUpdateAnimBg="0"/>
      <p:bldP spid="107527" grpId="0" animBg="1" autoUpdateAnimBg="0"/>
      <p:bldP spid="107529" grpId="0" animBg="1" autoUpdateAnimBg="0"/>
      <p:bldP spid="107530" grpId="0" animBg="1" autoUpdateAnimBg="0"/>
      <p:bldP spid="107531" grpId="0" animBg="1" autoUpdateAnimBg="0"/>
      <p:bldP spid="107532" grpId="0" animBg="1" autoUpdateAnimBg="0"/>
      <p:bldP spid="10753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Keyboard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7826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is the</a:t>
            </a:r>
            <a:r>
              <a:rPr lang="en-US" b="0" smtClean="0"/>
              <a:t> </a:t>
            </a:r>
            <a:r>
              <a:rPr lang="en-US" smtClean="0">
                <a:solidFill>
                  <a:srgbClr val="D94439"/>
                </a:solidFill>
              </a:rPr>
              <a:t>insertion point</a:t>
            </a:r>
            <a:r>
              <a:rPr lang="en-US" smtClean="0"/>
              <a:t>?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237 Fig. 5-3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820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1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304800" y="1535113"/>
            <a:ext cx="8585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Blinking vertical bar that indicates where the next character you type will be displayed</a:t>
            </a:r>
          </a:p>
        </p:txBody>
      </p:sp>
      <p:pic>
        <p:nvPicPr>
          <p:cNvPr id="10" name="Picture 9" descr="CFig5-0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75" y="2523640"/>
            <a:ext cx="4914405" cy="3605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5" autoUpdateAnimBg="0" advAuto="0"/>
      <p:bldP spid="1334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Keyboard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937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How are keyboards attached?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238 Fig. 5-4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922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04800" y="1535113"/>
            <a:ext cx="392588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Desktop computer keyboards often attach via a cable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Wireless keyboards communicate with a receiver attached to a port on the system unit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Keyboards often are built into mobile devices</a:t>
            </a:r>
          </a:p>
        </p:txBody>
      </p:sp>
      <p:pic>
        <p:nvPicPr>
          <p:cNvPr id="10" name="Picture 9" descr="CFig5-0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186" y="1710045"/>
            <a:ext cx="2993412" cy="406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 build="p" bldLvl="3" autoUpdateAnimBg="0" advAuto="30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Pointing Devices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5794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dirty="0" smtClean="0"/>
              <a:t>What is a</a:t>
            </a:r>
            <a:r>
              <a:rPr lang="en-US" b="0" dirty="0" smtClean="0"/>
              <a:t> </a:t>
            </a:r>
            <a:r>
              <a:rPr lang="en-US" dirty="0" smtClean="0">
                <a:solidFill>
                  <a:srgbClr val="D94439"/>
                </a:solidFill>
              </a:rPr>
              <a:t>mouse</a:t>
            </a:r>
            <a:r>
              <a:rPr lang="en-US" dirty="0" smtClean="0"/>
              <a:t>?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239 Fig. 5-5 and 5-6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0253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4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493" name="Rectangle 37"/>
          <p:cNvSpPr>
            <a:spLocks noChangeArrowheads="1"/>
          </p:cNvSpPr>
          <p:nvPr/>
        </p:nvSpPr>
        <p:spPr bwMode="auto">
          <a:xfrm>
            <a:off x="304800" y="1535113"/>
            <a:ext cx="858520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Pointing device that fits under palm of hand</a:t>
            </a:r>
          </a:p>
        </p:txBody>
      </p:sp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304800" y="1992313"/>
            <a:ext cx="4876800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2" indent="-45720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kumimoji="1" lang="en-US" b="1">
                <a:solidFill>
                  <a:srgbClr val="D94439"/>
                </a:solidFill>
                <a:latin typeface="Times New Roman" pitchFamily="18" charset="0"/>
              </a:rPr>
              <a:t>Pointing device</a:t>
            </a:r>
            <a:r>
              <a:rPr kumimoji="1" lang="en-US">
                <a:solidFill>
                  <a:srgbClr val="000000"/>
                </a:solidFill>
                <a:latin typeface="Times New Roman" pitchFamily="18" charset="0"/>
              </a:rPr>
              <a:t> controls movement of pointer</a:t>
            </a:r>
          </a:p>
        </p:txBody>
      </p:sp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304800" y="2751138"/>
            <a:ext cx="48768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Mechanical mouse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Optical mouse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Laser mouse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Air mouse</a:t>
            </a:r>
          </a:p>
          <a:p>
            <a:pPr marL="609600" lvl="1" indent="-495300">
              <a:spcBef>
                <a:spcPct val="5000"/>
              </a:spcBef>
              <a:buClr>
                <a:srgbClr val="000099"/>
              </a:buClr>
              <a:buSzPct val="75000"/>
              <a:buFont typeface="Wingdings" pitchFamily="2" charset="2"/>
              <a:buChar char="Ø"/>
            </a:pPr>
            <a:r>
              <a:rPr kumimoji="1" lang="en-US" sz="2600" b="1">
                <a:solidFill>
                  <a:srgbClr val="000000"/>
                </a:solidFill>
                <a:latin typeface="Times New Roman" pitchFamily="18" charset="0"/>
              </a:rPr>
              <a:t>Wireless mouse</a:t>
            </a:r>
          </a:p>
        </p:txBody>
      </p: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0" y="4854575"/>
            <a:ext cx="1981200" cy="1295400"/>
            <a:chOff x="0" y="3024"/>
            <a:chExt cx="1248" cy="816"/>
          </a:xfrm>
        </p:grpSpPr>
        <p:sp>
          <p:nvSpPr>
            <p:cNvPr id="10251" name="Rectangle 79"/>
            <p:cNvSpPr>
              <a:spLocks noChangeArrowheads="1"/>
            </p:cNvSpPr>
            <p:nvPr/>
          </p:nvSpPr>
          <p:spPr bwMode="auto">
            <a:xfrm>
              <a:off x="0" y="3456"/>
              <a:ext cx="124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to view Web Link,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click Chapter 5, Click Web Link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from left navigation, </a:t>
              </a:r>
            </a:p>
            <a:p>
              <a:pPr>
                <a:lnSpc>
                  <a:spcPct val="90000"/>
                </a:lnSpc>
                <a:buClr>
                  <a:schemeClr val="accent1"/>
                </a:buClr>
                <a:buSzPct val="75000"/>
                <a:buFont typeface="Wingdings" pitchFamily="2" charset="2"/>
                <a:buNone/>
              </a:pP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then click Air Mouse </a:t>
              </a:r>
              <a:b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</a:br>
              <a:r>
                <a:rPr kumimoji="1" lang="en-US" sz="1200">
                  <a:solidFill>
                    <a:schemeClr val="bg2"/>
                  </a:solidFill>
                  <a:latin typeface="Arial Narrow" pitchFamily="34" charset="0"/>
                </a:rPr>
                <a:t>below Chapter 5 </a:t>
              </a:r>
            </a:p>
          </p:txBody>
        </p:sp>
        <p:sp>
          <p:nvSpPr>
            <p:cNvPr id="10252" name="Webpage">
              <a:hlinkClick r:id="rId2"/>
            </p:cNvPr>
            <p:cNvSpPr>
              <a:spLocks noEditPoints="1" noChangeArrowheads="1"/>
            </p:cNvSpPr>
            <p:nvPr/>
          </p:nvSpPr>
          <p:spPr bwMode="auto">
            <a:xfrm>
              <a:off x="96" y="3024"/>
              <a:ext cx="278" cy="3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1942 w 21600"/>
                <a:gd name="T31" fmla="*/ 12832 h 21600"/>
                <a:gd name="T32" fmla="*/ 19813 w 21600"/>
                <a:gd name="T33" fmla="*/ 20729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9184" y="949"/>
                  </a:moveTo>
                  <a:lnTo>
                    <a:pt x="9758" y="1309"/>
                  </a:lnTo>
                  <a:lnTo>
                    <a:pt x="11544" y="1292"/>
                  </a:lnTo>
                  <a:lnTo>
                    <a:pt x="12437" y="1292"/>
                  </a:lnTo>
                  <a:lnTo>
                    <a:pt x="13414" y="1161"/>
                  </a:lnTo>
                  <a:lnTo>
                    <a:pt x="13648" y="1243"/>
                  </a:lnTo>
                  <a:lnTo>
                    <a:pt x="13542" y="1390"/>
                  </a:lnTo>
                  <a:lnTo>
                    <a:pt x="13967" y="1849"/>
                  </a:lnTo>
                  <a:lnTo>
                    <a:pt x="14562" y="2520"/>
                  </a:lnTo>
                  <a:lnTo>
                    <a:pt x="14669" y="3223"/>
                  </a:lnTo>
                  <a:lnTo>
                    <a:pt x="14796" y="3518"/>
                  </a:lnTo>
                  <a:lnTo>
                    <a:pt x="15264" y="3665"/>
                  </a:lnTo>
                  <a:lnTo>
                    <a:pt x="15753" y="3518"/>
                  </a:lnTo>
                  <a:lnTo>
                    <a:pt x="15902" y="2978"/>
                  </a:lnTo>
                  <a:lnTo>
                    <a:pt x="16008" y="2323"/>
                  </a:lnTo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591" y="10620"/>
                  </a:moveTo>
                  <a:lnTo>
                    <a:pt x="6122" y="10996"/>
                  </a:lnTo>
                  <a:lnTo>
                    <a:pt x="6696" y="11340"/>
                  </a:lnTo>
                  <a:lnTo>
                    <a:pt x="7313" y="11618"/>
                  </a:lnTo>
                  <a:lnTo>
                    <a:pt x="7972" y="11863"/>
                  </a:lnTo>
                  <a:lnTo>
                    <a:pt x="8652" y="12060"/>
                  </a:lnTo>
                  <a:lnTo>
                    <a:pt x="9396" y="12190"/>
                  </a:lnTo>
                  <a:lnTo>
                    <a:pt x="10119" y="12272"/>
                  </a:lnTo>
                  <a:lnTo>
                    <a:pt x="10906" y="12305"/>
                  </a:lnTo>
                  <a:lnTo>
                    <a:pt x="11650" y="12272"/>
                  </a:lnTo>
                  <a:lnTo>
                    <a:pt x="12373" y="12190"/>
                  </a:lnTo>
                  <a:lnTo>
                    <a:pt x="13117" y="12060"/>
                  </a:lnTo>
                  <a:lnTo>
                    <a:pt x="13797" y="11863"/>
                  </a:lnTo>
                  <a:lnTo>
                    <a:pt x="14456" y="11618"/>
                  </a:lnTo>
                  <a:lnTo>
                    <a:pt x="15073" y="11340"/>
                  </a:lnTo>
                  <a:lnTo>
                    <a:pt x="15647" y="11029"/>
                  </a:lnTo>
                  <a:lnTo>
                    <a:pt x="16178" y="10652"/>
                  </a:lnTo>
                  <a:lnTo>
                    <a:pt x="16667" y="10243"/>
                  </a:lnTo>
                  <a:lnTo>
                    <a:pt x="17071" y="9801"/>
                  </a:lnTo>
                  <a:lnTo>
                    <a:pt x="17475" y="9327"/>
                  </a:lnTo>
                  <a:lnTo>
                    <a:pt x="17815" y="8820"/>
                  </a:lnTo>
                  <a:lnTo>
                    <a:pt x="18049" y="8296"/>
                  </a:lnTo>
                  <a:lnTo>
                    <a:pt x="18262" y="7723"/>
                  </a:lnTo>
                  <a:lnTo>
                    <a:pt x="18347" y="7134"/>
                  </a:lnTo>
                  <a:lnTo>
                    <a:pt x="18389" y="6561"/>
                  </a:lnTo>
                  <a:lnTo>
                    <a:pt x="18347" y="5956"/>
                  </a:lnTo>
                  <a:lnTo>
                    <a:pt x="18262" y="5400"/>
                  </a:lnTo>
                  <a:lnTo>
                    <a:pt x="18049" y="4827"/>
                  </a:lnTo>
                  <a:lnTo>
                    <a:pt x="17815" y="4303"/>
                  </a:lnTo>
                  <a:lnTo>
                    <a:pt x="17475" y="3796"/>
                  </a:lnTo>
                  <a:lnTo>
                    <a:pt x="17114" y="3321"/>
                  </a:lnTo>
                  <a:lnTo>
                    <a:pt x="16710" y="2880"/>
                  </a:lnTo>
                  <a:lnTo>
                    <a:pt x="16221" y="2470"/>
                  </a:lnTo>
                  <a:lnTo>
                    <a:pt x="15689" y="2094"/>
                  </a:lnTo>
                  <a:lnTo>
                    <a:pt x="15115" y="1750"/>
                  </a:lnTo>
                  <a:lnTo>
                    <a:pt x="14499" y="1472"/>
                  </a:lnTo>
                  <a:lnTo>
                    <a:pt x="13797" y="1227"/>
                  </a:lnTo>
                  <a:lnTo>
                    <a:pt x="13117" y="1030"/>
                  </a:lnTo>
                  <a:lnTo>
                    <a:pt x="12415" y="883"/>
                  </a:lnTo>
                  <a:lnTo>
                    <a:pt x="11650" y="818"/>
                  </a:lnTo>
                  <a:lnTo>
                    <a:pt x="10906" y="785"/>
                  </a:lnTo>
                  <a:lnTo>
                    <a:pt x="10119" y="818"/>
                  </a:lnTo>
                  <a:lnTo>
                    <a:pt x="9396" y="883"/>
                  </a:lnTo>
                  <a:lnTo>
                    <a:pt x="8652" y="1030"/>
                  </a:lnTo>
                  <a:lnTo>
                    <a:pt x="8014" y="1227"/>
                  </a:lnTo>
                  <a:lnTo>
                    <a:pt x="7355" y="1440"/>
                  </a:lnTo>
                  <a:lnTo>
                    <a:pt x="6739" y="1750"/>
                  </a:lnTo>
                  <a:lnTo>
                    <a:pt x="6122" y="2061"/>
                  </a:lnTo>
                  <a:lnTo>
                    <a:pt x="5591" y="2438"/>
                  </a:lnTo>
                  <a:lnTo>
                    <a:pt x="5102" y="2847"/>
                  </a:lnTo>
                  <a:lnTo>
                    <a:pt x="4698" y="3289"/>
                  </a:lnTo>
                  <a:lnTo>
                    <a:pt x="4294" y="3763"/>
                  </a:lnTo>
                  <a:lnTo>
                    <a:pt x="3996" y="4270"/>
                  </a:lnTo>
                  <a:lnTo>
                    <a:pt x="3720" y="4794"/>
                  </a:lnTo>
                  <a:lnTo>
                    <a:pt x="3550" y="5367"/>
                  </a:lnTo>
                  <a:lnTo>
                    <a:pt x="3422" y="5956"/>
                  </a:lnTo>
                  <a:lnTo>
                    <a:pt x="3380" y="6561"/>
                  </a:lnTo>
                  <a:lnTo>
                    <a:pt x="3422" y="7134"/>
                  </a:lnTo>
                  <a:lnTo>
                    <a:pt x="3550" y="7690"/>
                  </a:lnTo>
                  <a:lnTo>
                    <a:pt x="3720" y="8263"/>
                  </a:lnTo>
                  <a:lnTo>
                    <a:pt x="3954" y="8787"/>
                  </a:lnTo>
                  <a:lnTo>
                    <a:pt x="4294" y="9294"/>
                  </a:lnTo>
                  <a:lnTo>
                    <a:pt x="4655" y="9769"/>
                  </a:lnTo>
                  <a:lnTo>
                    <a:pt x="5102" y="10210"/>
                  </a:lnTo>
                  <a:lnTo>
                    <a:pt x="5591" y="10620"/>
                  </a:lnTo>
                  <a:close/>
                </a:path>
                <a:path w="21600" h="21600" extrusionOk="0">
                  <a:moveTo>
                    <a:pt x="3401" y="6021"/>
                  </a:moveTo>
                  <a:lnTo>
                    <a:pt x="4039" y="5530"/>
                  </a:lnTo>
                  <a:lnTo>
                    <a:pt x="4294" y="4892"/>
                  </a:lnTo>
                  <a:lnTo>
                    <a:pt x="4677" y="4156"/>
                  </a:lnTo>
                  <a:lnTo>
                    <a:pt x="5166" y="3763"/>
                  </a:lnTo>
                  <a:lnTo>
                    <a:pt x="5378" y="3354"/>
                  </a:lnTo>
                  <a:lnTo>
                    <a:pt x="5293" y="2732"/>
                  </a:lnTo>
                  <a:moveTo>
                    <a:pt x="3507" y="7380"/>
                  </a:moveTo>
                  <a:lnTo>
                    <a:pt x="3890" y="7200"/>
                  </a:lnTo>
                  <a:lnTo>
                    <a:pt x="4103" y="7249"/>
                  </a:lnTo>
                  <a:lnTo>
                    <a:pt x="4400" y="7527"/>
                  </a:lnTo>
                  <a:lnTo>
                    <a:pt x="4719" y="7674"/>
                  </a:lnTo>
                  <a:lnTo>
                    <a:pt x="5293" y="7641"/>
                  </a:lnTo>
                  <a:lnTo>
                    <a:pt x="5740" y="7543"/>
                  </a:lnTo>
                  <a:lnTo>
                    <a:pt x="6144" y="7543"/>
                  </a:lnTo>
                  <a:lnTo>
                    <a:pt x="6526" y="7821"/>
                  </a:lnTo>
                  <a:lnTo>
                    <a:pt x="6569" y="8312"/>
                  </a:lnTo>
                  <a:lnTo>
                    <a:pt x="6059" y="8852"/>
                  </a:lnTo>
                  <a:lnTo>
                    <a:pt x="5803" y="8967"/>
                  </a:lnTo>
                  <a:lnTo>
                    <a:pt x="5803" y="9147"/>
                  </a:lnTo>
                  <a:lnTo>
                    <a:pt x="5421" y="9294"/>
                  </a:lnTo>
                  <a:lnTo>
                    <a:pt x="4868" y="9163"/>
                  </a:lnTo>
                  <a:lnTo>
                    <a:pt x="4337" y="9049"/>
                  </a:lnTo>
                  <a:lnTo>
                    <a:pt x="4081" y="9000"/>
                  </a:lnTo>
                  <a:moveTo>
                    <a:pt x="14988" y="11372"/>
                  </a:moveTo>
                  <a:lnTo>
                    <a:pt x="15115" y="10865"/>
                  </a:lnTo>
                  <a:lnTo>
                    <a:pt x="16072" y="10096"/>
                  </a:lnTo>
                  <a:lnTo>
                    <a:pt x="16455" y="9605"/>
                  </a:lnTo>
                  <a:lnTo>
                    <a:pt x="16455" y="8329"/>
                  </a:lnTo>
                  <a:lnTo>
                    <a:pt x="17156" y="7969"/>
                  </a:lnTo>
                  <a:lnTo>
                    <a:pt x="17879" y="7870"/>
                  </a:lnTo>
                  <a:lnTo>
                    <a:pt x="18177" y="7821"/>
                  </a:lnTo>
                  <a:moveTo>
                    <a:pt x="18368" y="6840"/>
                  </a:moveTo>
                  <a:lnTo>
                    <a:pt x="18049" y="6610"/>
                  </a:lnTo>
                  <a:lnTo>
                    <a:pt x="17411" y="6512"/>
                  </a:lnTo>
                  <a:lnTo>
                    <a:pt x="16859" y="6545"/>
                  </a:lnTo>
                  <a:lnTo>
                    <a:pt x="16603" y="6201"/>
                  </a:lnTo>
                  <a:lnTo>
                    <a:pt x="16731" y="5874"/>
                  </a:lnTo>
                  <a:lnTo>
                    <a:pt x="17241" y="5465"/>
                  </a:lnTo>
                  <a:lnTo>
                    <a:pt x="17858" y="5236"/>
                  </a:lnTo>
                  <a:lnTo>
                    <a:pt x="18007" y="5089"/>
                  </a:lnTo>
                  <a:lnTo>
                    <a:pt x="18049" y="4892"/>
                  </a:lnTo>
                  <a:moveTo>
                    <a:pt x="8100" y="1260"/>
                  </a:moveTo>
                  <a:cubicBezTo>
                    <a:pt x="8333" y="1276"/>
                    <a:pt x="8206" y="1554"/>
                    <a:pt x="8695" y="1652"/>
                  </a:cubicBezTo>
                  <a:cubicBezTo>
                    <a:pt x="9184" y="1750"/>
                    <a:pt x="10481" y="1685"/>
                    <a:pt x="10991" y="1881"/>
                  </a:cubicBezTo>
                  <a:cubicBezTo>
                    <a:pt x="11501" y="2078"/>
                    <a:pt x="11629" y="2503"/>
                    <a:pt x="11799" y="2830"/>
                  </a:cubicBezTo>
                  <a:cubicBezTo>
                    <a:pt x="11969" y="3158"/>
                    <a:pt x="11905" y="3910"/>
                    <a:pt x="12054" y="3894"/>
                  </a:cubicBezTo>
                  <a:cubicBezTo>
                    <a:pt x="12203" y="3878"/>
                    <a:pt x="12351" y="2880"/>
                    <a:pt x="12649" y="2683"/>
                  </a:cubicBezTo>
                  <a:cubicBezTo>
                    <a:pt x="12947" y="2487"/>
                    <a:pt x="13670" y="2536"/>
                    <a:pt x="13840" y="2683"/>
                  </a:cubicBezTo>
                  <a:cubicBezTo>
                    <a:pt x="14010" y="2830"/>
                    <a:pt x="13733" y="3370"/>
                    <a:pt x="13648" y="3616"/>
                  </a:cubicBezTo>
                  <a:cubicBezTo>
                    <a:pt x="13563" y="3861"/>
                    <a:pt x="13457" y="4058"/>
                    <a:pt x="13351" y="4156"/>
                  </a:cubicBezTo>
                  <a:cubicBezTo>
                    <a:pt x="13244" y="4254"/>
                    <a:pt x="13096" y="4221"/>
                    <a:pt x="12947" y="4254"/>
                  </a:cubicBezTo>
                  <a:cubicBezTo>
                    <a:pt x="12777" y="4303"/>
                    <a:pt x="12585" y="4369"/>
                    <a:pt x="12394" y="4401"/>
                  </a:cubicBezTo>
                  <a:cubicBezTo>
                    <a:pt x="12139" y="4500"/>
                    <a:pt x="12054" y="4614"/>
                    <a:pt x="11862" y="4647"/>
                  </a:cubicBezTo>
                  <a:cubicBezTo>
                    <a:pt x="11650" y="4761"/>
                    <a:pt x="11671" y="4680"/>
                    <a:pt x="11437" y="4778"/>
                  </a:cubicBezTo>
                  <a:cubicBezTo>
                    <a:pt x="11352" y="4827"/>
                    <a:pt x="11225" y="4974"/>
                    <a:pt x="11246" y="5072"/>
                  </a:cubicBezTo>
                  <a:cubicBezTo>
                    <a:pt x="11225" y="5154"/>
                    <a:pt x="11267" y="5220"/>
                    <a:pt x="11310" y="5269"/>
                  </a:cubicBezTo>
                  <a:cubicBezTo>
                    <a:pt x="11352" y="5318"/>
                    <a:pt x="11480" y="5383"/>
                    <a:pt x="11565" y="5416"/>
                  </a:cubicBezTo>
                  <a:cubicBezTo>
                    <a:pt x="11629" y="5400"/>
                    <a:pt x="11820" y="5465"/>
                    <a:pt x="11862" y="5432"/>
                  </a:cubicBezTo>
                  <a:cubicBezTo>
                    <a:pt x="11905" y="5416"/>
                    <a:pt x="11926" y="5269"/>
                    <a:pt x="11884" y="5236"/>
                  </a:cubicBezTo>
                  <a:cubicBezTo>
                    <a:pt x="11841" y="5203"/>
                    <a:pt x="11629" y="5269"/>
                    <a:pt x="11565" y="5220"/>
                  </a:cubicBezTo>
                  <a:cubicBezTo>
                    <a:pt x="11480" y="5187"/>
                    <a:pt x="11459" y="5040"/>
                    <a:pt x="11480" y="4974"/>
                  </a:cubicBezTo>
                  <a:cubicBezTo>
                    <a:pt x="11501" y="4909"/>
                    <a:pt x="11607" y="4860"/>
                    <a:pt x="11692" y="4843"/>
                  </a:cubicBezTo>
                  <a:cubicBezTo>
                    <a:pt x="11905" y="4876"/>
                    <a:pt x="11820" y="4876"/>
                    <a:pt x="12054" y="4876"/>
                  </a:cubicBezTo>
                  <a:cubicBezTo>
                    <a:pt x="12075" y="5040"/>
                    <a:pt x="12096" y="5269"/>
                    <a:pt x="12139" y="5416"/>
                  </a:cubicBezTo>
                  <a:cubicBezTo>
                    <a:pt x="12160" y="5465"/>
                    <a:pt x="12330" y="5465"/>
                    <a:pt x="12373" y="5416"/>
                  </a:cubicBezTo>
                  <a:cubicBezTo>
                    <a:pt x="12415" y="5367"/>
                    <a:pt x="12330" y="4974"/>
                    <a:pt x="12394" y="4892"/>
                  </a:cubicBezTo>
                  <a:cubicBezTo>
                    <a:pt x="12458" y="4810"/>
                    <a:pt x="12692" y="4925"/>
                    <a:pt x="12755" y="4892"/>
                  </a:cubicBezTo>
                  <a:cubicBezTo>
                    <a:pt x="12798" y="4860"/>
                    <a:pt x="12840" y="4761"/>
                    <a:pt x="12755" y="4729"/>
                  </a:cubicBezTo>
                  <a:cubicBezTo>
                    <a:pt x="12670" y="4696"/>
                    <a:pt x="12118" y="4745"/>
                    <a:pt x="12203" y="4696"/>
                  </a:cubicBezTo>
                  <a:cubicBezTo>
                    <a:pt x="12543" y="4549"/>
                    <a:pt x="12819" y="4434"/>
                    <a:pt x="13266" y="4401"/>
                  </a:cubicBezTo>
                  <a:cubicBezTo>
                    <a:pt x="13436" y="4385"/>
                    <a:pt x="13585" y="4500"/>
                    <a:pt x="13776" y="4532"/>
                  </a:cubicBezTo>
                  <a:cubicBezTo>
                    <a:pt x="13967" y="4630"/>
                    <a:pt x="13861" y="4843"/>
                    <a:pt x="13712" y="4925"/>
                  </a:cubicBezTo>
                  <a:cubicBezTo>
                    <a:pt x="13648" y="5023"/>
                    <a:pt x="13521" y="5121"/>
                    <a:pt x="13414" y="5187"/>
                  </a:cubicBezTo>
                  <a:cubicBezTo>
                    <a:pt x="13351" y="5285"/>
                    <a:pt x="13287" y="5334"/>
                    <a:pt x="13159" y="5383"/>
                  </a:cubicBezTo>
                  <a:cubicBezTo>
                    <a:pt x="13117" y="5563"/>
                    <a:pt x="12862" y="5743"/>
                    <a:pt x="12649" y="5809"/>
                  </a:cubicBezTo>
                  <a:cubicBezTo>
                    <a:pt x="12543" y="5907"/>
                    <a:pt x="12437" y="5940"/>
                    <a:pt x="12309" y="6005"/>
                  </a:cubicBezTo>
                  <a:cubicBezTo>
                    <a:pt x="12245" y="6120"/>
                    <a:pt x="12139" y="6185"/>
                    <a:pt x="12075" y="6300"/>
                  </a:cubicBezTo>
                  <a:cubicBezTo>
                    <a:pt x="12118" y="6561"/>
                    <a:pt x="12075" y="6643"/>
                    <a:pt x="12373" y="6741"/>
                  </a:cubicBezTo>
                  <a:cubicBezTo>
                    <a:pt x="12500" y="6840"/>
                    <a:pt x="12522" y="6970"/>
                    <a:pt x="12330" y="7036"/>
                  </a:cubicBezTo>
                  <a:cubicBezTo>
                    <a:pt x="12011" y="6987"/>
                    <a:pt x="12033" y="6823"/>
                    <a:pt x="11799" y="6692"/>
                  </a:cubicBezTo>
                  <a:cubicBezTo>
                    <a:pt x="11714" y="6529"/>
                    <a:pt x="11459" y="6430"/>
                    <a:pt x="11246" y="6398"/>
                  </a:cubicBezTo>
                  <a:cubicBezTo>
                    <a:pt x="11076" y="6332"/>
                    <a:pt x="11182" y="6365"/>
                    <a:pt x="10906" y="6365"/>
                  </a:cubicBezTo>
                  <a:cubicBezTo>
                    <a:pt x="10608" y="6512"/>
                    <a:pt x="10544" y="7347"/>
                    <a:pt x="11246" y="7478"/>
                  </a:cubicBezTo>
                  <a:cubicBezTo>
                    <a:pt x="12394" y="7429"/>
                    <a:pt x="13329" y="7772"/>
                    <a:pt x="13733" y="7985"/>
                  </a:cubicBezTo>
                  <a:cubicBezTo>
                    <a:pt x="13840" y="8410"/>
                    <a:pt x="13329" y="8901"/>
                    <a:pt x="12500" y="9343"/>
                  </a:cubicBezTo>
                  <a:cubicBezTo>
                    <a:pt x="11629" y="9736"/>
                    <a:pt x="11480" y="10194"/>
                    <a:pt x="11246" y="10980"/>
                  </a:cubicBezTo>
                  <a:cubicBezTo>
                    <a:pt x="10991" y="11372"/>
                    <a:pt x="10481" y="10930"/>
                    <a:pt x="10289" y="10096"/>
                  </a:cubicBezTo>
                  <a:cubicBezTo>
                    <a:pt x="10140" y="9196"/>
                    <a:pt x="9907" y="8165"/>
                    <a:pt x="10459" y="7576"/>
                  </a:cubicBezTo>
                  <a:cubicBezTo>
                    <a:pt x="9375" y="6790"/>
                    <a:pt x="9269" y="6070"/>
                    <a:pt x="9056" y="6218"/>
                  </a:cubicBezTo>
                  <a:cubicBezTo>
                    <a:pt x="9205" y="6987"/>
                    <a:pt x="8929" y="6660"/>
                    <a:pt x="8737" y="6021"/>
                  </a:cubicBezTo>
                  <a:cubicBezTo>
                    <a:pt x="8822" y="5023"/>
                    <a:pt x="8610" y="4385"/>
                    <a:pt x="8440" y="3550"/>
                  </a:cubicBezTo>
                  <a:lnTo>
                    <a:pt x="7844" y="2290"/>
                  </a:lnTo>
                  <a:lnTo>
                    <a:pt x="6654" y="184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Picture 14" descr="CFig5-0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613" y="2042557"/>
            <a:ext cx="3619995" cy="219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CFig5-0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71" y="4354001"/>
            <a:ext cx="4275118" cy="1758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 advAuto="0"/>
      <p:bldP spid="19493" grpId="0" autoUpdateAnimBg="0"/>
      <p:bldP spid="19494" grpId="0" build="p" bldLvl="3" autoUpdateAnimBg="0" advAuto="4000"/>
      <p:bldP spid="19495" grpId="0" build="p" bldLvl="2" autoUpdateAnimBg="0" advAuto="400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918200" y="5473700"/>
            <a:ext cx="1598613" cy="1066800"/>
            <a:chOff x="2061" y="3447"/>
            <a:chExt cx="1007" cy="672"/>
          </a:xfrm>
        </p:grpSpPr>
        <p:sp>
          <p:nvSpPr>
            <p:cNvPr id="11295" name="Line 49"/>
            <p:cNvSpPr>
              <a:spLocks noChangeShapeType="1"/>
            </p:cNvSpPr>
            <p:nvPr/>
          </p:nvSpPr>
          <p:spPr bwMode="auto">
            <a:xfrm flipV="1">
              <a:off x="2061" y="3812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Oval 50"/>
            <p:cNvSpPr>
              <a:spLocks noChangeArrowheads="1"/>
            </p:cNvSpPr>
            <p:nvPr/>
          </p:nvSpPr>
          <p:spPr bwMode="auto">
            <a:xfrm>
              <a:off x="2414" y="3447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Tilt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wheel</a:t>
              </a: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4605338" y="5481638"/>
            <a:ext cx="1598612" cy="1066800"/>
            <a:chOff x="2061" y="3447"/>
            <a:chExt cx="1007" cy="672"/>
          </a:xfrm>
        </p:grpSpPr>
        <p:sp>
          <p:nvSpPr>
            <p:cNvPr id="11293" name="Line 40"/>
            <p:cNvSpPr>
              <a:spLocks noChangeShapeType="1"/>
            </p:cNvSpPr>
            <p:nvPr/>
          </p:nvSpPr>
          <p:spPr bwMode="auto">
            <a:xfrm flipV="1">
              <a:off x="2061" y="3812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Oval 35"/>
            <p:cNvSpPr>
              <a:spLocks noChangeArrowheads="1"/>
            </p:cNvSpPr>
            <p:nvPr/>
          </p:nvSpPr>
          <p:spPr bwMode="auto">
            <a:xfrm>
              <a:off x="2414" y="3447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Press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wheel</a:t>
              </a:r>
            </a:p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button</a:t>
              </a:r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3309938" y="5472113"/>
            <a:ext cx="1598612" cy="1066800"/>
            <a:chOff x="2061" y="3447"/>
            <a:chExt cx="1007" cy="672"/>
          </a:xfrm>
        </p:grpSpPr>
        <p:sp>
          <p:nvSpPr>
            <p:cNvPr id="11291" name="Line 52"/>
            <p:cNvSpPr>
              <a:spLocks noChangeShapeType="1"/>
            </p:cNvSpPr>
            <p:nvPr/>
          </p:nvSpPr>
          <p:spPr bwMode="auto">
            <a:xfrm flipV="1">
              <a:off x="2061" y="3812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Oval 53"/>
            <p:cNvSpPr>
              <a:spLocks noChangeArrowheads="1"/>
            </p:cNvSpPr>
            <p:nvPr/>
          </p:nvSpPr>
          <p:spPr bwMode="auto">
            <a:xfrm>
              <a:off x="2414" y="3447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Free-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spin</a:t>
              </a:r>
            </a:p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wheel</a:t>
              </a:r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3271838" y="4200525"/>
            <a:ext cx="1598612" cy="1066800"/>
            <a:chOff x="2061" y="2646"/>
            <a:chExt cx="1007" cy="672"/>
          </a:xfrm>
        </p:grpSpPr>
        <p:sp>
          <p:nvSpPr>
            <p:cNvPr id="11289" name="Line 39"/>
            <p:cNvSpPr>
              <a:spLocks noChangeShapeType="1"/>
            </p:cNvSpPr>
            <p:nvPr/>
          </p:nvSpPr>
          <p:spPr bwMode="auto">
            <a:xfrm flipV="1">
              <a:off x="2061" y="3018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Oval 32"/>
            <p:cNvSpPr>
              <a:spLocks noChangeArrowheads="1"/>
            </p:cNvSpPr>
            <p:nvPr/>
          </p:nvSpPr>
          <p:spPr bwMode="auto">
            <a:xfrm>
              <a:off x="2414" y="2646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Right-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drag</a:t>
              </a:r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5773738" y="2930525"/>
            <a:ext cx="1584325" cy="1066800"/>
            <a:chOff x="3637" y="1846"/>
            <a:chExt cx="998" cy="672"/>
          </a:xfrm>
        </p:grpSpPr>
        <p:sp>
          <p:nvSpPr>
            <p:cNvPr id="11287" name="Line 42"/>
            <p:cNvSpPr>
              <a:spLocks noChangeShapeType="1"/>
            </p:cNvSpPr>
            <p:nvPr/>
          </p:nvSpPr>
          <p:spPr bwMode="auto">
            <a:xfrm flipV="1">
              <a:off x="3637" y="2196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Oval 33"/>
            <p:cNvSpPr>
              <a:spLocks noChangeArrowheads="1"/>
            </p:cNvSpPr>
            <p:nvPr/>
          </p:nvSpPr>
          <p:spPr bwMode="auto">
            <a:xfrm>
              <a:off x="3981" y="1846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Triple-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click</a:t>
              </a:r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4554538" y="2930525"/>
            <a:ext cx="1558925" cy="1066800"/>
            <a:chOff x="2869" y="1846"/>
            <a:chExt cx="982" cy="672"/>
          </a:xfrm>
        </p:grpSpPr>
        <p:sp>
          <p:nvSpPr>
            <p:cNvPr id="11285" name="Line 41"/>
            <p:cNvSpPr>
              <a:spLocks noChangeShapeType="1"/>
            </p:cNvSpPr>
            <p:nvPr/>
          </p:nvSpPr>
          <p:spPr bwMode="auto">
            <a:xfrm flipV="1">
              <a:off x="2869" y="2197"/>
              <a:ext cx="611" cy="5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Oval 28"/>
            <p:cNvSpPr>
              <a:spLocks noChangeArrowheads="1"/>
            </p:cNvSpPr>
            <p:nvPr/>
          </p:nvSpPr>
          <p:spPr bwMode="auto">
            <a:xfrm>
              <a:off x="3197" y="1846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Double-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click</a:t>
              </a: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3128963" y="2930525"/>
            <a:ext cx="1741487" cy="1066800"/>
            <a:chOff x="1971" y="1846"/>
            <a:chExt cx="1097" cy="672"/>
          </a:xfrm>
        </p:grpSpPr>
        <p:sp>
          <p:nvSpPr>
            <p:cNvPr id="11283" name="Line 37"/>
            <p:cNvSpPr>
              <a:spLocks noChangeShapeType="1"/>
            </p:cNvSpPr>
            <p:nvPr/>
          </p:nvSpPr>
          <p:spPr bwMode="auto">
            <a:xfrm>
              <a:off x="1971" y="2199"/>
              <a:ext cx="655" cy="1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Oval 26"/>
            <p:cNvSpPr>
              <a:spLocks noChangeArrowheads="1"/>
            </p:cNvSpPr>
            <p:nvPr/>
          </p:nvSpPr>
          <p:spPr bwMode="auto">
            <a:xfrm>
              <a:off x="2414" y="1846"/>
              <a:ext cx="654" cy="672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Right-</a:t>
              </a:r>
              <a:b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kumimoji="1" lang="en-US" sz="1800" dirty="0">
                  <a:solidFill>
                    <a:srgbClr val="000000"/>
                  </a:solidFill>
                  <a:latin typeface="Times New Roman" pitchFamily="18" charset="0"/>
                </a:rPr>
                <a:t>click</a:t>
              </a:r>
            </a:p>
          </p:txBody>
        </p:sp>
      </p:grpSp>
      <p:sp>
        <p:nvSpPr>
          <p:cNvPr id="11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Pointing Devices</a:t>
            </a:r>
          </a:p>
        </p:txBody>
      </p:sp>
      <p:sp>
        <p:nvSpPr>
          <p:cNvPr id="11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090613"/>
            <a:ext cx="8585200" cy="66833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What are common mouse operations?</a:t>
            </a:r>
          </a:p>
        </p:txBody>
      </p:sp>
      <p:sp>
        <p:nvSpPr>
          <p:cNvPr id="11275" name="Text Box 4"/>
          <p:cNvSpPr txBox="1">
            <a:spLocks noChangeArrowheads="1"/>
          </p:cNvSpPr>
          <p:nvPr/>
        </p:nvSpPr>
        <p:spPr bwMode="auto">
          <a:xfrm>
            <a:off x="177800" y="6400800"/>
            <a:ext cx="1549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99"/>
                </a:solidFill>
                <a:latin typeface="Arial Narrow" pitchFamily="34" charset="0"/>
              </a:rPr>
              <a:t>p. 240 Fig. 5-7</a:t>
            </a: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7847013" y="6402388"/>
            <a:ext cx="860425" cy="271462"/>
            <a:chOff x="4943" y="4033"/>
            <a:chExt cx="542" cy="171"/>
          </a:xfrm>
        </p:grpSpPr>
        <p:sp>
          <p:nvSpPr>
            <p:cNvPr id="11281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4960" y="4033"/>
              <a:ext cx="525" cy="171"/>
            </a:xfrm>
            <a:prstGeom prst="actionButtonForwardNext">
              <a:avLst/>
            </a:prstGeom>
            <a:solidFill>
              <a:srgbClr val="FFBA02"/>
            </a:solid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2" name="Text Box 7"/>
            <p:cNvSpPr txBox="1">
              <a:spLocks noChangeArrowheads="1"/>
            </p:cNvSpPr>
            <p:nvPr/>
          </p:nvSpPr>
          <p:spPr bwMode="auto">
            <a:xfrm>
              <a:off x="4943" y="4036"/>
              <a:ext cx="29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SzPct val="140000"/>
                <a:buFont typeface="Wingdings" pitchFamily="2" charset="2"/>
                <a:buNone/>
              </a:pPr>
              <a:r>
                <a:rPr lang="en-US" sz="1000" b="1">
                  <a:solidFill>
                    <a:schemeClr val="bg2"/>
                  </a:solidFill>
                  <a:latin typeface="Times New Roman" pitchFamily="18" charset="0"/>
                </a:rPr>
                <a:t>Next</a:t>
              </a:r>
              <a:endParaRPr lang="en-US" sz="1200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5625" name="Oval 25"/>
          <p:cNvSpPr>
            <a:spLocks noChangeArrowheads="1"/>
          </p:cNvSpPr>
          <p:nvPr/>
        </p:nvSpPr>
        <p:spPr bwMode="auto">
          <a:xfrm>
            <a:off x="2538413" y="1660525"/>
            <a:ext cx="1038225" cy="10668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Point</a:t>
            </a:r>
          </a:p>
        </p:txBody>
      </p:sp>
      <p:sp>
        <p:nvSpPr>
          <p:cNvPr id="25627" name="Oval 27"/>
          <p:cNvSpPr>
            <a:spLocks noChangeArrowheads="1"/>
          </p:cNvSpPr>
          <p:nvPr/>
        </p:nvSpPr>
        <p:spPr bwMode="auto">
          <a:xfrm>
            <a:off x="2538413" y="2930525"/>
            <a:ext cx="1038225" cy="10668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Click</a:t>
            </a:r>
          </a:p>
        </p:txBody>
      </p:sp>
      <p:sp>
        <p:nvSpPr>
          <p:cNvPr id="25629" name="Oval 29"/>
          <p:cNvSpPr>
            <a:spLocks noChangeArrowheads="1"/>
          </p:cNvSpPr>
          <p:nvPr/>
        </p:nvSpPr>
        <p:spPr bwMode="auto">
          <a:xfrm>
            <a:off x="2538413" y="4200525"/>
            <a:ext cx="1038225" cy="10668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Drag</a:t>
            </a:r>
          </a:p>
        </p:txBody>
      </p:sp>
      <p:sp>
        <p:nvSpPr>
          <p:cNvPr id="25634" name="Oval 34"/>
          <p:cNvSpPr>
            <a:spLocks noChangeArrowheads="1"/>
          </p:cNvSpPr>
          <p:nvPr/>
        </p:nvSpPr>
        <p:spPr bwMode="auto">
          <a:xfrm>
            <a:off x="2538413" y="5472113"/>
            <a:ext cx="1038225" cy="106680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Rotate </a:t>
            </a:r>
            <a:b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1" lang="en-US" sz="1800" dirty="0">
                <a:solidFill>
                  <a:srgbClr val="000000"/>
                </a:solidFill>
                <a:latin typeface="Times New Roman" pitchFamily="18" charset="0"/>
              </a:rPr>
              <a:t>wheel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5" grpId="0" animBg="1" autoUpdateAnimBg="0"/>
      <p:bldP spid="25627" grpId="0" animBg="1" autoUpdateAnimBg="0"/>
      <p:bldP spid="25629" grpId="0" animBg="1" autoUpdateAnimBg="0"/>
      <p:bldP spid="25634" grpId="0" animBg="1" autoUpdateAnimBg="0"/>
    </p:bldLst>
  </p:timing>
</p:sld>
</file>

<file path=ppt/theme/theme1.xml><?xml version="1.0" encoding="utf-8"?>
<a:theme xmlns:a="http://schemas.openxmlformats.org/drawingml/2006/main" name="dt2">
  <a:themeElements>
    <a:clrScheme name="">
      <a:dk1>
        <a:srgbClr val="001932"/>
      </a:dk1>
      <a:lt1>
        <a:srgbClr val="FFFFFF"/>
      </a:lt1>
      <a:dk2>
        <a:srgbClr val="2181B7"/>
      </a:dk2>
      <a:lt2>
        <a:srgbClr val="CCFFFF"/>
      </a:lt2>
      <a:accent1>
        <a:srgbClr val="99FFCC"/>
      </a:accent1>
      <a:accent2>
        <a:srgbClr val="01B0FF"/>
      </a:accent2>
      <a:accent3>
        <a:srgbClr val="ABC1D8"/>
      </a:accent3>
      <a:accent4>
        <a:srgbClr val="DADADA"/>
      </a:accent4>
      <a:accent5>
        <a:srgbClr val="CAFFE2"/>
      </a:accent5>
      <a:accent6>
        <a:srgbClr val="019FE7"/>
      </a:accent6>
      <a:hlink>
        <a:srgbClr val="6666FF"/>
      </a:hlink>
      <a:folHlink>
        <a:srgbClr val="1C6D9A"/>
      </a:folHlink>
    </a:clrScheme>
    <a:fontScheme name="dt2">
      <a:majorFont>
        <a:latin typeface="Franklin Gothic Demi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t2 1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D60093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C20085"/>
        </a:accent6>
        <a:hlink>
          <a:srgbClr val="9966FF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DC2008</Template>
  <TotalTime>3109</TotalTime>
  <Words>2072</Words>
  <Application>Microsoft PowerPoint</Application>
  <PresentationFormat>On-screen Show (4:3)</PresentationFormat>
  <Paragraphs>382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dt2</vt:lpstr>
      <vt:lpstr>Chapter 5 Input</vt:lpstr>
      <vt:lpstr>Chapter 5 Objectives</vt:lpstr>
      <vt:lpstr>What Is Input?</vt:lpstr>
      <vt:lpstr>What Is Input?</vt:lpstr>
      <vt:lpstr>The Keyboard</vt:lpstr>
      <vt:lpstr>The Keyboard</vt:lpstr>
      <vt:lpstr>The Keyboard</vt:lpstr>
      <vt:lpstr>Pointing Devices</vt:lpstr>
      <vt:lpstr>Pointing Devices</vt:lpstr>
      <vt:lpstr>Other Pointing Devices</vt:lpstr>
      <vt:lpstr>Other Pointing Devices</vt:lpstr>
      <vt:lpstr>Other Pointing Devices</vt:lpstr>
      <vt:lpstr>Other Pointing Devices</vt:lpstr>
      <vt:lpstr>Keyboard and Pointing Devices</vt:lpstr>
      <vt:lpstr>Controllers for Gaming and Media Players</vt:lpstr>
      <vt:lpstr>Controllers for Gaming and Media Players</vt:lpstr>
      <vt:lpstr>Voice Input</vt:lpstr>
      <vt:lpstr>Voice Input</vt:lpstr>
      <vt:lpstr>Input for Smart Phones, PDAs, and Tablet PCs</vt:lpstr>
      <vt:lpstr>Input for Smart Phones, PDAs, and Tablet PCs</vt:lpstr>
      <vt:lpstr>Input for Smart Phones, PDAs, and Tablet PCs</vt:lpstr>
      <vt:lpstr>Input for Smart Phones, PDAs, and Tablet PCs</vt:lpstr>
      <vt:lpstr>Digital Cameras</vt:lpstr>
      <vt:lpstr>Digital Cameras</vt:lpstr>
      <vt:lpstr>Digital Cameras</vt:lpstr>
      <vt:lpstr>Video Input</vt:lpstr>
      <vt:lpstr>Video Input</vt:lpstr>
      <vt:lpstr>Video Input</vt:lpstr>
      <vt:lpstr>Video Input</vt:lpstr>
      <vt:lpstr>Scanners and Reading Devices</vt:lpstr>
      <vt:lpstr>Scanners and Reading Devices</vt:lpstr>
      <vt:lpstr>Scanners and Reading Devices</vt:lpstr>
      <vt:lpstr>Scanners and Reading Devices</vt:lpstr>
      <vt:lpstr>Scanners and Reading Devices</vt:lpstr>
      <vt:lpstr>Scanners and Reading Devices</vt:lpstr>
      <vt:lpstr>Other Input Devices</vt:lpstr>
      <vt:lpstr>Other Input Devices</vt:lpstr>
      <vt:lpstr>Scanners and Reading Devices</vt:lpstr>
      <vt:lpstr>Scanners and Reading Devices</vt:lpstr>
      <vt:lpstr>Terminals</vt:lpstr>
      <vt:lpstr>Terminals</vt:lpstr>
      <vt:lpstr>Biometric Input</vt:lpstr>
      <vt:lpstr>Biometric Input</vt:lpstr>
      <vt:lpstr>Putting It All Together</vt:lpstr>
      <vt:lpstr>Putting It All Together</vt:lpstr>
      <vt:lpstr>Putting It All Together</vt:lpstr>
      <vt:lpstr>Putting It All Together</vt:lpstr>
      <vt:lpstr>Putting It All Together</vt:lpstr>
      <vt:lpstr>Input Devices for Physically Challenged Users</vt:lpstr>
      <vt:lpstr>Summary of Input</vt:lpstr>
    </vt:vector>
  </TitlesOfParts>
  <Company>nSight,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Computers 2009</dc:title>
  <dc:creator>Steven Freund</dc:creator>
  <cp:lastModifiedBy>steven</cp:lastModifiedBy>
  <cp:revision>248</cp:revision>
  <dcterms:created xsi:type="dcterms:W3CDTF">2002-10-30T01:39:12Z</dcterms:created>
  <dcterms:modified xsi:type="dcterms:W3CDTF">2008-01-24T13:54:06Z</dcterms:modified>
</cp:coreProperties>
</file>