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handoutMasterIdLst>
    <p:handoutMasterId r:id="rId55"/>
  </p:handoutMasterIdLst>
  <p:sldIdLst>
    <p:sldId id="256" r:id="rId2"/>
    <p:sldId id="325" r:id="rId3"/>
    <p:sldId id="258" r:id="rId4"/>
    <p:sldId id="259" r:id="rId5"/>
    <p:sldId id="260" r:id="rId6"/>
    <p:sldId id="261" r:id="rId7"/>
    <p:sldId id="262" r:id="rId8"/>
    <p:sldId id="268" r:id="rId9"/>
    <p:sldId id="263" r:id="rId10"/>
    <p:sldId id="264" r:id="rId11"/>
    <p:sldId id="265" r:id="rId12"/>
    <p:sldId id="266" r:id="rId13"/>
    <p:sldId id="269" r:id="rId14"/>
    <p:sldId id="271" r:id="rId15"/>
    <p:sldId id="273" r:id="rId16"/>
    <p:sldId id="274" r:id="rId17"/>
    <p:sldId id="275" r:id="rId18"/>
    <p:sldId id="276" r:id="rId19"/>
    <p:sldId id="277" r:id="rId20"/>
    <p:sldId id="278" r:id="rId21"/>
    <p:sldId id="279" r:id="rId22"/>
    <p:sldId id="280" r:id="rId23"/>
    <p:sldId id="281" r:id="rId24"/>
    <p:sldId id="333" r:id="rId25"/>
    <p:sldId id="329" r:id="rId26"/>
    <p:sldId id="283" r:id="rId27"/>
    <p:sldId id="284" r:id="rId28"/>
    <p:sldId id="285" r:id="rId29"/>
    <p:sldId id="286" r:id="rId30"/>
    <p:sldId id="287" r:id="rId31"/>
    <p:sldId id="330" r:id="rId32"/>
    <p:sldId id="289" r:id="rId33"/>
    <p:sldId id="290" r:id="rId34"/>
    <p:sldId id="291" r:id="rId35"/>
    <p:sldId id="292" r:id="rId36"/>
    <p:sldId id="293" r:id="rId37"/>
    <p:sldId id="294" r:id="rId38"/>
    <p:sldId id="295" r:id="rId39"/>
    <p:sldId id="296" r:id="rId40"/>
    <p:sldId id="297" r:id="rId41"/>
    <p:sldId id="298" r:id="rId42"/>
    <p:sldId id="331" r:id="rId43"/>
    <p:sldId id="299" r:id="rId44"/>
    <p:sldId id="300" r:id="rId45"/>
    <p:sldId id="301" r:id="rId46"/>
    <p:sldId id="302" r:id="rId47"/>
    <p:sldId id="328" r:id="rId48"/>
    <p:sldId id="303" r:id="rId49"/>
    <p:sldId id="305" r:id="rId50"/>
    <p:sldId id="306" r:id="rId51"/>
    <p:sldId id="307" r:id="rId52"/>
    <p:sldId id="332" r:id="rId53"/>
    <p:sldId id="327"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DC"/>
    <a:srgbClr val="0763B7"/>
    <a:srgbClr val="9F9FFF"/>
    <a:srgbClr val="F7F22F"/>
    <a:srgbClr val="000099"/>
    <a:srgbClr val="000000"/>
    <a:srgbClr val="D9443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948" autoAdjust="0"/>
    <p:restoredTop sz="94660" autoAdjust="0"/>
  </p:normalViewPr>
  <p:slideViewPr>
    <p:cSldViewPr>
      <p:cViewPr>
        <p:scale>
          <a:sx n="75" d="100"/>
          <a:sy n="75" d="100"/>
        </p:scale>
        <p:origin x="-1230" y="-852"/>
      </p:cViewPr>
      <p:guideLst>
        <p:guide orient="horz" pos="48"/>
        <p:guide orient="horz" pos="1200"/>
        <p:guide orient="horz" pos="936"/>
        <p:guide orient="horz" pos="3440"/>
        <p:guide pos="240"/>
        <p:guide pos="3984"/>
        <p:guide pos="1872"/>
        <p:guide pos="5616"/>
        <p:guide pos="328"/>
        <p:guide pos="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00" d="100"/>
        <a:sy n="100" d="100"/>
      </p:scale>
      <p:origin x="0" y="0"/>
    </p:cViewPr>
  </p:notesTextViewPr>
  <p:sorterViewPr>
    <p:cViewPr>
      <p:scale>
        <a:sx n="66" d="100"/>
        <a:sy n="66" d="100"/>
      </p:scale>
      <p:origin x="0" y="67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9.xml"/><Relationship Id="rId50" Type="http://schemas.openxmlformats.org/officeDocument/2006/relationships/slide" Target="slides/slide52.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8.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1.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50.xml"/><Relationship Id="rId8" Type="http://schemas.openxmlformats.org/officeDocument/2006/relationships/slide" Target="slides/slide8.xml"/><Relationship Id="rId51"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71011"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1012"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7101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784845E-624F-45A9-8333-6F439802E9E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7636" name="Rectangle 4"/>
          <p:cNvSpPr>
            <a:spLocks noGrp="1" noChangeArrowheads="1"/>
          </p:cNvSpPr>
          <p:nvPr>
            <p:ph type="ctrTitle"/>
          </p:nvPr>
        </p:nvSpPr>
        <p:spPr>
          <a:xfrm>
            <a:off x="4267200" y="2514600"/>
            <a:ext cx="4495800" cy="2286000"/>
          </a:xfrm>
        </p:spPr>
        <p:txBody>
          <a:bodyPr anchor="t"/>
          <a:lstStyle>
            <a:lvl1pPr algn="ctr">
              <a:defRPr sz="4400">
                <a:solidFill>
                  <a:schemeClr val="bg2"/>
                </a:solidFill>
              </a:defRPr>
            </a:lvl1pPr>
          </a:lstStyle>
          <a:p>
            <a:r>
              <a:rPr lang="en-US" dirty="0"/>
              <a:t>Click to edit Master title style</a:t>
            </a:r>
          </a:p>
        </p:txBody>
      </p:sp>
      <p:sp>
        <p:nvSpPr>
          <p:cNvPr id="5" name="Rectangle 2"/>
          <p:cNvSpPr>
            <a:spLocks noGrp="1" noChangeArrowheads="1"/>
          </p:cNvSpPr>
          <p:nvPr>
            <p:ph type="sldNum" sz="quarter" idx="10"/>
          </p:nvPr>
        </p:nvSpPr>
        <p:spPr>
          <a:xfrm>
            <a:off x="6858000" y="6248400"/>
            <a:ext cx="1905000" cy="457200"/>
          </a:xfrm>
        </p:spPr>
        <p:txBody>
          <a:bodyPr/>
          <a:lstStyle>
            <a:lvl1pPr>
              <a:defRPr smtClean="0">
                <a:solidFill>
                  <a:srgbClr val="FFFFFF"/>
                </a:solidFill>
              </a:defRPr>
            </a:lvl1pPr>
          </a:lstStyle>
          <a:p>
            <a:pPr>
              <a:defRPr/>
            </a:pPr>
            <a:fld id="{4E083CBC-AB14-4CC0-BB2E-556E790838C9}" type="slidenum">
              <a:rPr lang="en-US"/>
              <a:pPr>
                <a:defRPr/>
              </a:pPr>
              <a:t>‹#›</a:t>
            </a:fld>
            <a:endParaRPr lang="en-US"/>
          </a:p>
        </p:txBody>
      </p:sp>
      <p:sp>
        <p:nvSpPr>
          <p:cNvPr id="6" name="Text Box 5"/>
          <p:cNvSpPr txBox="1">
            <a:spLocks noChangeArrowheads="1"/>
          </p:cNvSpPr>
          <p:nvPr userDrawn="1"/>
        </p:nvSpPr>
        <p:spPr bwMode="auto">
          <a:xfrm>
            <a:off x="1371600" y="609600"/>
            <a:ext cx="6400800" cy="1323439"/>
          </a:xfrm>
          <a:prstGeom prst="rect">
            <a:avLst/>
          </a:prstGeom>
          <a:noFill/>
          <a:ln w="9525">
            <a:noFill/>
            <a:miter lim="800000"/>
            <a:headEnd/>
            <a:tailEnd/>
          </a:ln>
          <a:effectLst/>
        </p:spPr>
        <p:txBody>
          <a:bodyPr wrap="square">
            <a:spAutoFit/>
          </a:bodyPr>
          <a:lstStyle/>
          <a:p>
            <a:pPr algn="l">
              <a:spcBef>
                <a:spcPct val="50000"/>
              </a:spcBef>
              <a:defRPr/>
            </a:pPr>
            <a:r>
              <a:rPr lang="en-US" sz="4000" dirty="0">
                <a:solidFill>
                  <a:srgbClr val="261349"/>
                </a:solidFill>
                <a:latin typeface="Arial Black" pitchFamily="34" charset="0"/>
              </a:rPr>
              <a:t>Discovering </a:t>
            </a:r>
            <a:r>
              <a:rPr lang="en-US" sz="4000" dirty="0" smtClean="0">
                <a:solidFill>
                  <a:srgbClr val="261349"/>
                </a:solidFill>
                <a:latin typeface="Arial Black" pitchFamily="34" charset="0"/>
              </a:rPr>
              <a:t/>
            </a:r>
            <a:br>
              <a:rPr lang="en-US" sz="4000" dirty="0" smtClean="0">
                <a:solidFill>
                  <a:srgbClr val="261349"/>
                </a:solidFill>
                <a:latin typeface="Arial Black" pitchFamily="34" charset="0"/>
              </a:rPr>
            </a:br>
            <a:r>
              <a:rPr lang="en-US" sz="4000" dirty="0" smtClean="0">
                <a:solidFill>
                  <a:srgbClr val="261349"/>
                </a:solidFill>
                <a:latin typeface="Arial Black" pitchFamily="34" charset="0"/>
              </a:rPr>
              <a:t>        Computers </a:t>
            </a:r>
            <a:r>
              <a:rPr lang="en-US" sz="4000" dirty="0">
                <a:solidFill>
                  <a:srgbClr val="261349"/>
                </a:solidFill>
                <a:latin typeface="Arial Black" pitchFamily="34" charset="0"/>
              </a:rPr>
              <a:t>2009</a:t>
            </a:r>
          </a:p>
        </p:txBody>
      </p:sp>
      <p:pic>
        <p:nvPicPr>
          <p:cNvPr id="7" name="Picture 4"/>
          <p:cNvPicPr>
            <a:picLocks noChangeAspect="1" noChangeArrowheads="1"/>
          </p:cNvPicPr>
          <p:nvPr userDrawn="1"/>
        </p:nvPicPr>
        <p:blipFill>
          <a:blip r:embed="rId2"/>
          <a:srcRect/>
          <a:stretch>
            <a:fillRect/>
          </a:stretch>
        </p:blipFill>
        <p:spPr bwMode="auto">
          <a:xfrm>
            <a:off x="0" y="3200400"/>
            <a:ext cx="4151001" cy="3657600"/>
          </a:xfrm>
          <a:prstGeom prst="rect">
            <a:avLst/>
          </a:prstGeom>
          <a:noFill/>
          <a:ln w="9525">
            <a:noFill/>
            <a:miter lim="800000"/>
            <a:headEnd/>
            <a:tailEnd/>
          </a:ln>
          <a:effectLst/>
        </p:spPr>
      </p:pic>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AE98DD1-B6C3-4FF9-8274-68658EB50604}"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0"/>
            <a:ext cx="2149475"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0"/>
            <a:ext cx="6296025"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97C2D07-F1F2-4006-8E8A-3AE7F2177B2C}"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A7D185B-3764-4BA5-8CDC-42BC7B4D1C6C}"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DB18330-5DAD-47E8-9677-CEE91E06E20B}"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090613"/>
            <a:ext cx="421640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090613"/>
            <a:ext cx="421640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7FEEE642-95C3-4057-95E7-0FF845397A8C}"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394D8C1E-1ECB-428C-A250-8E32853E550B}"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9F2A597-514A-4421-B822-65DCE916D292}"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AA7B320-D3C4-4498-BEF7-E0C65673A969}"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DA130B9-70CE-4999-BE67-E06739E2C985}"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02142BD-A869-49D1-B4EE-20ABF2EA7AC3}"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6BE"/>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019800" y="914400"/>
            <a:ext cx="3124200" cy="5943600"/>
          </a:xfrm>
          <a:prstGeom prst="rect">
            <a:avLst/>
          </a:prstGeom>
          <a:solidFill>
            <a:srgbClr val="E9D793"/>
          </a:solidFill>
          <a:ln w="57150">
            <a:noFill/>
            <a:miter lim="800000"/>
            <a:headEnd/>
            <a:tailEnd/>
          </a:ln>
          <a:effectLst/>
        </p:spPr>
        <p:txBody>
          <a:bodyPr anchor="ctr">
            <a:spAutoFit/>
          </a:bodyPr>
          <a:lstStyle/>
          <a:p>
            <a:pPr>
              <a:defRPr/>
            </a:pPr>
            <a:endParaRPr lang="en-US"/>
          </a:p>
        </p:txBody>
      </p:sp>
      <p:sp>
        <p:nvSpPr>
          <p:cNvPr id="196611" name="Rectangle 3"/>
          <p:cNvSpPr>
            <a:spLocks noChangeArrowheads="1"/>
          </p:cNvSpPr>
          <p:nvPr/>
        </p:nvSpPr>
        <p:spPr bwMode="auto">
          <a:xfrm>
            <a:off x="4940300" y="6061075"/>
            <a:ext cx="4203700" cy="796925"/>
          </a:xfrm>
          <a:prstGeom prst="rect">
            <a:avLst/>
          </a:prstGeom>
          <a:solidFill>
            <a:srgbClr val="000066"/>
          </a:solidFill>
          <a:ln w="57150">
            <a:noFill/>
            <a:miter lim="800000"/>
            <a:headEnd/>
            <a:tailEnd/>
          </a:ln>
          <a:effectLst/>
        </p:spPr>
        <p:txBody>
          <a:bodyPr anchor="ctr">
            <a:spAutoFit/>
          </a:bodyPr>
          <a:lstStyle/>
          <a:p>
            <a:pPr>
              <a:defRPr/>
            </a:pPr>
            <a:endParaRPr lang="en-US"/>
          </a:p>
        </p:txBody>
      </p:sp>
      <p:sp>
        <p:nvSpPr>
          <p:cNvPr id="196612" name="Rectangle 4"/>
          <p:cNvSpPr>
            <a:spLocks noGrp="1" noChangeArrowheads="1"/>
          </p:cNvSpPr>
          <p:nvPr>
            <p:ph type="sldNum" sz="quarter" idx="4"/>
          </p:nvPr>
        </p:nvSpPr>
        <p:spPr bwMode="auto">
          <a:xfrm>
            <a:off x="7080250" y="6248400"/>
            <a:ext cx="16700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atin typeface="Arial Narrow" pitchFamily="34" charset="0"/>
              </a:defRPr>
            </a:lvl1pPr>
          </a:lstStyle>
          <a:p>
            <a:pPr>
              <a:defRPr/>
            </a:pPr>
            <a:fld id="{2142192A-0A95-407A-8F4F-78D07ED905C3}" type="slidenum">
              <a:rPr lang="en-US"/>
              <a:pPr>
                <a:defRPr/>
              </a:pPr>
              <a:t>‹#›</a:t>
            </a:fld>
            <a:endParaRPr lang="en-US"/>
          </a:p>
        </p:txBody>
      </p:sp>
      <p:sp>
        <p:nvSpPr>
          <p:cNvPr id="196613" name="Line 5"/>
          <p:cNvSpPr>
            <a:spLocks noChangeShapeType="1"/>
          </p:cNvSpPr>
          <p:nvPr/>
        </p:nvSpPr>
        <p:spPr bwMode="auto">
          <a:xfrm>
            <a:off x="0" y="838200"/>
            <a:ext cx="6070600" cy="0"/>
          </a:xfrm>
          <a:prstGeom prst="line">
            <a:avLst/>
          </a:prstGeom>
          <a:noFill/>
          <a:ln w="63500" cmpd="thinThick">
            <a:solidFill>
              <a:srgbClr val="000066"/>
            </a:solidFill>
            <a:round/>
            <a:headEnd/>
            <a:tailEnd/>
          </a:ln>
          <a:effectLst/>
        </p:spPr>
        <p:txBody>
          <a:bodyPr anchor="ctr">
            <a:spAutoFit/>
          </a:bodyPr>
          <a:lstStyle/>
          <a:p>
            <a:pPr>
              <a:defRPr/>
            </a:pPr>
            <a:endParaRPr lang="en-US"/>
          </a:p>
        </p:txBody>
      </p:sp>
      <p:sp>
        <p:nvSpPr>
          <p:cNvPr id="1030" name="Rectangle 6"/>
          <p:cNvSpPr>
            <a:spLocks noGrp="1" noChangeArrowheads="1"/>
          </p:cNvSpPr>
          <p:nvPr>
            <p:ph type="body" idx="1"/>
          </p:nvPr>
        </p:nvSpPr>
        <p:spPr bwMode="auto">
          <a:xfrm>
            <a:off x="292100" y="1090613"/>
            <a:ext cx="8585200" cy="4757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4"/>
            <a:r>
              <a:rPr lang="en-US" smtClean="0"/>
              <a:t>Fourth level</a:t>
            </a:r>
          </a:p>
          <a:p>
            <a:pPr lvl="4"/>
            <a:r>
              <a:rPr lang="en-US" smtClean="0"/>
              <a:t>Fifth level</a:t>
            </a:r>
          </a:p>
        </p:txBody>
      </p:sp>
      <p:sp>
        <p:nvSpPr>
          <p:cNvPr id="1031" name="Rectangle 7"/>
          <p:cNvSpPr>
            <a:spLocks noGrp="1" noChangeArrowheads="1"/>
          </p:cNvSpPr>
          <p:nvPr>
            <p:ph type="title"/>
          </p:nvPr>
        </p:nvSpPr>
        <p:spPr bwMode="auto">
          <a:xfrm>
            <a:off x="304800" y="0"/>
            <a:ext cx="85852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med">
    <p:wipe dir="r"/>
  </p:transition>
  <p:timing>
    <p:tnLst>
      <p:par>
        <p:cTn id="1" dur="indefinite" restart="never" nodeType="tmRoot"/>
      </p:par>
    </p:tnLst>
  </p:timing>
  <p:txStyles>
    <p:titleStyle>
      <a:lvl1pPr algn="l" rtl="0" eaLnBrk="0" fontAlgn="base" hangingPunct="0">
        <a:spcBef>
          <a:spcPct val="0"/>
        </a:spcBef>
        <a:spcAft>
          <a:spcPct val="0"/>
        </a:spcAft>
        <a:defRPr kumimoji="1" sz="3600" b="1">
          <a:solidFill>
            <a:srgbClr val="000066"/>
          </a:solidFill>
          <a:latin typeface="+mj-lt"/>
          <a:ea typeface="+mj-ea"/>
          <a:cs typeface="+mj-cs"/>
        </a:defRPr>
      </a:lvl1pPr>
      <a:lvl2pPr algn="l" rtl="0" eaLnBrk="0" fontAlgn="base" hangingPunct="0">
        <a:spcBef>
          <a:spcPct val="0"/>
        </a:spcBef>
        <a:spcAft>
          <a:spcPct val="0"/>
        </a:spcAft>
        <a:defRPr kumimoji="1" sz="3600" b="1">
          <a:solidFill>
            <a:srgbClr val="000066"/>
          </a:solidFill>
          <a:latin typeface="Franklin Gothic Demi" pitchFamily="34" charset="0"/>
        </a:defRPr>
      </a:lvl2pPr>
      <a:lvl3pPr algn="l" rtl="0" eaLnBrk="0" fontAlgn="base" hangingPunct="0">
        <a:spcBef>
          <a:spcPct val="0"/>
        </a:spcBef>
        <a:spcAft>
          <a:spcPct val="0"/>
        </a:spcAft>
        <a:defRPr kumimoji="1" sz="3600" b="1">
          <a:solidFill>
            <a:srgbClr val="000066"/>
          </a:solidFill>
          <a:latin typeface="Franklin Gothic Demi" pitchFamily="34" charset="0"/>
        </a:defRPr>
      </a:lvl3pPr>
      <a:lvl4pPr algn="l" rtl="0" eaLnBrk="0" fontAlgn="base" hangingPunct="0">
        <a:spcBef>
          <a:spcPct val="0"/>
        </a:spcBef>
        <a:spcAft>
          <a:spcPct val="0"/>
        </a:spcAft>
        <a:defRPr kumimoji="1" sz="3600" b="1">
          <a:solidFill>
            <a:srgbClr val="000066"/>
          </a:solidFill>
          <a:latin typeface="Franklin Gothic Demi" pitchFamily="34" charset="0"/>
        </a:defRPr>
      </a:lvl4pPr>
      <a:lvl5pPr algn="l" rtl="0" eaLnBrk="0" fontAlgn="base" hangingPunct="0">
        <a:spcBef>
          <a:spcPct val="0"/>
        </a:spcBef>
        <a:spcAft>
          <a:spcPct val="0"/>
        </a:spcAft>
        <a:defRPr kumimoji="1" sz="3600" b="1">
          <a:solidFill>
            <a:srgbClr val="000066"/>
          </a:solidFill>
          <a:latin typeface="Franklin Gothic Demi" pitchFamily="34" charset="0"/>
        </a:defRPr>
      </a:lvl5pPr>
      <a:lvl6pPr marL="457200" algn="l" rtl="0" eaLnBrk="0" fontAlgn="base" hangingPunct="0">
        <a:spcBef>
          <a:spcPct val="0"/>
        </a:spcBef>
        <a:spcAft>
          <a:spcPct val="0"/>
        </a:spcAft>
        <a:defRPr kumimoji="1" sz="3600" b="1">
          <a:solidFill>
            <a:srgbClr val="000066"/>
          </a:solidFill>
          <a:latin typeface="Franklin Gothic Demi" pitchFamily="34" charset="0"/>
        </a:defRPr>
      </a:lvl6pPr>
      <a:lvl7pPr marL="914400" algn="l" rtl="0" eaLnBrk="0" fontAlgn="base" hangingPunct="0">
        <a:spcBef>
          <a:spcPct val="0"/>
        </a:spcBef>
        <a:spcAft>
          <a:spcPct val="0"/>
        </a:spcAft>
        <a:defRPr kumimoji="1" sz="3600" b="1">
          <a:solidFill>
            <a:srgbClr val="000066"/>
          </a:solidFill>
          <a:latin typeface="Franklin Gothic Demi" pitchFamily="34" charset="0"/>
        </a:defRPr>
      </a:lvl7pPr>
      <a:lvl8pPr marL="1371600" algn="l" rtl="0" eaLnBrk="0" fontAlgn="base" hangingPunct="0">
        <a:spcBef>
          <a:spcPct val="0"/>
        </a:spcBef>
        <a:spcAft>
          <a:spcPct val="0"/>
        </a:spcAft>
        <a:defRPr kumimoji="1" sz="3600" b="1">
          <a:solidFill>
            <a:srgbClr val="000066"/>
          </a:solidFill>
          <a:latin typeface="Franklin Gothic Demi" pitchFamily="34" charset="0"/>
        </a:defRPr>
      </a:lvl8pPr>
      <a:lvl9pPr marL="1828800" algn="l" rtl="0" eaLnBrk="0" fontAlgn="base" hangingPunct="0">
        <a:spcBef>
          <a:spcPct val="0"/>
        </a:spcBef>
        <a:spcAft>
          <a:spcPct val="0"/>
        </a:spcAft>
        <a:defRPr kumimoji="1" sz="3600" b="1">
          <a:solidFill>
            <a:srgbClr val="000066"/>
          </a:solidFill>
          <a:latin typeface="Franklin Gothic Demi" pitchFamily="34" charset="0"/>
        </a:defRPr>
      </a:lvl9pPr>
    </p:titleStyle>
    <p:bodyStyle>
      <a:lvl1pPr marL="533400" indent="-533400" algn="l" rtl="0" eaLnBrk="0" fontAlgn="base" hangingPunct="0">
        <a:spcBef>
          <a:spcPct val="20000"/>
        </a:spcBef>
        <a:spcAft>
          <a:spcPct val="0"/>
        </a:spcAft>
        <a:buClr>
          <a:schemeClr val="accent1"/>
        </a:buClr>
        <a:buSzPct val="80000"/>
        <a:buFont typeface="Monotype Sorts" pitchFamily="2" charset="2"/>
        <a:buChar char="•"/>
        <a:defRPr kumimoji="1" sz="2800" b="1">
          <a:solidFill>
            <a:srgbClr val="000000"/>
          </a:solidFill>
          <a:latin typeface="+mn-lt"/>
          <a:ea typeface="+mn-ea"/>
          <a:cs typeface="+mn-cs"/>
        </a:defRPr>
      </a:lvl1pPr>
      <a:lvl2pPr marL="609600" indent="-495300" algn="l" rtl="0" eaLnBrk="0" fontAlgn="base" hangingPunct="0">
        <a:spcBef>
          <a:spcPct val="5000"/>
        </a:spcBef>
        <a:spcAft>
          <a:spcPct val="0"/>
        </a:spcAft>
        <a:buClr>
          <a:srgbClr val="000066"/>
        </a:buClr>
        <a:buFont typeface="Wingdings" pitchFamily="2" charset="2"/>
        <a:buChar char="Ø"/>
        <a:defRPr kumimoji="1" sz="2600" b="1">
          <a:solidFill>
            <a:srgbClr val="000000"/>
          </a:solidFill>
          <a:latin typeface="+mn-lt"/>
        </a:defRPr>
      </a:lvl2pPr>
      <a:lvl3pPr marL="1028700" indent="-457200" algn="l" rtl="0" eaLnBrk="0" fontAlgn="base" hangingPunct="0">
        <a:spcBef>
          <a:spcPct val="20000"/>
        </a:spcBef>
        <a:spcAft>
          <a:spcPct val="0"/>
        </a:spcAft>
        <a:buClr>
          <a:srgbClr val="000066"/>
        </a:buClr>
        <a:buFont typeface="Wingdings" pitchFamily="2" charset="2"/>
        <a:buChar char="§"/>
        <a:defRPr kumimoji="1" sz="2400">
          <a:solidFill>
            <a:srgbClr val="000000"/>
          </a:solidFill>
          <a:latin typeface="+mn-lt"/>
        </a:defRPr>
      </a:lvl3pPr>
      <a:lvl4pPr marL="1358900" indent="-381000" algn="l" rtl="0" eaLnBrk="0" fontAlgn="base" hangingPunct="0">
        <a:spcBef>
          <a:spcPct val="20000"/>
        </a:spcBef>
        <a:spcAft>
          <a:spcPct val="0"/>
        </a:spcAft>
        <a:buChar char="–"/>
        <a:defRPr kumimoji="1" sz="2000">
          <a:solidFill>
            <a:srgbClr val="000000"/>
          </a:solidFill>
          <a:latin typeface="+mn-lt"/>
        </a:defRPr>
      </a:lvl4pPr>
      <a:lvl5pPr marL="1752600" indent="-381000" algn="l" rtl="0" eaLnBrk="0" fontAlgn="base" hangingPunct="0">
        <a:spcBef>
          <a:spcPct val="20000"/>
        </a:spcBef>
        <a:spcAft>
          <a:spcPct val="0"/>
        </a:spcAft>
        <a:buChar char="»"/>
        <a:defRPr kumimoji="1" sz="2000">
          <a:solidFill>
            <a:srgbClr val="000000"/>
          </a:solidFill>
          <a:latin typeface="+mn-lt"/>
        </a:defRPr>
      </a:lvl5pPr>
      <a:lvl6pPr marL="2209800" indent="-381000" algn="l" rtl="0" eaLnBrk="0" fontAlgn="base" hangingPunct="0">
        <a:spcBef>
          <a:spcPct val="20000"/>
        </a:spcBef>
        <a:spcAft>
          <a:spcPct val="0"/>
        </a:spcAft>
        <a:defRPr kumimoji="1" sz="2000">
          <a:solidFill>
            <a:srgbClr val="000000"/>
          </a:solidFill>
          <a:latin typeface="+mn-lt"/>
        </a:defRPr>
      </a:lvl6pPr>
      <a:lvl7pPr marL="2667000" indent="-381000" algn="l" rtl="0" eaLnBrk="0" fontAlgn="base" hangingPunct="0">
        <a:spcBef>
          <a:spcPct val="20000"/>
        </a:spcBef>
        <a:spcAft>
          <a:spcPct val="0"/>
        </a:spcAft>
        <a:defRPr kumimoji="1" sz="2000">
          <a:solidFill>
            <a:srgbClr val="000000"/>
          </a:solidFill>
          <a:latin typeface="+mn-lt"/>
        </a:defRPr>
      </a:lvl7pPr>
      <a:lvl8pPr marL="3124200" indent="-381000" algn="l" rtl="0" eaLnBrk="0" fontAlgn="base" hangingPunct="0">
        <a:spcBef>
          <a:spcPct val="20000"/>
        </a:spcBef>
        <a:spcAft>
          <a:spcPct val="0"/>
        </a:spcAft>
        <a:defRPr kumimoji="1" sz="2000">
          <a:solidFill>
            <a:srgbClr val="000000"/>
          </a:solidFill>
          <a:latin typeface="+mn-lt"/>
        </a:defRPr>
      </a:lvl8pPr>
      <a:lvl9pPr marL="3581400" indent="-381000" algn="l" rtl="0" eaLnBrk="0" fontAlgn="base" hangingPunct="0">
        <a:spcBef>
          <a:spcPct val="20000"/>
        </a:spcBef>
        <a:spcAft>
          <a:spcPct val="0"/>
        </a:spcAft>
        <a:defRPr kumimoji="1"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04_timemachine.wm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csite.com/dc2009cp/ch4/weblin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4267200" y="3124200"/>
            <a:ext cx="4429125" cy="2286000"/>
          </a:xfrm>
        </p:spPr>
        <p:txBody>
          <a:bodyPr/>
          <a:lstStyle/>
          <a:p>
            <a:r>
              <a:rPr lang="en-US" smtClean="0"/>
              <a:t>Chapter 4</a:t>
            </a:r>
            <a:br>
              <a:rPr lang="en-US" smtClean="0"/>
            </a:br>
            <a:r>
              <a:rPr lang="en-US" smtClean="0"/>
              <a:t>The Components of the System Unit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Processor</a:t>
            </a:r>
          </a:p>
        </p:txBody>
      </p:sp>
      <p:sp>
        <p:nvSpPr>
          <p:cNvPr id="17411" name="Rectangle 3"/>
          <p:cNvSpPr>
            <a:spLocks noGrp="1" noChangeArrowheads="1"/>
          </p:cNvSpPr>
          <p:nvPr>
            <p:ph type="body" idx="1"/>
          </p:nvPr>
        </p:nvSpPr>
        <p:spPr>
          <a:xfrm>
            <a:off x="292100" y="1090613"/>
            <a:ext cx="8585200" cy="661987"/>
          </a:xfrm>
        </p:spPr>
        <p:txBody>
          <a:bodyPr/>
          <a:lstStyle/>
          <a:p>
            <a:pPr>
              <a:buFont typeface="Monotype Sorts" pitchFamily="2" charset="2"/>
              <a:buNone/>
            </a:pPr>
            <a:r>
              <a:rPr lang="en-US" smtClean="0"/>
              <a:t>What is</a:t>
            </a:r>
            <a:r>
              <a:rPr lang="en-US" b="0" smtClean="0"/>
              <a:t> </a:t>
            </a:r>
            <a:r>
              <a:rPr lang="en-US" smtClean="0"/>
              <a:t>pipelining?</a:t>
            </a:r>
          </a:p>
        </p:txBody>
      </p:sp>
      <p:sp>
        <p:nvSpPr>
          <p:cNvPr id="1229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189 Fig. 4-6</a:t>
            </a:r>
          </a:p>
        </p:txBody>
      </p:sp>
      <p:grpSp>
        <p:nvGrpSpPr>
          <p:cNvPr id="2" name="Group 21"/>
          <p:cNvGrpSpPr>
            <a:grpSpLocks/>
          </p:cNvGrpSpPr>
          <p:nvPr/>
        </p:nvGrpSpPr>
        <p:grpSpPr bwMode="auto">
          <a:xfrm>
            <a:off x="7847013" y="6402388"/>
            <a:ext cx="860425" cy="271462"/>
            <a:chOff x="4943" y="4033"/>
            <a:chExt cx="542" cy="171"/>
          </a:xfrm>
        </p:grpSpPr>
        <p:sp>
          <p:nvSpPr>
            <p:cNvPr id="1229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229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7434" name="Rectangle 26"/>
          <p:cNvSpPr>
            <a:spLocks noChangeArrowheads="1"/>
          </p:cNvSpPr>
          <p:nvPr/>
        </p:nvSpPr>
        <p:spPr bwMode="auto">
          <a:xfrm>
            <a:off x="304800" y="1547813"/>
            <a:ext cx="8585200" cy="20335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Processor begins fetching second instruction before completing machine cycle for first instruction</a:t>
            </a:r>
            <a:endParaRPr kumimoji="1" lang="en-US" sz="2600"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Results in faster processing</a:t>
            </a:r>
          </a:p>
        </p:txBody>
      </p:sp>
      <p:pic>
        <p:nvPicPr>
          <p:cNvPr id="10" name="Picture 9" descr="CFig4-04.gif"/>
          <p:cNvPicPr>
            <a:picLocks noChangeAspect="1"/>
          </p:cNvPicPr>
          <p:nvPr/>
        </p:nvPicPr>
        <p:blipFill>
          <a:blip r:embed="rId2">
            <a:clrChange>
              <a:clrFrom>
                <a:srgbClr val="FFFFFF"/>
              </a:clrFrom>
              <a:clrTo>
                <a:srgbClr val="FFFFFF">
                  <a:alpha val="0"/>
                </a:srgbClr>
              </a:clrTo>
            </a:clrChange>
          </a:blip>
          <a:stretch>
            <a:fillRect/>
          </a:stretch>
        </p:blipFill>
        <p:spPr>
          <a:xfrm>
            <a:off x="2514600" y="2819400"/>
            <a:ext cx="3881225"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5000"/>
                                  </p:stCondLst>
                                  <p:childTnLst>
                                    <p:set>
                                      <p:cBhvr>
                                        <p:cTn id="10" dur="1" fill="hold">
                                          <p:stCondLst>
                                            <p:cond delay="0"/>
                                          </p:stCondLst>
                                        </p:cTn>
                                        <p:tgtEl>
                                          <p:spTgt spid="17434">
                                            <p:txEl>
                                              <p:pRg st="0" end="0"/>
                                            </p:txEl>
                                          </p:spTgt>
                                        </p:tgtEl>
                                        <p:attrNameLst>
                                          <p:attrName>style.visibility</p:attrName>
                                        </p:attrNameLst>
                                      </p:cBhvr>
                                      <p:to>
                                        <p:strVal val="visible"/>
                                      </p:to>
                                    </p:set>
                                    <p:animEffect transition="in" filter="wipe(left)">
                                      <p:cBhvr>
                                        <p:cTn id="11" dur="500"/>
                                        <p:tgtEl>
                                          <p:spTgt spid="17434">
                                            <p:txEl>
                                              <p:pRg st="0" end="0"/>
                                            </p:txEl>
                                          </p:spTgt>
                                        </p:tgtEl>
                                      </p:cBhvr>
                                    </p:animEffect>
                                  </p:childTnLst>
                                </p:cTn>
                              </p:par>
                            </p:childTnLst>
                          </p:cTn>
                        </p:par>
                        <p:par>
                          <p:cTn id="12" fill="hold">
                            <p:stCondLst>
                              <p:cond delay="8000"/>
                            </p:stCondLst>
                            <p:childTnLst>
                              <p:par>
                                <p:cTn id="13" presetID="22" presetClass="entr" presetSubtype="8" fill="hold" grpId="0" nodeType="afterEffect">
                                  <p:stCondLst>
                                    <p:cond delay="5000"/>
                                  </p:stCondLst>
                                  <p:childTnLst>
                                    <p:set>
                                      <p:cBhvr>
                                        <p:cTn id="14" dur="1" fill="hold">
                                          <p:stCondLst>
                                            <p:cond delay="0"/>
                                          </p:stCondLst>
                                        </p:cTn>
                                        <p:tgtEl>
                                          <p:spTgt spid="17434">
                                            <p:txEl>
                                              <p:pRg st="1" end="1"/>
                                            </p:txEl>
                                          </p:spTgt>
                                        </p:tgtEl>
                                        <p:attrNameLst>
                                          <p:attrName>style.visibility</p:attrName>
                                        </p:attrNameLst>
                                      </p:cBhvr>
                                      <p:to>
                                        <p:strVal val="visible"/>
                                      </p:to>
                                    </p:set>
                                    <p:animEffect transition="in" filter="wipe(left)">
                                      <p:cBhvr>
                                        <p:cTn id="15" dur="500"/>
                                        <p:tgtEl>
                                          <p:spTgt spid="17434">
                                            <p:txEl>
                                              <p:pRg st="1" end="1"/>
                                            </p:txEl>
                                          </p:spTgt>
                                        </p:tgtEl>
                                      </p:cBhvr>
                                    </p:animEffect>
                                  </p:childTnLst>
                                </p:cTn>
                              </p:par>
                            </p:childTnLst>
                          </p:cTn>
                        </p:par>
                        <p:par>
                          <p:cTn id="16" fill="hold">
                            <p:stCondLst>
                              <p:cond delay="13500"/>
                            </p:stCondLst>
                            <p:childTnLst>
                              <p:par>
                                <p:cTn id="17" presetID="5" presetClass="entr" presetSubtype="10"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par>
                          <p:cTn id="20" fill="hold">
                            <p:stCondLst>
                              <p:cond delay="160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4" autoUpdateAnimBg="0" advAuto="2000"/>
      <p:bldP spid="17434" grpId="0" build="p" bldLvl="4" autoUpdateAnimBg="0" advAuto="500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93" name="AutoShape 37"/>
          <p:cNvSpPr>
            <a:spLocks noChangeArrowheads="1"/>
          </p:cNvSpPr>
          <p:nvPr/>
        </p:nvSpPr>
        <p:spPr bwMode="auto">
          <a:xfrm>
            <a:off x="2895600" y="2660650"/>
            <a:ext cx="3429000" cy="1687513"/>
          </a:xfrm>
          <a:prstGeom prst="diamond">
            <a:avLst/>
          </a:prstGeom>
          <a:solidFill>
            <a:srgbClr val="808000"/>
          </a:solidFill>
          <a:ln w="9525">
            <a:noFill/>
            <a:miter lim="800000"/>
            <a:headEnd/>
            <a:tailEnd/>
          </a:ln>
          <a:effectLst/>
          <a:scene3d>
            <a:camera prst="legacyObliqueBottom"/>
            <a:lightRig rig="legacyFlat3" dir="t"/>
          </a:scene3d>
          <a:sp3d extrusionH="481000" prstMaterial="legacyMatte">
            <a:bevelT w="13500" h="13500" prst="angle"/>
            <a:bevelB w="13500" h="13500" prst="angle"/>
            <a:extrusionClr>
              <a:srgbClr val="808000"/>
            </a:extrusionClr>
          </a:sp3d>
        </p:spPr>
        <p:txBody>
          <a:bodyPr wrap="none" anchor="ctr">
            <a:flatTx/>
          </a:bodyPr>
          <a:lstStyle/>
          <a:p>
            <a:pPr algn="ctr">
              <a:defRPr/>
            </a:pPr>
            <a:r>
              <a:rPr kumimoji="1" lang="en-US" sz="1800" b="1">
                <a:solidFill>
                  <a:srgbClr val="FFFFCC"/>
                </a:solidFill>
                <a:effectLst>
                  <a:outerShdw blurRad="38100" dist="38100" dir="2700000" algn="tl">
                    <a:srgbClr val="000000"/>
                  </a:outerShdw>
                </a:effectLst>
                <a:latin typeface="Times New Roman" pitchFamily="18" charset="0"/>
              </a:rPr>
              <a:t>Stores location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from where instruction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was fetched</a:t>
            </a:r>
          </a:p>
        </p:txBody>
      </p:sp>
      <p:sp>
        <p:nvSpPr>
          <p:cNvPr id="13315" name="Rectangle 2"/>
          <p:cNvSpPr>
            <a:spLocks noGrp="1" noChangeArrowheads="1"/>
          </p:cNvSpPr>
          <p:nvPr>
            <p:ph type="title"/>
          </p:nvPr>
        </p:nvSpPr>
        <p:spPr/>
        <p:txBody>
          <a:bodyPr/>
          <a:lstStyle/>
          <a:p>
            <a:r>
              <a:rPr lang="en-US" smtClean="0"/>
              <a:t>Processor</a:t>
            </a:r>
          </a:p>
        </p:txBody>
      </p:sp>
      <p:sp>
        <p:nvSpPr>
          <p:cNvPr id="19490" name="AutoShape 34"/>
          <p:cNvSpPr>
            <a:spLocks noChangeArrowheads="1"/>
          </p:cNvSpPr>
          <p:nvPr/>
        </p:nvSpPr>
        <p:spPr bwMode="auto">
          <a:xfrm>
            <a:off x="1171575" y="3500438"/>
            <a:ext cx="3429000" cy="1685925"/>
          </a:xfrm>
          <a:prstGeom prst="diamond">
            <a:avLst/>
          </a:prstGeom>
          <a:solidFill>
            <a:srgbClr val="FF9900"/>
          </a:solidFill>
          <a:ln w="9525">
            <a:noFill/>
            <a:miter lim="800000"/>
            <a:headEnd/>
            <a:tailEnd/>
          </a:ln>
          <a:effectLst/>
          <a:scene3d>
            <a:camera prst="legacyObliqueBottom"/>
            <a:lightRig rig="legacyFlat3" dir="t"/>
          </a:scene3d>
          <a:sp3d extrusionH="481000" prstMaterial="legacyMatte">
            <a:bevelT w="13500" h="13500" prst="angle"/>
            <a:bevelB w="13500" h="13500" prst="angle"/>
            <a:extrusionClr>
              <a:srgbClr val="FF9900"/>
            </a:extrusionClr>
          </a:sp3d>
        </p:spPr>
        <p:txBody>
          <a:bodyPr wrap="none" anchor="ctr">
            <a:flatTx/>
          </a:bodyPr>
          <a:lstStyle/>
          <a:p>
            <a:pPr algn="ctr">
              <a:spcBef>
                <a:spcPct val="50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Stores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instruction while it is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being decoded</a:t>
            </a:r>
            <a:endParaRPr lang="en-US"/>
          </a:p>
        </p:txBody>
      </p:sp>
      <p:sp>
        <p:nvSpPr>
          <p:cNvPr id="19459" name="Rectangle 3"/>
          <p:cNvSpPr>
            <a:spLocks noGrp="1" noChangeArrowheads="1"/>
          </p:cNvSpPr>
          <p:nvPr>
            <p:ph type="body" idx="1"/>
          </p:nvPr>
        </p:nvSpPr>
        <p:spPr>
          <a:xfrm>
            <a:off x="292100" y="1090613"/>
            <a:ext cx="8585200" cy="661987"/>
          </a:xfrm>
        </p:spPr>
        <p:txBody>
          <a:bodyPr/>
          <a:lstStyle/>
          <a:p>
            <a:pPr>
              <a:buFont typeface="Monotype Sorts" pitchFamily="2" charset="2"/>
              <a:buNone/>
            </a:pPr>
            <a:r>
              <a:rPr lang="en-US" smtClean="0"/>
              <a:t>What is a</a:t>
            </a:r>
            <a:r>
              <a:rPr lang="en-US" b="0" smtClean="0"/>
              <a:t> </a:t>
            </a:r>
            <a:r>
              <a:rPr lang="en-US" smtClean="0"/>
              <a:t>register?</a:t>
            </a:r>
            <a:endParaRPr lang="en-US" smtClean="0">
              <a:latin typeface="Arial Unicode MS" pitchFamily="34" charset="-128"/>
            </a:endParaRPr>
          </a:p>
        </p:txBody>
      </p:sp>
      <p:sp>
        <p:nvSpPr>
          <p:cNvPr id="1331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189</a:t>
            </a:r>
          </a:p>
        </p:txBody>
      </p:sp>
      <p:grpSp>
        <p:nvGrpSpPr>
          <p:cNvPr id="2" name="Group 21"/>
          <p:cNvGrpSpPr>
            <a:grpSpLocks/>
          </p:cNvGrpSpPr>
          <p:nvPr/>
        </p:nvGrpSpPr>
        <p:grpSpPr bwMode="auto">
          <a:xfrm>
            <a:off x="7847013" y="6402388"/>
            <a:ext cx="860425" cy="271462"/>
            <a:chOff x="4943" y="4033"/>
            <a:chExt cx="542" cy="171"/>
          </a:xfrm>
        </p:grpSpPr>
        <p:sp>
          <p:nvSpPr>
            <p:cNvPr id="1332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332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9491" name="AutoShape 35"/>
          <p:cNvSpPr>
            <a:spLocks noChangeArrowheads="1"/>
          </p:cNvSpPr>
          <p:nvPr/>
        </p:nvSpPr>
        <p:spPr bwMode="auto">
          <a:xfrm>
            <a:off x="4608513" y="3503613"/>
            <a:ext cx="3429000" cy="1685925"/>
          </a:xfrm>
          <a:prstGeom prst="diamond">
            <a:avLst/>
          </a:prstGeom>
          <a:solidFill>
            <a:srgbClr val="993366"/>
          </a:solidFill>
          <a:ln w="9525">
            <a:noFill/>
            <a:miter lim="800000"/>
            <a:headEnd/>
            <a:tailEnd/>
          </a:ln>
          <a:effectLst/>
          <a:scene3d>
            <a:camera prst="legacyObliqueBottom"/>
            <a:lightRig rig="legacyFlat3" dir="t"/>
          </a:scene3d>
          <a:sp3d extrusionH="481000" prstMaterial="legacyMatte">
            <a:bevelT w="13500" h="13500" prst="angle"/>
            <a:bevelB w="13500" h="13500" prst="angle"/>
            <a:extrusionClr>
              <a:srgbClr val="993366"/>
            </a:extrusionClr>
          </a:sp3d>
        </p:spPr>
        <p:txBody>
          <a:bodyPr wrap="none" anchor="ctr">
            <a:flatTx/>
          </a:bodyPr>
          <a:lstStyle/>
          <a:p>
            <a:pPr algn="ctr">
              <a:spcBef>
                <a:spcPct val="50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Stores data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while ALU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computes it</a:t>
            </a:r>
            <a:endParaRPr lang="en-US"/>
          </a:p>
        </p:txBody>
      </p:sp>
      <p:sp>
        <p:nvSpPr>
          <p:cNvPr id="19492" name="AutoShape 36"/>
          <p:cNvSpPr>
            <a:spLocks noChangeArrowheads="1"/>
          </p:cNvSpPr>
          <p:nvPr/>
        </p:nvSpPr>
        <p:spPr bwMode="auto">
          <a:xfrm>
            <a:off x="2895600" y="4352925"/>
            <a:ext cx="3429000" cy="1685925"/>
          </a:xfrm>
          <a:prstGeom prst="diamond">
            <a:avLst/>
          </a:prstGeom>
          <a:solidFill>
            <a:srgbClr val="0099CC"/>
          </a:solidFill>
          <a:ln w="9525">
            <a:noFill/>
            <a:miter lim="800000"/>
            <a:headEnd/>
            <a:tailEnd/>
          </a:ln>
          <a:effectLst/>
          <a:scene3d>
            <a:camera prst="legacyObliqueBottom"/>
            <a:lightRig rig="legacyFlat3" dir="t"/>
          </a:scene3d>
          <a:sp3d extrusionH="481000" prstMaterial="legacyMatte">
            <a:bevelT w="13500" h="13500" prst="angle"/>
            <a:bevelB w="13500" h="13500" prst="angle"/>
            <a:extrusionClr>
              <a:srgbClr val="0099CC"/>
            </a:extrusionClr>
          </a:sp3d>
        </p:spPr>
        <p:txBody>
          <a:bodyPr wrap="none" anchor="ctr">
            <a:flatTx/>
          </a:bodyPr>
          <a:lstStyle/>
          <a:p>
            <a:pPr algn="ctr">
              <a:spcBef>
                <a:spcPct val="50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Stores results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of calculation</a:t>
            </a:r>
            <a:endParaRPr lang="en-US"/>
          </a:p>
        </p:txBody>
      </p:sp>
      <p:sp>
        <p:nvSpPr>
          <p:cNvPr id="19497" name="Rectangle 41"/>
          <p:cNvSpPr>
            <a:spLocks noChangeArrowheads="1"/>
          </p:cNvSpPr>
          <p:nvPr/>
        </p:nvSpPr>
        <p:spPr bwMode="auto">
          <a:xfrm>
            <a:off x="330200" y="1536700"/>
            <a:ext cx="8585200" cy="12827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Temporary high-speed storage area that holds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data and 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19497">
                                            <p:txEl>
                                              <p:pRg st="0" end="0"/>
                                            </p:txEl>
                                          </p:spTgt>
                                        </p:tgtEl>
                                        <p:attrNameLst>
                                          <p:attrName>style.visibility</p:attrName>
                                        </p:attrNameLst>
                                      </p:cBhvr>
                                      <p:to>
                                        <p:strVal val="visible"/>
                                      </p:to>
                                    </p:set>
                                    <p:animEffect transition="in" filter="wipe(left)">
                                      <p:cBhvr>
                                        <p:cTn id="11" dur="500"/>
                                        <p:tgtEl>
                                          <p:spTgt spid="19497">
                                            <p:txEl>
                                              <p:pRg st="0" end="0"/>
                                            </p:txEl>
                                          </p:spTgt>
                                        </p:tgtEl>
                                      </p:cBhvr>
                                    </p:animEffect>
                                  </p:childTnLst>
                                </p:cTn>
                              </p:par>
                            </p:childTnLst>
                          </p:cTn>
                        </p:par>
                        <p:par>
                          <p:cTn id="12" fill="hold">
                            <p:stCondLst>
                              <p:cond delay="6000"/>
                            </p:stCondLst>
                            <p:childTnLst>
                              <p:par>
                                <p:cTn id="13" presetID="2" presetClass="entr" presetSubtype="1" fill="hold" grpId="0" nodeType="afterEffect">
                                  <p:stCondLst>
                                    <p:cond delay="5000"/>
                                  </p:stCondLst>
                                  <p:childTnLst>
                                    <p:set>
                                      <p:cBhvr>
                                        <p:cTn id="14" dur="1" fill="hold">
                                          <p:stCondLst>
                                            <p:cond delay="0"/>
                                          </p:stCondLst>
                                        </p:cTn>
                                        <p:tgtEl>
                                          <p:spTgt spid="19493"/>
                                        </p:tgtEl>
                                        <p:attrNameLst>
                                          <p:attrName>style.visibility</p:attrName>
                                        </p:attrNameLst>
                                      </p:cBhvr>
                                      <p:to>
                                        <p:strVal val="visible"/>
                                      </p:to>
                                    </p:set>
                                    <p:anim calcmode="lin" valueType="num">
                                      <p:cBhvr additive="base">
                                        <p:cTn id="15" dur="500" fill="hold"/>
                                        <p:tgtEl>
                                          <p:spTgt spid="19493"/>
                                        </p:tgtEl>
                                        <p:attrNameLst>
                                          <p:attrName>ppt_x</p:attrName>
                                        </p:attrNameLst>
                                      </p:cBhvr>
                                      <p:tavLst>
                                        <p:tav tm="0">
                                          <p:val>
                                            <p:strVal val="#ppt_x"/>
                                          </p:val>
                                        </p:tav>
                                        <p:tav tm="100000">
                                          <p:val>
                                            <p:strVal val="#ppt_x"/>
                                          </p:val>
                                        </p:tav>
                                      </p:tavLst>
                                    </p:anim>
                                    <p:anim calcmode="lin" valueType="num">
                                      <p:cBhvr additive="base">
                                        <p:cTn id="16" dur="500" fill="hold"/>
                                        <p:tgtEl>
                                          <p:spTgt spid="19493"/>
                                        </p:tgtEl>
                                        <p:attrNameLst>
                                          <p:attrName>ppt_y</p:attrName>
                                        </p:attrNameLst>
                                      </p:cBhvr>
                                      <p:tavLst>
                                        <p:tav tm="0">
                                          <p:val>
                                            <p:strVal val="0-#ppt_h/2"/>
                                          </p:val>
                                        </p:tav>
                                        <p:tav tm="100000">
                                          <p:val>
                                            <p:strVal val="#ppt_y"/>
                                          </p:val>
                                        </p:tav>
                                      </p:tavLst>
                                    </p:anim>
                                  </p:childTnLst>
                                </p:cTn>
                              </p:par>
                            </p:childTnLst>
                          </p:cTn>
                        </p:par>
                        <p:par>
                          <p:cTn id="17" fill="hold">
                            <p:stCondLst>
                              <p:cond delay="11500"/>
                            </p:stCondLst>
                            <p:childTnLst>
                              <p:par>
                                <p:cTn id="18" presetID="2" presetClass="entr" presetSubtype="12" fill="hold" grpId="0" nodeType="afterEffect">
                                  <p:stCondLst>
                                    <p:cond delay="5000"/>
                                  </p:stCondLst>
                                  <p:childTnLst>
                                    <p:set>
                                      <p:cBhvr>
                                        <p:cTn id="19" dur="1" fill="hold">
                                          <p:stCondLst>
                                            <p:cond delay="0"/>
                                          </p:stCondLst>
                                        </p:cTn>
                                        <p:tgtEl>
                                          <p:spTgt spid="19490"/>
                                        </p:tgtEl>
                                        <p:attrNameLst>
                                          <p:attrName>style.visibility</p:attrName>
                                        </p:attrNameLst>
                                      </p:cBhvr>
                                      <p:to>
                                        <p:strVal val="visible"/>
                                      </p:to>
                                    </p:set>
                                    <p:anim calcmode="lin" valueType="num">
                                      <p:cBhvr additive="base">
                                        <p:cTn id="20" dur="500" fill="hold"/>
                                        <p:tgtEl>
                                          <p:spTgt spid="19490"/>
                                        </p:tgtEl>
                                        <p:attrNameLst>
                                          <p:attrName>ppt_x</p:attrName>
                                        </p:attrNameLst>
                                      </p:cBhvr>
                                      <p:tavLst>
                                        <p:tav tm="0">
                                          <p:val>
                                            <p:strVal val="0-#ppt_w/2"/>
                                          </p:val>
                                        </p:tav>
                                        <p:tav tm="100000">
                                          <p:val>
                                            <p:strVal val="#ppt_x"/>
                                          </p:val>
                                        </p:tav>
                                      </p:tavLst>
                                    </p:anim>
                                    <p:anim calcmode="lin" valueType="num">
                                      <p:cBhvr additive="base">
                                        <p:cTn id="21" dur="500" fill="hold"/>
                                        <p:tgtEl>
                                          <p:spTgt spid="19490"/>
                                        </p:tgtEl>
                                        <p:attrNameLst>
                                          <p:attrName>ppt_y</p:attrName>
                                        </p:attrNameLst>
                                      </p:cBhvr>
                                      <p:tavLst>
                                        <p:tav tm="0">
                                          <p:val>
                                            <p:strVal val="1+#ppt_h/2"/>
                                          </p:val>
                                        </p:tav>
                                        <p:tav tm="100000">
                                          <p:val>
                                            <p:strVal val="#ppt_y"/>
                                          </p:val>
                                        </p:tav>
                                      </p:tavLst>
                                    </p:anim>
                                  </p:childTnLst>
                                </p:cTn>
                              </p:par>
                            </p:childTnLst>
                          </p:cTn>
                        </p:par>
                        <p:par>
                          <p:cTn id="22" fill="hold">
                            <p:stCondLst>
                              <p:cond delay="17000"/>
                            </p:stCondLst>
                            <p:childTnLst>
                              <p:par>
                                <p:cTn id="23" presetID="2" presetClass="entr" presetSubtype="6" fill="hold" grpId="0" nodeType="afterEffect">
                                  <p:stCondLst>
                                    <p:cond delay="5000"/>
                                  </p:stCondLst>
                                  <p:childTnLst>
                                    <p:set>
                                      <p:cBhvr>
                                        <p:cTn id="24" dur="1" fill="hold">
                                          <p:stCondLst>
                                            <p:cond delay="0"/>
                                          </p:stCondLst>
                                        </p:cTn>
                                        <p:tgtEl>
                                          <p:spTgt spid="19491"/>
                                        </p:tgtEl>
                                        <p:attrNameLst>
                                          <p:attrName>style.visibility</p:attrName>
                                        </p:attrNameLst>
                                      </p:cBhvr>
                                      <p:to>
                                        <p:strVal val="visible"/>
                                      </p:to>
                                    </p:set>
                                    <p:anim calcmode="lin" valueType="num">
                                      <p:cBhvr additive="base">
                                        <p:cTn id="25" dur="500" fill="hold"/>
                                        <p:tgtEl>
                                          <p:spTgt spid="19491"/>
                                        </p:tgtEl>
                                        <p:attrNameLst>
                                          <p:attrName>ppt_x</p:attrName>
                                        </p:attrNameLst>
                                      </p:cBhvr>
                                      <p:tavLst>
                                        <p:tav tm="0">
                                          <p:val>
                                            <p:strVal val="1+#ppt_w/2"/>
                                          </p:val>
                                        </p:tav>
                                        <p:tav tm="100000">
                                          <p:val>
                                            <p:strVal val="#ppt_x"/>
                                          </p:val>
                                        </p:tav>
                                      </p:tavLst>
                                    </p:anim>
                                    <p:anim calcmode="lin" valueType="num">
                                      <p:cBhvr additive="base">
                                        <p:cTn id="26" dur="500" fill="hold"/>
                                        <p:tgtEl>
                                          <p:spTgt spid="19491"/>
                                        </p:tgtEl>
                                        <p:attrNameLst>
                                          <p:attrName>ppt_y</p:attrName>
                                        </p:attrNameLst>
                                      </p:cBhvr>
                                      <p:tavLst>
                                        <p:tav tm="0">
                                          <p:val>
                                            <p:strVal val="1+#ppt_h/2"/>
                                          </p:val>
                                        </p:tav>
                                        <p:tav tm="100000">
                                          <p:val>
                                            <p:strVal val="#ppt_y"/>
                                          </p:val>
                                        </p:tav>
                                      </p:tavLst>
                                    </p:anim>
                                  </p:childTnLst>
                                </p:cTn>
                              </p:par>
                            </p:childTnLst>
                          </p:cTn>
                        </p:par>
                        <p:par>
                          <p:cTn id="27" fill="hold">
                            <p:stCondLst>
                              <p:cond delay="22500"/>
                            </p:stCondLst>
                            <p:childTnLst>
                              <p:par>
                                <p:cTn id="28" presetID="2" presetClass="entr" presetSubtype="4" fill="hold" grpId="0" nodeType="afterEffect">
                                  <p:stCondLst>
                                    <p:cond delay="5000"/>
                                  </p:stCondLst>
                                  <p:childTnLst>
                                    <p:set>
                                      <p:cBhvr>
                                        <p:cTn id="29" dur="1" fill="hold">
                                          <p:stCondLst>
                                            <p:cond delay="0"/>
                                          </p:stCondLst>
                                        </p:cTn>
                                        <p:tgtEl>
                                          <p:spTgt spid="19492"/>
                                        </p:tgtEl>
                                        <p:attrNameLst>
                                          <p:attrName>style.visibility</p:attrName>
                                        </p:attrNameLst>
                                      </p:cBhvr>
                                      <p:to>
                                        <p:strVal val="visible"/>
                                      </p:to>
                                    </p:set>
                                    <p:anim calcmode="lin" valueType="num">
                                      <p:cBhvr additive="base">
                                        <p:cTn id="30" dur="500" fill="hold"/>
                                        <p:tgtEl>
                                          <p:spTgt spid="19492"/>
                                        </p:tgtEl>
                                        <p:attrNameLst>
                                          <p:attrName>ppt_x</p:attrName>
                                        </p:attrNameLst>
                                      </p:cBhvr>
                                      <p:tavLst>
                                        <p:tav tm="0">
                                          <p:val>
                                            <p:strVal val="#ppt_x"/>
                                          </p:val>
                                        </p:tav>
                                        <p:tav tm="100000">
                                          <p:val>
                                            <p:strVal val="#ppt_x"/>
                                          </p:val>
                                        </p:tav>
                                      </p:tavLst>
                                    </p:anim>
                                    <p:anim calcmode="lin" valueType="num">
                                      <p:cBhvr additive="base">
                                        <p:cTn id="31" dur="500" fill="hold"/>
                                        <p:tgtEl>
                                          <p:spTgt spid="19492"/>
                                        </p:tgtEl>
                                        <p:attrNameLst>
                                          <p:attrName>ppt_y</p:attrName>
                                        </p:attrNameLst>
                                      </p:cBhvr>
                                      <p:tavLst>
                                        <p:tav tm="0">
                                          <p:val>
                                            <p:strVal val="1+#ppt_h/2"/>
                                          </p:val>
                                        </p:tav>
                                        <p:tav tm="100000">
                                          <p:val>
                                            <p:strVal val="#ppt_y"/>
                                          </p:val>
                                        </p:tav>
                                      </p:tavLst>
                                    </p:anim>
                                  </p:childTnLst>
                                </p:cTn>
                              </p:par>
                            </p:childTnLst>
                          </p:cTn>
                        </p:par>
                        <p:par>
                          <p:cTn id="32" fill="hold">
                            <p:stCondLst>
                              <p:cond delay="28000"/>
                            </p:stCondLst>
                            <p:childTnLst>
                              <p:par>
                                <p:cTn id="33" presetID="1" presetClass="entr" presetSubtype="0" fill="hold" nodeType="after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3" grpId="0" animBg="1" autoUpdateAnimBg="0"/>
      <p:bldP spid="19490" grpId="0" animBg="1" autoUpdateAnimBg="0"/>
      <p:bldP spid="19459" grpId="0" build="p" autoUpdateAnimBg="0" advAuto="0"/>
      <p:bldP spid="19491" grpId="0" animBg="1" autoUpdateAnimBg="0"/>
      <p:bldP spid="19492" grpId="0" animBg="1" autoUpdateAnimBg="0"/>
      <p:bldP spid="19497" grpId="0" build="p" bldLvl="4" autoUpdateAnimBg="0" advAuto="5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Processor</a:t>
            </a:r>
          </a:p>
        </p:txBody>
      </p:sp>
      <p:sp>
        <p:nvSpPr>
          <p:cNvPr id="21507" name="Rectangle 3"/>
          <p:cNvSpPr>
            <a:spLocks noGrp="1" noChangeArrowheads="1"/>
          </p:cNvSpPr>
          <p:nvPr>
            <p:ph type="body" idx="1"/>
          </p:nvPr>
        </p:nvSpPr>
        <p:spPr>
          <a:xfrm>
            <a:off x="292100" y="1090613"/>
            <a:ext cx="8585200" cy="585787"/>
          </a:xfrm>
        </p:spPr>
        <p:txBody>
          <a:bodyPr/>
          <a:lstStyle/>
          <a:p>
            <a:pPr>
              <a:buFont typeface="Monotype Sorts" pitchFamily="2" charset="2"/>
              <a:buNone/>
            </a:pPr>
            <a:r>
              <a:rPr lang="en-US" smtClean="0"/>
              <a:t>What is the</a:t>
            </a:r>
            <a:r>
              <a:rPr lang="en-US" b="0" smtClean="0"/>
              <a:t> </a:t>
            </a:r>
            <a:r>
              <a:rPr lang="en-US" smtClean="0">
                <a:solidFill>
                  <a:srgbClr val="D94439"/>
                </a:solidFill>
              </a:rPr>
              <a:t>system clock</a:t>
            </a:r>
            <a:r>
              <a:rPr lang="en-US" smtClean="0"/>
              <a:t>?</a:t>
            </a:r>
          </a:p>
        </p:txBody>
      </p:sp>
      <p:sp>
        <p:nvSpPr>
          <p:cNvPr id="1434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189 - 190</a:t>
            </a:r>
          </a:p>
        </p:txBody>
      </p:sp>
      <p:grpSp>
        <p:nvGrpSpPr>
          <p:cNvPr id="2" name="Group 21"/>
          <p:cNvGrpSpPr>
            <a:grpSpLocks/>
          </p:cNvGrpSpPr>
          <p:nvPr/>
        </p:nvGrpSpPr>
        <p:grpSpPr bwMode="auto">
          <a:xfrm>
            <a:off x="7847013" y="6402388"/>
            <a:ext cx="860425" cy="271462"/>
            <a:chOff x="4943" y="4033"/>
            <a:chExt cx="542" cy="171"/>
          </a:xfrm>
        </p:grpSpPr>
        <p:sp>
          <p:nvSpPr>
            <p:cNvPr id="1434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434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21530" name="Oval 26"/>
          <p:cNvSpPr>
            <a:spLocks noChangeArrowheads="1"/>
          </p:cNvSpPr>
          <p:nvPr/>
        </p:nvSpPr>
        <p:spPr bwMode="auto">
          <a:xfrm>
            <a:off x="685800" y="2819400"/>
            <a:ext cx="2743200" cy="2743200"/>
          </a:xfrm>
          <a:prstGeom prst="ellipse">
            <a:avLst/>
          </a:prstGeom>
          <a:solidFill>
            <a:srgbClr val="993366"/>
          </a:solidFill>
          <a:ln w="9525">
            <a:noFill/>
            <a:round/>
            <a:headEnd/>
            <a:tailEnd/>
          </a:ln>
          <a:effectLst/>
        </p:spPr>
        <p:txBody>
          <a:bodyPr wrap="none" lIns="0" tIns="0" rIns="0" bIns="0" anchor="ctr" anchorCtr="1"/>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Each tick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is a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clock cycle</a:t>
            </a:r>
          </a:p>
        </p:txBody>
      </p:sp>
      <p:sp>
        <p:nvSpPr>
          <p:cNvPr id="21536" name="Oval 32"/>
          <p:cNvSpPr>
            <a:spLocks noChangeArrowheads="1"/>
          </p:cNvSpPr>
          <p:nvPr/>
        </p:nvSpPr>
        <p:spPr bwMode="auto">
          <a:xfrm>
            <a:off x="3505200" y="2819400"/>
            <a:ext cx="2743200" cy="2743200"/>
          </a:xfrm>
          <a:prstGeom prst="ellipse">
            <a:avLst/>
          </a:prstGeom>
          <a:solidFill>
            <a:srgbClr val="993366"/>
          </a:solidFill>
          <a:ln w="9525">
            <a:noFill/>
            <a:round/>
            <a:headEnd/>
            <a:tailEnd/>
          </a:ln>
          <a:effectLst/>
        </p:spPr>
        <p:txBody>
          <a:bodyPr wrap="none" lIns="0" tIns="0" rIns="0" bIns="0" anchor="ctr" anchorCtr="1"/>
          <a:lstStyle/>
          <a:p>
            <a:pPr algn="ctr">
              <a:spcBef>
                <a:spcPct val="2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Pace of system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clock is </a:t>
            </a:r>
            <a:r>
              <a:rPr kumimoji="1" lang="en-US" sz="1800" b="1">
                <a:solidFill>
                  <a:srgbClr val="9F9FFF"/>
                </a:solidFill>
                <a:effectLst>
                  <a:outerShdw blurRad="38100" dist="38100" dir="2700000" algn="tl">
                    <a:srgbClr val="000000"/>
                  </a:outerShdw>
                </a:effectLst>
                <a:latin typeface="Times New Roman" pitchFamily="18" charset="0"/>
              </a:rPr>
              <a:t>clock speed</a:t>
            </a:r>
          </a:p>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Most clock speeds are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in the gigahertz (GHz)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range (1 GHz = one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billion ticks of system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clock per second)</a:t>
            </a:r>
          </a:p>
        </p:txBody>
      </p:sp>
      <p:sp>
        <p:nvSpPr>
          <p:cNvPr id="21537" name="Oval 33"/>
          <p:cNvSpPr>
            <a:spLocks noChangeArrowheads="1"/>
          </p:cNvSpPr>
          <p:nvPr/>
        </p:nvSpPr>
        <p:spPr bwMode="auto">
          <a:xfrm>
            <a:off x="6324600" y="2819400"/>
            <a:ext cx="2743200" cy="2743200"/>
          </a:xfrm>
          <a:prstGeom prst="ellipse">
            <a:avLst/>
          </a:prstGeom>
          <a:solidFill>
            <a:srgbClr val="993366"/>
          </a:solidFill>
          <a:ln w="9525">
            <a:noFill/>
            <a:round/>
            <a:headEnd/>
            <a:tailEnd/>
          </a:ln>
          <a:effectLst/>
        </p:spPr>
        <p:txBody>
          <a:bodyPr wrap="none" lIns="0" tIns="0" rIns="0" bIns="0" anchor="ctr" anchorCtr="1"/>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Processor speed can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also be measured in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millions of instructions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per second (MIPS)</a:t>
            </a:r>
          </a:p>
        </p:txBody>
      </p:sp>
      <p:sp>
        <p:nvSpPr>
          <p:cNvPr id="21539" name="Rectangle 35"/>
          <p:cNvSpPr>
            <a:spLocks noChangeArrowheads="1"/>
          </p:cNvSpPr>
          <p:nvPr/>
        </p:nvSpPr>
        <p:spPr bwMode="auto">
          <a:xfrm>
            <a:off x="304800" y="1524000"/>
            <a:ext cx="8585200" cy="188118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defRPr/>
            </a:pPr>
            <a:r>
              <a:rPr kumimoji="1" lang="en-US" b="1">
                <a:solidFill>
                  <a:srgbClr val="000000"/>
                </a:solidFill>
                <a:latin typeface="Times New Roman" pitchFamily="18" charset="0"/>
              </a:rPr>
              <a:t>Controls timing of all computer operations</a:t>
            </a:r>
          </a:p>
          <a:p>
            <a:pPr marL="609600" lvl="1" indent="-495300">
              <a:spcBef>
                <a:spcPct val="5000"/>
              </a:spcBef>
              <a:buClr>
                <a:srgbClr val="000099"/>
              </a:buClr>
              <a:buSzPct val="75000"/>
              <a:buFont typeface="Wingdings" pitchFamily="2" charset="2"/>
              <a:buChar char="Ø"/>
              <a:defRPr/>
            </a:pPr>
            <a:r>
              <a:rPr kumimoji="1" lang="en-US" b="1">
                <a:solidFill>
                  <a:srgbClr val="000000"/>
                </a:solidFill>
                <a:latin typeface="Times New Roman" pitchFamily="18" charset="0"/>
              </a:rPr>
              <a:t>Generates regular electronic pulses, or ticks, that set operating pace of components of system unit</a:t>
            </a:r>
            <a:endParaRPr kumimoji="1" lang="en-US" b="1">
              <a:solidFill>
                <a:srgbClr val="9F9FFF"/>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21539">
                                            <p:txEl>
                                              <p:pRg st="0" end="0"/>
                                            </p:txEl>
                                          </p:spTgt>
                                        </p:tgtEl>
                                        <p:attrNameLst>
                                          <p:attrName>style.visibility</p:attrName>
                                        </p:attrNameLst>
                                      </p:cBhvr>
                                      <p:to>
                                        <p:strVal val="visible"/>
                                      </p:to>
                                    </p:set>
                                    <p:animEffect transition="in" filter="wipe(left)">
                                      <p:cBhvr>
                                        <p:cTn id="11" dur="500"/>
                                        <p:tgtEl>
                                          <p:spTgt spid="21539">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21539">
                                            <p:txEl>
                                              <p:pRg st="1" end="1"/>
                                            </p:txEl>
                                          </p:spTgt>
                                        </p:tgtEl>
                                        <p:attrNameLst>
                                          <p:attrName>style.visibility</p:attrName>
                                        </p:attrNameLst>
                                      </p:cBhvr>
                                      <p:to>
                                        <p:strVal val="visible"/>
                                      </p:to>
                                    </p:set>
                                    <p:animEffect transition="in" filter="wipe(left)">
                                      <p:cBhvr>
                                        <p:cTn id="15" dur="500"/>
                                        <p:tgtEl>
                                          <p:spTgt spid="21539">
                                            <p:txEl>
                                              <p:pRg st="1" end="1"/>
                                            </p:txEl>
                                          </p:spTgt>
                                        </p:tgtEl>
                                      </p:cBhvr>
                                    </p:animEffect>
                                  </p:childTnLst>
                                </p:cTn>
                              </p:par>
                            </p:childTnLst>
                          </p:cTn>
                        </p:par>
                        <p:par>
                          <p:cTn id="16" fill="hold">
                            <p:stCondLst>
                              <p:cond delay="11500"/>
                            </p:stCondLst>
                            <p:childTnLst>
                              <p:par>
                                <p:cTn id="17" presetID="23" presetClass="entr" presetSubtype="272" fill="hold" grpId="0" nodeType="afterEffect">
                                  <p:stCondLst>
                                    <p:cond delay="3000"/>
                                  </p:stCondLst>
                                  <p:childTnLst>
                                    <p:set>
                                      <p:cBhvr>
                                        <p:cTn id="18" dur="1" fill="hold">
                                          <p:stCondLst>
                                            <p:cond delay="0"/>
                                          </p:stCondLst>
                                        </p:cTn>
                                        <p:tgtEl>
                                          <p:spTgt spid="21530"/>
                                        </p:tgtEl>
                                        <p:attrNameLst>
                                          <p:attrName>style.visibility</p:attrName>
                                        </p:attrNameLst>
                                      </p:cBhvr>
                                      <p:to>
                                        <p:strVal val="visible"/>
                                      </p:to>
                                    </p:set>
                                    <p:anim calcmode="lin" valueType="num">
                                      <p:cBhvr>
                                        <p:cTn id="19" dur="500" fill="hold"/>
                                        <p:tgtEl>
                                          <p:spTgt spid="21530"/>
                                        </p:tgtEl>
                                        <p:attrNameLst>
                                          <p:attrName>ppt_w</p:attrName>
                                        </p:attrNameLst>
                                      </p:cBhvr>
                                      <p:tavLst>
                                        <p:tav tm="0">
                                          <p:val>
                                            <p:strVal val="2/3*#ppt_w"/>
                                          </p:val>
                                        </p:tav>
                                        <p:tav tm="100000">
                                          <p:val>
                                            <p:strVal val="#ppt_w"/>
                                          </p:val>
                                        </p:tav>
                                      </p:tavLst>
                                    </p:anim>
                                    <p:anim calcmode="lin" valueType="num">
                                      <p:cBhvr>
                                        <p:cTn id="20" dur="500" fill="hold"/>
                                        <p:tgtEl>
                                          <p:spTgt spid="21530"/>
                                        </p:tgtEl>
                                        <p:attrNameLst>
                                          <p:attrName>ppt_h</p:attrName>
                                        </p:attrNameLst>
                                      </p:cBhvr>
                                      <p:tavLst>
                                        <p:tav tm="0">
                                          <p:val>
                                            <p:strVal val="2/3*#ppt_h"/>
                                          </p:val>
                                        </p:tav>
                                        <p:tav tm="100000">
                                          <p:val>
                                            <p:strVal val="#ppt_h"/>
                                          </p:val>
                                        </p:tav>
                                      </p:tavLst>
                                    </p:anim>
                                  </p:childTnLst>
                                </p:cTn>
                              </p:par>
                            </p:childTnLst>
                          </p:cTn>
                        </p:par>
                        <p:par>
                          <p:cTn id="21" fill="hold">
                            <p:stCondLst>
                              <p:cond delay="15000"/>
                            </p:stCondLst>
                            <p:childTnLst>
                              <p:par>
                                <p:cTn id="22" presetID="23" presetClass="entr" presetSubtype="272" fill="hold" grpId="0" nodeType="afterEffect">
                                  <p:stCondLst>
                                    <p:cond delay="4000"/>
                                  </p:stCondLst>
                                  <p:childTnLst>
                                    <p:set>
                                      <p:cBhvr>
                                        <p:cTn id="23" dur="1" fill="hold">
                                          <p:stCondLst>
                                            <p:cond delay="0"/>
                                          </p:stCondLst>
                                        </p:cTn>
                                        <p:tgtEl>
                                          <p:spTgt spid="21536"/>
                                        </p:tgtEl>
                                        <p:attrNameLst>
                                          <p:attrName>style.visibility</p:attrName>
                                        </p:attrNameLst>
                                      </p:cBhvr>
                                      <p:to>
                                        <p:strVal val="visible"/>
                                      </p:to>
                                    </p:set>
                                    <p:anim calcmode="lin" valueType="num">
                                      <p:cBhvr>
                                        <p:cTn id="24" dur="500" fill="hold"/>
                                        <p:tgtEl>
                                          <p:spTgt spid="21536"/>
                                        </p:tgtEl>
                                        <p:attrNameLst>
                                          <p:attrName>ppt_w</p:attrName>
                                        </p:attrNameLst>
                                      </p:cBhvr>
                                      <p:tavLst>
                                        <p:tav tm="0">
                                          <p:val>
                                            <p:strVal val="2/3*#ppt_w"/>
                                          </p:val>
                                        </p:tav>
                                        <p:tav tm="100000">
                                          <p:val>
                                            <p:strVal val="#ppt_w"/>
                                          </p:val>
                                        </p:tav>
                                      </p:tavLst>
                                    </p:anim>
                                    <p:anim calcmode="lin" valueType="num">
                                      <p:cBhvr>
                                        <p:cTn id="25" dur="500" fill="hold"/>
                                        <p:tgtEl>
                                          <p:spTgt spid="21536"/>
                                        </p:tgtEl>
                                        <p:attrNameLst>
                                          <p:attrName>ppt_h</p:attrName>
                                        </p:attrNameLst>
                                      </p:cBhvr>
                                      <p:tavLst>
                                        <p:tav tm="0">
                                          <p:val>
                                            <p:strVal val="2/3*#ppt_h"/>
                                          </p:val>
                                        </p:tav>
                                        <p:tav tm="100000">
                                          <p:val>
                                            <p:strVal val="#ppt_h"/>
                                          </p:val>
                                        </p:tav>
                                      </p:tavLst>
                                    </p:anim>
                                  </p:childTnLst>
                                </p:cTn>
                              </p:par>
                            </p:childTnLst>
                          </p:cTn>
                        </p:par>
                        <p:par>
                          <p:cTn id="26" fill="hold">
                            <p:stCondLst>
                              <p:cond delay="19500"/>
                            </p:stCondLst>
                            <p:childTnLst>
                              <p:par>
                                <p:cTn id="27" presetID="23" presetClass="entr" presetSubtype="272" fill="hold" grpId="0" nodeType="afterEffect">
                                  <p:stCondLst>
                                    <p:cond delay="4000"/>
                                  </p:stCondLst>
                                  <p:childTnLst>
                                    <p:set>
                                      <p:cBhvr>
                                        <p:cTn id="28" dur="1" fill="hold">
                                          <p:stCondLst>
                                            <p:cond delay="0"/>
                                          </p:stCondLst>
                                        </p:cTn>
                                        <p:tgtEl>
                                          <p:spTgt spid="21537"/>
                                        </p:tgtEl>
                                        <p:attrNameLst>
                                          <p:attrName>style.visibility</p:attrName>
                                        </p:attrNameLst>
                                      </p:cBhvr>
                                      <p:to>
                                        <p:strVal val="visible"/>
                                      </p:to>
                                    </p:set>
                                    <p:anim calcmode="lin" valueType="num">
                                      <p:cBhvr>
                                        <p:cTn id="29" dur="500" fill="hold"/>
                                        <p:tgtEl>
                                          <p:spTgt spid="21537"/>
                                        </p:tgtEl>
                                        <p:attrNameLst>
                                          <p:attrName>ppt_w</p:attrName>
                                        </p:attrNameLst>
                                      </p:cBhvr>
                                      <p:tavLst>
                                        <p:tav tm="0">
                                          <p:val>
                                            <p:strVal val="2/3*#ppt_w"/>
                                          </p:val>
                                        </p:tav>
                                        <p:tav tm="100000">
                                          <p:val>
                                            <p:strVal val="#ppt_w"/>
                                          </p:val>
                                        </p:tav>
                                      </p:tavLst>
                                    </p:anim>
                                    <p:anim calcmode="lin" valueType="num">
                                      <p:cBhvr>
                                        <p:cTn id="30" dur="500" fill="hold"/>
                                        <p:tgtEl>
                                          <p:spTgt spid="21537"/>
                                        </p:tgtEl>
                                        <p:attrNameLst>
                                          <p:attrName>ppt_h</p:attrName>
                                        </p:attrNameLst>
                                      </p:cBhvr>
                                      <p:tavLst>
                                        <p:tav tm="0">
                                          <p:val>
                                            <p:strVal val="2/3*#ppt_h"/>
                                          </p:val>
                                        </p:tav>
                                        <p:tav tm="100000">
                                          <p:val>
                                            <p:strVal val="#ppt_h"/>
                                          </p:val>
                                        </p:tav>
                                      </p:tavLst>
                                    </p:anim>
                                  </p:childTnLst>
                                </p:cTn>
                              </p:par>
                            </p:childTnLst>
                          </p:cTn>
                        </p:par>
                        <p:par>
                          <p:cTn id="31" fill="hold">
                            <p:stCondLst>
                              <p:cond delay="24000"/>
                            </p:stCondLst>
                            <p:childTnLst>
                              <p:par>
                                <p:cTn id="32" presetID="1" presetClass="entr" presetSubtype="0" fill="hold" nodeType="afterEffect">
                                  <p:stCondLst>
                                    <p:cond delay="0"/>
                                  </p:stCondLst>
                                  <p:childTnLst>
                                    <p:set>
                                      <p:cBhvr>
                                        <p:cTn id="33"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P spid="21530" grpId="0" animBg="1" autoUpdateAnimBg="0"/>
      <p:bldP spid="21536" grpId="0" animBg="1" autoUpdateAnimBg="0"/>
      <p:bldP spid="21537" grpId="0" animBg="1" autoUpdateAnimBg="0"/>
      <p:bldP spid="21539" grpId="0" build="p" bldLvl="2" autoUpdateAnimBg="0" advAuto="500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Processor</a:t>
            </a:r>
          </a:p>
        </p:txBody>
      </p:sp>
      <p:sp>
        <p:nvSpPr>
          <p:cNvPr id="27651" name="Rectangle 3"/>
          <p:cNvSpPr>
            <a:spLocks noGrp="1" noChangeArrowheads="1"/>
          </p:cNvSpPr>
          <p:nvPr>
            <p:ph type="body" idx="1"/>
          </p:nvPr>
        </p:nvSpPr>
        <p:spPr>
          <a:xfrm>
            <a:off x="292100" y="1090613"/>
            <a:ext cx="8585200" cy="1042987"/>
          </a:xfrm>
        </p:spPr>
        <p:txBody>
          <a:bodyPr/>
          <a:lstStyle/>
          <a:p>
            <a:pPr>
              <a:buFont typeface="Monotype Sorts" pitchFamily="2" charset="2"/>
              <a:buNone/>
            </a:pPr>
            <a:r>
              <a:rPr lang="en-US" smtClean="0"/>
              <a:t>What are the guidelines for selecting a processor?</a:t>
            </a:r>
          </a:p>
        </p:txBody>
      </p:sp>
      <p:sp>
        <p:nvSpPr>
          <p:cNvPr id="1536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192 Fig. 4-8</a:t>
            </a:r>
          </a:p>
        </p:txBody>
      </p:sp>
      <p:grpSp>
        <p:nvGrpSpPr>
          <p:cNvPr id="2" name="Group 21"/>
          <p:cNvGrpSpPr>
            <a:grpSpLocks/>
          </p:cNvGrpSpPr>
          <p:nvPr/>
        </p:nvGrpSpPr>
        <p:grpSpPr bwMode="auto">
          <a:xfrm>
            <a:off x="7847013" y="6402388"/>
            <a:ext cx="860425" cy="271462"/>
            <a:chOff x="4943" y="4033"/>
            <a:chExt cx="542" cy="171"/>
          </a:xfrm>
        </p:grpSpPr>
        <p:sp>
          <p:nvSpPr>
            <p:cNvPr id="15367"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5368"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pic>
        <p:nvPicPr>
          <p:cNvPr id="9" name="Picture 8" descr="CFig4-08.gif"/>
          <p:cNvPicPr>
            <a:picLocks noChangeAspect="1"/>
          </p:cNvPicPr>
          <p:nvPr/>
        </p:nvPicPr>
        <p:blipFill>
          <a:blip r:embed="rId2"/>
          <a:stretch>
            <a:fillRect/>
          </a:stretch>
        </p:blipFill>
        <p:spPr>
          <a:xfrm>
            <a:off x="1371600" y="1752599"/>
            <a:ext cx="6248400" cy="453985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Processor</a:t>
            </a:r>
          </a:p>
        </p:txBody>
      </p:sp>
      <p:sp>
        <p:nvSpPr>
          <p:cNvPr id="31747" name="Rectangle 3"/>
          <p:cNvSpPr>
            <a:spLocks noGrp="1" noChangeArrowheads="1"/>
          </p:cNvSpPr>
          <p:nvPr>
            <p:ph type="body" idx="1"/>
          </p:nvPr>
        </p:nvSpPr>
        <p:spPr>
          <a:xfrm>
            <a:off x="292100" y="1090613"/>
            <a:ext cx="5791200" cy="1423987"/>
          </a:xfrm>
        </p:spPr>
        <p:txBody>
          <a:bodyPr/>
          <a:lstStyle/>
          <a:p>
            <a:pPr>
              <a:buFont typeface="Monotype Sorts" pitchFamily="2" charset="2"/>
              <a:buNone/>
            </a:pPr>
            <a:r>
              <a:rPr lang="en-US" smtClean="0"/>
              <a:t>What are</a:t>
            </a:r>
            <a:r>
              <a:rPr lang="en-US" b="0" smtClean="0"/>
              <a:t> </a:t>
            </a:r>
            <a:r>
              <a:rPr lang="en-US" smtClean="0"/>
              <a:t>heat sinks, heat pipes, and liquid cooling?</a:t>
            </a:r>
          </a:p>
        </p:txBody>
      </p:sp>
      <p:sp>
        <p:nvSpPr>
          <p:cNvPr id="1638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193 Fig. 4-9</a:t>
            </a:r>
          </a:p>
        </p:txBody>
      </p:sp>
      <p:grpSp>
        <p:nvGrpSpPr>
          <p:cNvPr id="2" name="Group 21"/>
          <p:cNvGrpSpPr>
            <a:grpSpLocks/>
          </p:cNvGrpSpPr>
          <p:nvPr/>
        </p:nvGrpSpPr>
        <p:grpSpPr bwMode="auto">
          <a:xfrm>
            <a:off x="7847013" y="6402388"/>
            <a:ext cx="860425" cy="271462"/>
            <a:chOff x="4943" y="4033"/>
            <a:chExt cx="542" cy="171"/>
          </a:xfrm>
        </p:grpSpPr>
        <p:sp>
          <p:nvSpPr>
            <p:cNvPr id="1639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639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31769" name="Rectangle 25"/>
          <p:cNvSpPr>
            <a:spLocks noChangeArrowheads="1"/>
          </p:cNvSpPr>
          <p:nvPr/>
        </p:nvSpPr>
        <p:spPr bwMode="auto">
          <a:xfrm>
            <a:off x="304800" y="2003425"/>
            <a:ext cx="4483100" cy="15192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Heat sink—component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with fins that cools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processor</a:t>
            </a:r>
          </a:p>
        </p:txBody>
      </p:sp>
      <p:sp>
        <p:nvSpPr>
          <p:cNvPr id="31782" name="Rectangle 38"/>
          <p:cNvSpPr>
            <a:spLocks noChangeArrowheads="1"/>
          </p:cNvSpPr>
          <p:nvPr/>
        </p:nvSpPr>
        <p:spPr bwMode="auto">
          <a:xfrm>
            <a:off x="304800" y="3200400"/>
            <a:ext cx="5257800" cy="31956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Heat pipe</a:t>
            </a:r>
            <a:r>
              <a:rPr kumimoji="1" lang="en-US" sz="400">
                <a:solidFill>
                  <a:srgbClr val="000000"/>
                </a:solidFill>
                <a:latin typeface="Times New Roman" pitchFamily="18" charset="0"/>
              </a:rPr>
              <a:t>e</a:t>
            </a:r>
            <a:r>
              <a:rPr kumimoji="1" lang="en-US" sz="2600" b="1">
                <a:solidFill>
                  <a:srgbClr val="000000"/>
                </a:solidFill>
                <a:latin typeface="Times New Roman" pitchFamily="18" charset="0"/>
              </a:rPr>
              <a:t>—smaller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device for notebook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computers</a:t>
            </a: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Liquid cooling—uses a continuous flow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of fluids to transfer heat away</a:t>
            </a:r>
          </a:p>
        </p:txBody>
      </p:sp>
      <p:pic>
        <p:nvPicPr>
          <p:cNvPr id="11" name="Picture 10" descr="CFig4-09.gif"/>
          <p:cNvPicPr>
            <a:picLocks noChangeAspect="1"/>
          </p:cNvPicPr>
          <p:nvPr/>
        </p:nvPicPr>
        <p:blipFill>
          <a:blip r:embed="rId2"/>
          <a:stretch>
            <a:fillRect/>
          </a:stretch>
        </p:blipFill>
        <p:spPr>
          <a:xfrm>
            <a:off x="4495799" y="1905000"/>
            <a:ext cx="4502727"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31769">
                                            <p:txEl>
                                              <p:pRg st="0" end="0"/>
                                            </p:txEl>
                                          </p:spTgt>
                                        </p:tgtEl>
                                        <p:attrNameLst>
                                          <p:attrName>style.visibility</p:attrName>
                                        </p:attrNameLst>
                                      </p:cBhvr>
                                      <p:to>
                                        <p:strVal val="visible"/>
                                      </p:to>
                                    </p:set>
                                    <p:animEffect transition="in" filter="wipe(left)">
                                      <p:cBhvr>
                                        <p:cTn id="11" dur="500"/>
                                        <p:tgtEl>
                                          <p:spTgt spid="31769">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31782">
                                            <p:txEl>
                                              <p:pRg st="0" end="0"/>
                                            </p:txEl>
                                          </p:spTgt>
                                        </p:tgtEl>
                                        <p:attrNameLst>
                                          <p:attrName>style.visibility</p:attrName>
                                        </p:attrNameLst>
                                      </p:cBhvr>
                                      <p:to>
                                        <p:strVal val="visible"/>
                                      </p:to>
                                    </p:set>
                                    <p:animEffect transition="in" filter="wipe(left)">
                                      <p:cBhvr>
                                        <p:cTn id="15" dur="500"/>
                                        <p:tgtEl>
                                          <p:spTgt spid="31782">
                                            <p:txEl>
                                              <p:pRg st="0" end="0"/>
                                            </p:txEl>
                                          </p:spTgt>
                                        </p:tgtEl>
                                      </p:cBhvr>
                                    </p:animEffect>
                                  </p:childTnLst>
                                </p:cTn>
                              </p:par>
                            </p:childTnLst>
                          </p:cTn>
                        </p:par>
                        <p:par>
                          <p:cTn id="16" fill="hold">
                            <p:stCondLst>
                              <p:cond delay="11500"/>
                            </p:stCondLst>
                            <p:childTnLst>
                              <p:par>
                                <p:cTn id="17" presetID="22" presetClass="entr" presetSubtype="8" fill="hold" grpId="0" nodeType="afterEffect">
                                  <p:stCondLst>
                                    <p:cond delay="5000"/>
                                  </p:stCondLst>
                                  <p:childTnLst>
                                    <p:set>
                                      <p:cBhvr>
                                        <p:cTn id="18" dur="1" fill="hold">
                                          <p:stCondLst>
                                            <p:cond delay="0"/>
                                          </p:stCondLst>
                                        </p:cTn>
                                        <p:tgtEl>
                                          <p:spTgt spid="31782">
                                            <p:txEl>
                                              <p:pRg st="1" end="1"/>
                                            </p:txEl>
                                          </p:spTgt>
                                        </p:tgtEl>
                                        <p:attrNameLst>
                                          <p:attrName>style.visibility</p:attrName>
                                        </p:attrNameLst>
                                      </p:cBhvr>
                                      <p:to>
                                        <p:strVal val="visible"/>
                                      </p:to>
                                    </p:set>
                                    <p:animEffect transition="in" filter="wipe(left)">
                                      <p:cBhvr>
                                        <p:cTn id="19" dur="500"/>
                                        <p:tgtEl>
                                          <p:spTgt spid="31782">
                                            <p:txEl>
                                              <p:pRg st="1" end="1"/>
                                            </p:txEl>
                                          </p:spTgt>
                                        </p:tgtEl>
                                      </p:cBhvr>
                                    </p:animEffect>
                                  </p:childTnLst>
                                </p:cTn>
                              </p:par>
                            </p:childTnLst>
                          </p:cTn>
                        </p:par>
                        <p:par>
                          <p:cTn id="20" fill="hold">
                            <p:stCondLst>
                              <p:cond delay="17000"/>
                            </p:stCondLst>
                            <p:childTnLst>
                              <p:par>
                                <p:cTn id="21" presetID="2" presetClass="entr" presetSubtype="4" fill="hold" nodeType="afterEffect">
                                  <p:stCondLst>
                                    <p:cond delay="2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19500"/>
                            </p:stCondLst>
                            <p:childTnLst>
                              <p:par>
                                <p:cTn id="26" presetID="1" presetClass="entr" presetSubtype="0" fill="hold" nodeType="afterEffect">
                                  <p:stCondLst>
                                    <p:cond delay="0"/>
                                  </p:stCondLst>
                                  <p:childTnLst>
                                    <p:set>
                                      <p:cBhvr>
                                        <p:cTn id="2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5" autoUpdateAnimBg="0" advAuto="0"/>
      <p:bldP spid="31769" grpId="0" build="p" bldLvl="5" autoUpdateAnimBg="0" advAuto="5000"/>
      <p:bldP spid="31782" grpId="0" build="p" bldLvl="5" autoUpdateAnimBg="0" advAuto="500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5181600" y="3048000"/>
            <a:ext cx="3344863" cy="2217738"/>
            <a:chOff x="3269" y="1920"/>
            <a:chExt cx="2107" cy="1397"/>
          </a:xfrm>
        </p:grpSpPr>
        <p:sp>
          <p:nvSpPr>
            <p:cNvPr id="17439" name="Line 67"/>
            <p:cNvSpPr>
              <a:spLocks noChangeShapeType="1"/>
            </p:cNvSpPr>
            <p:nvPr/>
          </p:nvSpPr>
          <p:spPr bwMode="auto">
            <a:xfrm rot="-2700000">
              <a:off x="3269" y="2069"/>
              <a:ext cx="1" cy="1248"/>
            </a:xfrm>
            <a:prstGeom prst="line">
              <a:avLst/>
            </a:prstGeom>
            <a:noFill/>
            <a:ln w="152400">
              <a:solidFill>
                <a:srgbClr val="339966"/>
              </a:solidFill>
              <a:miter lim="800000"/>
              <a:headEnd/>
              <a:tailEnd type="triangle" w="med" len="sm"/>
            </a:ln>
          </p:spPr>
          <p:txBody>
            <a:bodyPr wrap="none"/>
            <a:lstStyle/>
            <a:p>
              <a:endParaRPr lang="en-US"/>
            </a:p>
          </p:txBody>
        </p:sp>
        <p:sp>
          <p:nvSpPr>
            <p:cNvPr id="17440" name="Line 68"/>
            <p:cNvSpPr>
              <a:spLocks noChangeShapeType="1"/>
            </p:cNvSpPr>
            <p:nvPr/>
          </p:nvSpPr>
          <p:spPr bwMode="auto">
            <a:xfrm rot="2700000">
              <a:off x="4751" y="2065"/>
              <a:ext cx="1" cy="1248"/>
            </a:xfrm>
            <a:prstGeom prst="line">
              <a:avLst/>
            </a:prstGeom>
            <a:noFill/>
            <a:ln w="152400">
              <a:solidFill>
                <a:srgbClr val="339966"/>
              </a:solidFill>
              <a:miter lim="800000"/>
              <a:headEnd/>
              <a:tailEnd type="triangle" w="med" len="sm"/>
            </a:ln>
          </p:spPr>
          <p:txBody>
            <a:bodyPr wrap="none"/>
            <a:lstStyle/>
            <a:p>
              <a:endParaRPr lang="en-US"/>
            </a:p>
          </p:txBody>
        </p:sp>
        <p:sp>
          <p:nvSpPr>
            <p:cNvPr id="17441" name="Line 69"/>
            <p:cNvSpPr>
              <a:spLocks noChangeShapeType="1"/>
            </p:cNvSpPr>
            <p:nvPr/>
          </p:nvSpPr>
          <p:spPr bwMode="auto">
            <a:xfrm rot="-900000">
              <a:off x="3743" y="1920"/>
              <a:ext cx="1" cy="1248"/>
            </a:xfrm>
            <a:prstGeom prst="line">
              <a:avLst/>
            </a:prstGeom>
            <a:noFill/>
            <a:ln w="152400">
              <a:solidFill>
                <a:srgbClr val="339966"/>
              </a:solidFill>
              <a:miter lim="800000"/>
              <a:headEnd/>
              <a:tailEnd type="triangle" w="med" len="sm"/>
            </a:ln>
          </p:spPr>
          <p:txBody>
            <a:bodyPr wrap="none"/>
            <a:lstStyle/>
            <a:p>
              <a:endParaRPr lang="en-US"/>
            </a:p>
          </p:txBody>
        </p:sp>
        <p:sp>
          <p:nvSpPr>
            <p:cNvPr id="17442" name="Line 70"/>
            <p:cNvSpPr>
              <a:spLocks noChangeShapeType="1"/>
            </p:cNvSpPr>
            <p:nvPr/>
          </p:nvSpPr>
          <p:spPr bwMode="auto">
            <a:xfrm rot="900000">
              <a:off x="4272" y="1920"/>
              <a:ext cx="1" cy="1248"/>
            </a:xfrm>
            <a:prstGeom prst="line">
              <a:avLst/>
            </a:prstGeom>
            <a:noFill/>
            <a:ln w="152400">
              <a:solidFill>
                <a:srgbClr val="339966"/>
              </a:solidFill>
              <a:miter lim="800000"/>
              <a:headEnd/>
              <a:tailEnd type="triangle" w="med" len="sm"/>
            </a:ln>
          </p:spPr>
          <p:txBody>
            <a:bodyPr wrap="none"/>
            <a:lstStyle/>
            <a:p>
              <a:endParaRPr lang="en-US"/>
            </a:p>
          </p:txBody>
        </p:sp>
      </p:grpSp>
      <p:sp>
        <p:nvSpPr>
          <p:cNvPr id="17411" name="Rectangle 2"/>
          <p:cNvSpPr>
            <a:spLocks noGrp="1" noChangeArrowheads="1"/>
          </p:cNvSpPr>
          <p:nvPr>
            <p:ph type="title"/>
          </p:nvPr>
        </p:nvSpPr>
        <p:spPr/>
        <p:txBody>
          <a:bodyPr/>
          <a:lstStyle/>
          <a:p>
            <a:r>
              <a:rPr lang="en-US" smtClean="0"/>
              <a:t>Processor</a:t>
            </a:r>
          </a:p>
        </p:txBody>
      </p:sp>
      <p:sp>
        <p:nvSpPr>
          <p:cNvPr id="35843" name="Rectangle 3"/>
          <p:cNvSpPr>
            <a:spLocks noGrp="1" noChangeArrowheads="1"/>
          </p:cNvSpPr>
          <p:nvPr>
            <p:ph type="body" idx="1"/>
          </p:nvPr>
        </p:nvSpPr>
        <p:spPr>
          <a:xfrm>
            <a:off x="288925" y="1087438"/>
            <a:ext cx="4651375" cy="4757737"/>
          </a:xfrm>
        </p:spPr>
        <p:txBody>
          <a:bodyPr/>
          <a:lstStyle/>
          <a:p>
            <a:pPr>
              <a:buFont typeface="Monotype Sorts" pitchFamily="2" charset="2"/>
              <a:buNone/>
            </a:pPr>
            <a:r>
              <a:rPr lang="en-US" smtClean="0"/>
              <a:t>What is</a:t>
            </a:r>
            <a:r>
              <a:rPr lang="en-US" b="0" smtClean="0"/>
              <a:t> </a:t>
            </a:r>
            <a:r>
              <a:rPr lang="en-US" smtClean="0"/>
              <a:t>parallel processing?</a:t>
            </a:r>
          </a:p>
        </p:txBody>
      </p:sp>
      <p:sp>
        <p:nvSpPr>
          <p:cNvPr id="17413"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194 Fig. 4-10</a:t>
            </a:r>
          </a:p>
        </p:txBody>
      </p:sp>
      <p:grpSp>
        <p:nvGrpSpPr>
          <p:cNvPr id="3" name="Group 21"/>
          <p:cNvGrpSpPr>
            <a:grpSpLocks/>
          </p:cNvGrpSpPr>
          <p:nvPr/>
        </p:nvGrpSpPr>
        <p:grpSpPr bwMode="auto">
          <a:xfrm>
            <a:off x="7847013" y="6402388"/>
            <a:ext cx="860425" cy="271462"/>
            <a:chOff x="4943" y="4033"/>
            <a:chExt cx="542" cy="171"/>
          </a:xfrm>
        </p:grpSpPr>
        <p:sp>
          <p:nvSpPr>
            <p:cNvPr id="17437"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7438"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35866" name="AutoShape 26"/>
          <p:cNvSpPr>
            <a:spLocks noChangeArrowheads="1"/>
          </p:cNvSpPr>
          <p:nvPr/>
        </p:nvSpPr>
        <p:spPr bwMode="auto">
          <a:xfrm>
            <a:off x="5026025" y="1676400"/>
            <a:ext cx="2667000" cy="381000"/>
          </a:xfrm>
          <a:prstGeom prst="bevel">
            <a:avLst>
              <a:gd name="adj" fmla="val 5356"/>
            </a:avLst>
          </a:prstGeom>
          <a:solidFill>
            <a:srgbClr val="FF9900"/>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Control Processor</a:t>
            </a:r>
          </a:p>
        </p:txBody>
      </p:sp>
      <p:grpSp>
        <p:nvGrpSpPr>
          <p:cNvPr id="4" name="Group 39"/>
          <p:cNvGrpSpPr>
            <a:grpSpLocks/>
          </p:cNvGrpSpPr>
          <p:nvPr/>
        </p:nvGrpSpPr>
        <p:grpSpPr bwMode="auto">
          <a:xfrm>
            <a:off x="3657600" y="2971800"/>
            <a:ext cx="1295400" cy="762000"/>
            <a:chOff x="864" y="2832"/>
            <a:chExt cx="960" cy="480"/>
          </a:xfrm>
        </p:grpSpPr>
        <p:sp>
          <p:nvSpPr>
            <p:cNvPr id="35865" name="AutoShape 25"/>
            <p:cNvSpPr>
              <a:spLocks noChangeArrowheads="1"/>
            </p:cNvSpPr>
            <p:nvPr/>
          </p:nvSpPr>
          <p:spPr bwMode="auto">
            <a:xfrm>
              <a:off x="864" y="2832"/>
              <a:ext cx="960" cy="480"/>
            </a:xfrm>
            <a:prstGeom prst="bevel">
              <a:avLst>
                <a:gd name="adj" fmla="val 4167"/>
              </a:avLst>
            </a:prstGeom>
            <a:solidFill>
              <a:srgbClr val="0099CC"/>
            </a:solidFill>
            <a:ln w="9525">
              <a:noFill/>
              <a:miter lim="800000"/>
              <a:headEnd/>
              <a:tailEnd/>
            </a:ln>
            <a:effectLst/>
          </p:spPr>
          <p:txBody>
            <a:bodyPr wrap="none" anchorCtr="1"/>
            <a:lstStyle/>
            <a:p>
              <a:pPr algn="ctr">
                <a:spcBef>
                  <a:spcPct val="5000"/>
                </a:spcBef>
                <a:buClr>
                  <a:srgbClr val="D94439"/>
                </a:buClr>
                <a:buSzPct val="75000"/>
                <a:buFont typeface="Wingdings" pitchFamily="2" charset="2"/>
                <a:buNone/>
                <a:defRPr/>
              </a:pPr>
              <a:r>
                <a:rPr kumimoji="1" lang="en-US" sz="1700" b="1">
                  <a:solidFill>
                    <a:srgbClr val="FFFFCC"/>
                  </a:solidFill>
                  <a:effectLst>
                    <a:outerShdw blurRad="38100" dist="38100" dir="2700000" algn="tl">
                      <a:srgbClr val="000000"/>
                    </a:outerShdw>
                  </a:effectLst>
                  <a:latin typeface="Times New Roman" pitchFamily="18" charset="0"/>
                </a:rPr>
                <a:t>Processor 1</a:t>
              </a:r>
            </a:p>
          </p:txBody>
        </p:sp>
        <p:sp>
          <p:nvSpPr>
            <p:cNvPr id="35868" name="AutoShape 28"/>
            <p:cNvSpPr>
              <a:spLocks noChangeArrowheads="1"/>
            </p:cNvSpPr>
            <p:nvPr/>
          </p:nvSpPr>
          <p:spPr bwMode="auto">
            <a:xfrm>
              <a:off x="903" y="3120"/>
              <a:ext cx="893" cy="162"/>
            </a:xfrm>
            <a:prstGeom prst="bevel">
              <a:avLst>
                <a:gd name="adj" fmla="val 5509"/>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Memory</a:t>
              </a:r>
            </a:p>
          </p:txBody>
        </p:sp>
      </p:grpSp>
      <p:grpSp>
        <p:nvGrpSpPr>
          <p:cNvPr id="5" name="Group 40"/>
          <p:cNvGrpSpPr>
            <a:grpSpLocks/>
          </p:cNvGrpSpPr>
          <p:nvPr/>
        </p:nvGrpSpPr>
        <p:grpSpPr bwMode="auto">
          <a:xfrm>
            <a:off x="5027613" y="2971800"/>
            <a:ext cx="1295400" cy="762000"/>
            <a:chOff x="864" y="2832"/>
            <a:chExt cx="960" cy="480"/>
          </a:xfrm>
        </p:grpSpPr>
        <p:sp>
          <p:nvSpPr>
            <p:cNvPr id="35881" name="AutoShape 41"/>
            <p:cNvSpPr>
              <a:spLocks noChangeArrowheads="1"/>
            </p:cNvSpPr>
            <p:nvPr/>
          </p:nvSpPr>
          <p:spPr bwMode="auto">
            <a:xfrm>
              <a:off x="864" y="2832"/>
              <a:ext cx="960" cy="480"/>
            </a:xfrm>
            <a:prstGeom prst="bevel">
              <a:avLst>
                <a:gd name="adj" fmla="val 4167"/>
              </a:avLst>
            </a:prstGeom>
            <a:solidFill>
              <a:srgbClr val="0099CC"/>
            </a:solidFill>
            <a:ln w="9525">
              <a:noFill/>
              <a:miter lim="800000"/>
              <a:headEnd/>
              <a:tailEnd/>
            </a:ln>
            <a:effectLst/>
          </p:spPr>
          <p:txBody>
            <a:bodyPr wrap="none" anchorCtr="1"/>
            <a:lstStyle/>
            <a:p>
              <a:pPr algn="ctr">
                <a:spcBef>
                  <a:spcPct val="5000"/>
                </a:spcBef>
                <a:buClr>
                  <a:srgbClr val="D94439"/>
                </a:buClr>
                <a:buSzPct val="75000"/>
                <a:buFont typeface="Wingdings" pitchFamily="2" charset="2"/>
                <a:buNone/>
                <a:defRPr/>
              </a:pPr>
              <a:r>
                <a:rPr kumimoji="1" lang="en-US" sz="1700" b="1">
                  <a:solidFill>
                    <a:srgbClr val="FFFFCC"/>
                  </a:solidFill>
                  <a:effectLst>
                    <a:outerShdw blurRad="38100" dist="38100" dir="2700000" algn="tl">
                      <a:srgbClr val="000000"/>
                    </a:outerShdw>
                  </a:effectLst>
                  <a:latin typeface="Times New Roman" pitchFamily="18" charset="0"/>
                </a:rPr>
                <a:t>Processor 2</a:t>
              </a:r>
            </a:p>
          </p:txBody>
        </p:sp>
        <p:sp>
          <p:nvSpPr>
            <p:cNvPr id="35882" name="AutoShape 42"/>
            <p:cNvSpPr>
              <a:spLocks noChangeArrowheads="1"/>
            </p:cNvSpPr>
            <p:nvPr/>
          </p:nvSpPr>
          <p:spPr bwMode="auto">
            <a:xfrm>
              <a:off x="903" y="3120"/>
              <a:ext cx="893" cy="162"/>
            </a:xfrm>
            <a:prstGeom prst="bevel">
              <a:avLst>
                <a:gd name="adj" fmla="val 5509"/>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Memory</a:t>
              </a:r>
            </a:p>
          </p:txBody>
        </p:sp>
      </p:grpSp>
      <p:grpSp>
        <p:nvGrpSpPr>
          <p:cNvPr id="6" name="Group 43"/>
          <p:cNvGrpSpPr>
            <a:grpSpLocks/>
          </p:cNvGrpSpPr>
          <p:nvPr/>
        </p:nvGrpSpPr>
        <p:grpSpPr bwMode="auto">
          <a:xfrm>
            <a:off x="6397625" y="2971800"/>
            <a:ext cx="1295400" cy="762000"/>
            <a:chOff x="864" y="2832"/>
            <a:chExt cx="960" cy="480"/>
          </a:xfrm>
        </p:grpSpPr>
        <p:sp>
          <p:nvSpPr>
            <p:cNvPr id="35884" name="AutoShape 44"/>
            <p:cNvSpPr>
              <a:spLocks noChangeArrowheads="1"/>
            </p:cNvSpPr>
            <p:nvPr/>
          </p:nvSpPr>
          <p:spPr bwMode="auto">
            <a:xfrm>
              <a:off x="864" y="2832"/>
              <a:ext cx="960" cy="480"/>
            </a:xfrm>
            <a:prstGeom prst="bevel">
              <a:avLst>
                <a:gd name="adj" fmla="val 4167"/>
              </a:avLst>
            </a:prstGeom>
            <a:solidFill>
              <a:srgbClr val="0099CC"/>
            </a:solidFill>
            <a:ln w="9525">
              <a:noFill/>
              <a:miter lim="800000"/>
              <a:headEnd/>
              <a:tailEnd/>
            </a:ln>
            <a:effectLst/>
          </p:spPr>
          <p:txBody>
            <a:bodyPr wrap="none" anchorCtr="1"/>
            <a:lstStyle/>
            <a:p>
              <a:pPr algn="ctr">
                <a:spcBef>
                  <a:spcPct val="5000"/>
                </a:spcBef>
                <a:buClr>
                  <a:srgbClr val="D94439"/>
                </a:buClr>
                <a:buSzPct val="75000"/>
                <a:buFont typeface="Wingdings" pitchFamily="2" charset="2"/>
                <a:buNone/>
                <a:defRPr/>
              </a:pPr>
              <a:r>
                <a:rPr kumimoji="1" lang="en-US" sz="1700" b="1">
                  <a:solidFill>
                    <a:srgbClr val="FFFFCC"/>
                  </a:solidFill>
                  <a:effectLst>
                    <a:outerShdw blurRad="38100" dist="38100" dir="2700000" algn="tl">
                      <a:srgbClr val="000000"/>
                    </a:outerShdw>
                  </a:effectLst>
                  <a:latin typeface="Times New Roman" pitchFamily="18" charset="0"/>
                </a:rPr>
                <a:t>Processor 3</a:t>
              </a:r>
            </a:p>
          </p:txBody>
        </p:sp>
        <p:sp>
          <p:nvSpPr>
            <p:cNvPr id="35885" name="AutoShape 45"/>
            <p:cNvSpPr>
              <a:spLocks noChangeArrowheads="1"/>
            </p:cNvSpPr>
            <p:nvPr/>
          </p:nvSpPr>
          <p:spPr bwMode="auto">
            <a:xfrm>
              <a:off x="903" y="3120"/>
              <a:ext cx="893" cy="162"/>
            </a:xfrm>
            <a:prstGeom prst="bevel">
              <a:avLst>
                <a:gd name="adj" fmla="val 5509"/>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Memory</a:t>
              </a:r>
            </a:p>
          </p:txBody>
        </p:sp>
      </p:grpSp>
      <p:grpSp>
        <p:nvGrpSpPr>
          <p:cNvPr id="7" name="Group 46"/>
          <p:cNvGrpSpPr>
            <a:grpSpLocks/>
          </p:cNvGrpSpPr>
          <p:nvPr/>
        </p:nvGrpSpPr>
        <p:grpSpPr bwMode="auto">
          <a:xfrm>
            <a:off x="7769225" y="2971800"/>
            <a:ext cx="1295400" cy="762000"/>
            <a:chOff x="864" y="2832"/>
            <a:chExt cx="960" cy="480"/>
          </a:xfrm>
        </p:grpSpPr>
        <p:sp>
          <p:nvSpPr>
            <p:cNvPr id="35887" name="AutoShape 47"/>
            <p:cNvSpPr>
              <a:spLocks noChangeArrowheads="1"/>
            </p:cNvSpPr>
            <p:nvPr/>
          </p:nvSpPr>
          <p:spPr bwMode="auto">
            <a:xfrm>
              <a:off x="864" y="2832"/>
              <a:ext cx="960" cy="480"/>
            </a:xfrm>
            <a:prstGeom prst="bevel">
              <a:avLst>
                <a:gd name="adj" fmla="val 4167"/>
              </a:avLst>
            </a:prstGeom>
            <a:solidFill>
              <a:srgbClr val="0099CC"/>
            </a:solidFill>
            <a:ln w="9525">
              <a:noFill/>
              <a:miter lim="800000"/>
              <a:headEnd/>
              <a:tailEnd/>
            </a:ln>
            <a:effectLst/>
          </p:spPr>
          <p:txBody>
            <a:bodyPr wrap="none" anchorCtr="1"/>
            <a:lstStyle/>
            <a:p>
              <a:pPr algn="ctr">
                <a:spcBef>
                  <a:spcPct val="5000"/>
                </a:spcBef>
                <a:buClr>
                  <a:srgbClr val="D94439"/>
                </a:buClr>
                <a:buSzPct val="75000"/>
                <a:buFont typeface="Wingdings" pitchFamily="2" charset="2"/>
                <a:buNone/>
                <a:defRPr/>
              </a:pPr>
              <a:r>
                <a:rPr kumimoji="1" lang="en-US" sz="1700" b="1">
                  <a:solidFill>
                    <a:srgbClr val="FFFFCC"/>
                  </a:solidFill>
                  <a:effectLst>
                    <a:outerShdw blurRad="38100" dist="38100" dir="2700000" algn="tl">
                      <a:srgbClr val="000000"/>
                    </a:outerShdw>
                  </a:effectLst>
                  <a:latin typeface="Times New Roman" pitchFamily="18" charset="0"/>
                </a:rPr>
                <a:t>Processor 4</a:t>
              </a:r>
            </a:p>
          </p:txBody>
        </p:sp>
        <p:sp>
          <p:nvSpPr>
            <p:cNvPr id="35888" name="AutoShape 48"/>
            <p:cNvSpPr>
              <a:spLocks noChangeArrowheads="1"/>
            </p:cNvSpPr>
            <p:nvPr/>
          </p:nvSpPr>
          <p:spPr bwMode="auto">
            <a:xfrm>
              <a:off x="903" y="3120"/>
              <a:ext cx="893" cy="162"/>
            </a:xfrm>
            <a:prstGeom prst="bevel">
              <a:avLst>
                <a:gd name="adj" fmla="val 5509"/>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Memory</a:t>
              </a:r>
            </a:p>
          </p:txBody>
        </p:sp>
      </p:grpSp>
      <p:sp>
        <p:nvSpPr>
          <p:cNvPr id="35889" name="Rectangle 49"/>
          <p:cNvSpPr>
            <a:spLocks noChangeArrowheads="1"/>
          </p:cNvSpPr>
          <p:nvPr/>
        </p:nvSpPr>
        <p:spPr bwMode="auto">
          <a:xfrm>
            <a:off x="5410200" y="5048250"/>
            <a:ext cx="1905000" cy="366713"/>
          </a:xfrm>
          <a:prstGeom prst="rect">
            <a:avLst/>
          </a:prstGeom>
          <a:noFill/>
          <a:ln w="9525">
            <a:noFill/>
            <a:miter lim="800000"/>
            <a:headEnd/>
            <a:tailEnd/>
          </a:ln>
        </p:spPr>
        <p:txBody>
          <a:bodyPr wrap="none">
            <a:spAutoFit/>
          </a:bodyPr>
          <a:lstStyle/>
          <a:p>
            <a:pPr>
              <a:spcBef>
                <a:spcPct val="5000"/>
              </a:spcBef>
              <a:buClr>
                <a:srgbClr val="D94439"/>
              </a:buClr>
              <a:buSzPct val="75000"/>
              <a:buFont typeface="Wingdings" pitchFamily="2" charset="2"/>
              <a:buNone/>
            </a:pPr>
            <a:r>
              <a:rPr kumimoji="1" lang="en-US" sz="1800" b="1">
                <a:solidFill>
                  <a:schemeClr val="hlink"/>
                </a:solidFill>
                <a:latin typeface="Times New Roman" pitchFamily="18" charset="0"/>
              </a:rPr>
              <a:t>results combined</a:t>
            </a:r>
          </a:p>
        </p:txBody>
      </p:sp>
      <p:grpSp>
        <p:nvGrpSpPr>
          <p:cNvPr id="8" name="Group 66"/>
          <p:cNvGrpSpPr>
            <a:grpSpLocks/>
          </p:cNvGrpSpPr>
          <p:nvPr/>
        </p:nvGrpSpPr>
        <p:grpSpPr bwMode="auto">
          <a:xfrm>
            <a:off x="4114800" y="2057400"/>
            <a:ext cx="4481513" cy="909638"/>
            <a:chOff x="2592" y="1296"/>
            <a:chExt cx="2823" cy="573"/>
          </a:xfrm>
        </p:grpSpPr>
        <p:sp>
          <p:nvSpPr>
            <p:cNvPr id="17423" name="AutoShape 51"/>
            <p:cNvSpPr>
              <a:spLocks noChangeArrowheads="1"/>
            </p:cNvSpPr>
            <p:nvPr/>
          </p:nvSpPr>
          <p:spPr bwMode="auto">
            <a:xfrm rot="5400000">
              <a:off x="2542" y="1586"/>
              <a:ext cx="333" cy="233"/>
            </a:xfrm>
            <a:prstGeom prst="rightArrow">
              <a:avLst>
                <a:gd name="adj1" fmla="val 44639"/>
                <a:gd name="adj2" fmla="val 46951"/>
              </a:avLst>
            </a:prstGeom>
            <a:solidFill>
              <a:srgbClr val="339966"/>
            </a:solidFill>
            <a:ln w="9525">
              <a:noFill/>
              <a:miter lim="800000"/>
              <a:headEnd/>
              <a:tailEnd/>
            </a:ln>
          </p:spPr>
          <p:txBody>
            <a:bodyPr wrap="none" anchor="ctr"/>
            <a:lstStyle/>
            <a:p>
              <a:endParaRPr lang="en-US"/>
            </a:p>
          </p:txBody>
        </p:sp>
        <p:sp>
          <p:nvSpPr>
            <p:cNvPr id="17424" name="AutoShape 52"/>
            <p:cNvSpPr>
              <a:spLocks noChangeArrowheads="1"/>
            </p:cNvSpPr>
            <p:nvPr/>
          </p:nvSpPr>
          <p:spPr bwMode="auto">
            <a:xfrm rot="5400000">
              <a:off x="3404" y="1586"/>
              <a:ext cx="333" cy="233"/>
            </a:xfrm>
            <a:prstGeom prst="rightArrow">
              <a:avLst>
                <a:gd name="adj1" fmla="val 44639"/>
                <a:gd name="adj2" fmla="val 46951"/>
              </a:avLst>
            </a:prstGeom>
            <a:solidFill>
              <a:srgbClr val="339966"/>
            </a:solidFill>
            <a:ln w="9525">
              <a:noFill/>
              <a:miter lim="800000"/>
              <a:headEnd/>
              <a:tailEnd/>
            </a:ln>
          </p:spPr>
          <p:txBody>
            <a:bodyPr wrap="none" anchor="ctr"/>
            <a:lstStyle/>
            <a:p>
              <a:endParaRPr lang="en-US"/>
            </a:p>
          </p:txBody>
        </p:sp>
        <p:sp>
          <p:nvSpPr>
            <p:cNvPr id="17425" name="AutoShape 53"/>
            <p:cNvSpPr>
              <a:spLocks noChangeArrowheads="1"/>
            </p:cNvSpPr>
            <p:nvPr/>
          </p:nvSpPr>
          <p:spPr bwMode="auto">
            <a:xfrm rot="5400000">
              <a:off x="4268" y="1586"/>
              <a:ext cx="333" cy="233"/>
            </a:xfrm>
            <a:prstGeom prst="rightArrow">
              <a:avLst>
                <a:gd name="adj1" fmla="val 44639"/>
                <a:gd name="adj2" fmla="val 46951"/>
              </a:avLst>
            </a:prstGeom>
            <a:solidFill>
              <a:srgbClr val="339966"/>
            </a:solidFill>
            <a:ln w="9525">
              <a:noFill/>
              <a:miter lim="800000"/>
              <a:headEnd/>
              <a:tailEnd/>
            </a:ln>
          </p:spPr>
          <p:txBody>
            <a:bodyPr wrap="none" anchor="ctr"/>
            <a:lstStyle/>
            <a:p>
              <a:endParaRPr lang="en-US"/>
            </a:p>
          </p:txBody>
        </p:sp>
        <p:sp>
          <p:nvSpPr>
            <p:cNvPr id="17426" name="AutoShape 54"/>
            <p:cNvSpPr>
              <a:spLocks noChangeArrowheads="1"/>
            </p:cNvSpPr>
            <p:nvPr/>
          </p:nvSpPr>
          <p:spPr bwMode="auto">
            <a:xfrm rot="5400000">
              <a:off x="5132" y="1586"/>
              <a:ext cx="333" cy="233"/>
            </a:xfrm>
            <a:prstGeom prst="rightArrow">
              <a:avLst>
                <a:gd name="adj1" fmla="val 44639"/>
                <a:gd name="adj2" fmla="val 46951"/>
              </a:avLst>
            </a:prstGeom>
            <a:solidFill>
              <a:srgbClr val="339966"/>
            </a:solidFill>
            <a:ln w="9525">
              <a:noFill/>
              <a:miter lim="800000"/>
              <a:headEnd/>
              <a:tailEnd/>
            </a:ln>
          </p:spPr>
          <p:txBody>
            <a:bodyPr wrap="none" anchor="ctr"/>
            <a:lstStyle/>
            <a:p>
              <a:endParaRPr lang="en-US"/>
            </a:p>
          </p:txBody>
        </p:sp>
        <p:sp>
          <p:nvSpPr>
            <p:cNvPr id="17427" name="Line 56"/>
            <p:cNvSpPr>
              <a:spLocks noChangeShapeType="1"/>
            </p:cNvSpPr>
            <p:nvPr/>
          </p:nvSpPr>
          <p:spPr bwMode="auto">
            <a:xfrm>
              <a:off x="2655" y="1536"/>
              <a:ext cx="2695" cy="0"/>
            </a:xfrm>
            <a:prstGeom prst="line">
              <a:avLst/>
            </a:prstGeom>
            <a:noFill/>
            <a:ln w="190500">
              <a:solidFill>
                <a:srgbClr val="339966"/>
              </a:solidFill>
              <a:miter lim="800000"/>
              <a:headEnd/>
              <a:tailEnd/>
            </a:ln>
          </p:spPr>
          <p:txBody>
            <a:bodyPr wrap="none"/>
            <a:lstStyle/>
            <a:p>
              <a:endParaRPr lang="en-US"/>
            </a:p>
          </p:txBody>
        </p:sp>
        <p:sp>
          <p:nvSpPr>
            <p:cNvPr id="17428" name="Line 58"/>
            <p:cNvSpPr>
              <a:spLocks noChangeShapeType="1"/>
            </p:cNvSpPr>
            <p:nvPr/>
          </p:nvSpPr>
          <p:spPr bwMode="auto">
            <a:xfrm rot="-5400000">
              <a:off x="3863" y="1415"/>
              <a:ext cx="240" cy="1"/>
            </a:xfrm>
            <a:prstGeom prst="line">
              <a:avLst/>
            </a:prstGeom>
            <a:noFill/>
            <a:ln w="190500">
              <a:solidFill>
                <a:srgbClr val="339966"/>
              </a:solidFill>
              <a:miter lim="800000"/>
              <a:headEnd/>
              <a:tailEnd/>
            </a:ln>
          </p:spPr>
          <p:txBody>
            <a:bodyPr wrap="none"/>
            <a:lstStyle/>
            <a:p>
              <a:endParaRPr lang="en-US"/>
            </a:p>
          </p:txBody>
        </p:sp>
      </p:grpSp>
      <p:sp>
        <p:nvSpPr>
          <p:cNvPr id="35905" name="Rectangle 65"/>
          <p:cNvSpPr>
            <a:spLocks noChangeArrowheads="1"/>
          </p:cNvSpPr>
          <p:nvPr/>
        </p:nvSpPr>
        <p:spPr bwMode="auto">
          <a:xfrm>
            <a:off x="304800" y="1524000"/>
            <a:ext cx="3124200" cy="47577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Using multiple processors simultaneously to execute a program faster</a:t>
            </a:r>
            <a:endParaRPr kumimoji="1" lang="en-US"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Requires special software to divide problem and bring results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4000"/>
                                  </p:stCondLst>
                                  <p:childTnLst>
                                    <p:set>
                                      <p:cBhvr>
                                        <p:cTn id="10" dur="1" fill="hold">
                                          <p:stCondLst>
                                            <p:cond delay="0"/>
                                          </p:stCondLst>
                                        </p:cTn>
                                        <p:tgtEl>
                                          <p:spTgt spid="35905">
                                            <p:txEl>
                                              <p:pRg st="0" end="0"/>
                                            </p:txEl>
                                          </p:spTgt>
                                        </p:tgtEl>
                                        <p:attrNameLst>
                                          <p:attrName>style.visibility</p:attrName>
                                        </p:attrNameLst>
                                      </p:cBhvr>
                                      <p:to>
                                        <p:strVal val="visible"/>
                                      </p:to>
                                    </p:set>
                                    <p:animEffect transition="in" filter="wipe(left)">
                                      <p:cBhvr>
                                        <p:cTn id="11" dur="500"/>
                                        <p:tgtEl>
                                          <p:spTgt spid="35905">
                                            <p:txEl>
                                              <p:pRg st="0" end="0"/>
                                            </p:txEl>
                                          </p:spTgt>
                                        </p:tgtEl>
                                      </p:cBhvr>
                                    </p:animEffect>
                                  </p:childTnLst>
                                </p:cTn>
                              </p:par>
                            </p:childTnLst>
                          </p:cTn>
                        </p:par>
                        <p:par>
                          <p:cTn id="12" fill="hold">
                            <p:stCondLst>
                              <p:cond delay="7000"/>
                            </p:stCondLst>
                            <p:childTnLst>
                              <p:par>
                                <p:cTn id="13" presetID="22" presetClass="entr" presetSubtype="8" fill="hold" grpId="0" nodeType="afterEffect">
                                  <p:stCondLst>
                                    <p:cond delay="4000"/>
                                  </p:stCondLst>
                                  <p:childTnLst>
                                    <p:set>
                                      <p:cBhvr>
                                        <p:cTn id="14" dur="1" fill="hold">
                                          <p:stCondLst>
                                            <p:cond delay="0"/>
                                          </p:stCondLst>
                                        </p:cTn>
                                        <p:tgtEl>
                                          <p:spTgt spid="35905">
                                            <p:txEl>
                                              <p:pRg st="1" end="1"/>
                                            </p:txEl>
                                          </p:spTgt>
                                        </p:tgtEl>
                                        <p:attrNameLst>
                                          <p:attrName>style.visibility</p:attrName>
                                        </p:attrNameLst>
                                      </p:cBhvr>
                                      <p:to>
                                        <p:strVal val="visible"/>
                                      </p:to>
                                    </p:set>
                                    <p:animEffect transition="in" filter="wipe(left)">
                                      <p:cBhvr>
                                        <p:cTn id="15" dur="500"/>
                                        <p:tgtEl>
                                          <p:spTgt spid="35905">
                                            <p:txEl>
                                              <p:pRg st="1" end="1"/>
                                            </p:txEl>
                                          </p:spTgt>
                                        </p:tgtEl>
                                      </p:cBhvr>
                                    </p:animEffect>
                                  </p:childTnLst>
                                </p:cTn>
                              </p:par>
                            </p:childTnLst>
                          </p:cTn>
                        </p:par>
                        <p:par>
                          <p:cTn id="16" fill="hold">
                            <p:stCondLst>
                              <p:cond delay="11500"/>
                            </p:stCondLst>
                            <p:childTnLst>
                              <p:par>
                                <p:cTn id="17" presetID="2" presetClass="entr" presetSubtype="1" fill="hold" grpId="0" nodeType="afterEffect">
                                  <p:stCondLst>
                                    <p:cond delay="2000"/>
                                  </p:stCondLst>
                                  <p:childTnLst>
                                    <p:set>
                                      <p:cBhvr>
                                        <p:cTn id="18" dur="1" fill="hold">
                                          <p:stCondLst>
                                            <p:cond delay="0"/>
                                          </p:stCondLst>
                                        </p:cTn>
                                        <p:tgtEl>
                                          <p:spTgt spid="35866"/>
                                        </p:tgtEl>
                                        <p:attrNameLst>
                                          <p:attrName>style.visibility</p:attrName>
                                        </p:attrNameLst>
                                      </p:cBhvr>
                                      <p:to>
                                        <p:strVal val="visible"/>
                                      </p:to>
                                    </p:set>
                                    <p:anim calcmode="lin" valueType="num">
                                      <p:cBhvr additive="base">
                                        <p:cTn id="19" dur="500" fill="hold"/>
                                        <p:tgtEl>
                                          <p:spTgt spid="35866"/>
                                        </p:tgtEl>
                                        <p:attrNameLst>
                                          <p:attrName>ppt_x</p:attrName>
                                        </p:attrNameLst>
                                      </p:cBhvr>
                                      <p:tavLst>
                                        <p:tav tm="0">
                                          <p:val>
                                            <p:strVal val="#ppt_x"/>
                                          </p:val>
                                        </p:tav>
                                        <p:tav tm="100000">
                                          <p:val>
                                            <p:strVal val="#ppt_x"/>
                                          </p:val>
                                        </p:tav>
                                      </p:tavLst>
                                    </p:anim>
                                    <p:anim calcmode="lin" valueType="num">
                                      <p:cBhvr additive="base">
                                        <p:cTn id="20" dur="500" fill="hold"/>
                                        <p:tgtEl>
                                          <p:spTgt spid="35866"/>
                                        </p:tgtEl>
                                        <p:attrNameLst>
                                          <p:attrName>ppt_y</p:attrName>
                                        </p:attrNameLst>
                                      </p:cBhvr>
                                      <p:tavLst>
                                        <p:tav tm="0">
                                          <p:val>
                                            <p:strVal val="0-#ppt_h/2"/>
                                          </p:val>
                                        </p:tav>
                                        <p:tav tm="100000">
                                          <p:val>
                                            <p:strVal val="#ppt_y"/>
                                          </p:val>
                                        </p:tav>
                                      </p:tavLst>
                                    </p:anim>
                                  </p:childTnLst>
                                </p:cTn>
                              </p:par>
                            </p:childTnLst>
                          </p:cTn>
                        </p:par>
                        <p:par>
                          <p:cTn id="21" fill="hold">
                            <p:stCondLst>
                              <p:cond delay="14000"/>
                            </p:stCondLst>
                            <p:childTnLst>
                              <p:par>
                                <p:cTn id="22" presetID="22" presetClass="entr" presetSubtype="1" fill="hold" nodeType="afterEffect">
                                  <p:stCondLst>
                                    <p:cond delay="30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17500"/>
                            </p:stCondLst>
                            <p:childTnLst>
                              <p:par>
                                <p:cTn id="26" presetID="23" presetClass="entr" presetSubtype="272" fill="hold" nodeType="after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2/3*#ppt_w"/>
                                          </p:val>
                                        </p:tav>
                                        <p:tav tm="100000">
                                          <p:val>
                                            <p:strVal val="#ppt_w"/>
                                          </p:val>
                                        </p:tav>
                                      </p:tavLst>
                                    </p:anim>
                                    <p:anim calcmode="lin" valueType="num">
                                      <p:cBhvr>
                                        <p:cTn id="29" dur="500" fill="hold"/>
                                        <p:tgtEl>
                                          <p:spTgt spid="4"/>
                                        </p:tgtEl>
                                        <p:attrNameLst>
                                          <p:attrName>ppt_h</p:attrName>
                                        </p:attrNameLst>
                                      </p:cBhvr>
                                      <p:tavLst>
                                        <p:tav tm="0">
                                          <p:val>
                                            <p:strVal val="2/3*#ppt_h"/>
                                          </p:val>
                                        </p:tav>
                                        <p:tav tm="100000">
                                          <p:val>
                                            <p:strVal val="#ppt_h"/>
                                          </p:val>
                                        </p:tav>
                                      </p:tavLst>
                                    </p:anim>
                                  </p:childTnLst>
                                </p:cTn>
                              </p:par>
                            </p:childTnLst>
                          </p:cTn>
                        </p:par>
                        <p:par>
                          <p:cTn id="30" fill="hold">
                            <p:stCondLst>
                              <p:cond delay="19000"/>
                            </p:stCondLst>
                            <p:childTnLst>
                              <p:par>
                                <p:cTn id="31" presetID="23" presetClass="entr" presetSubtype="272" fill="hold" nodeType="afterEffect">
                                  <p:stCondLst>
                                    <p:cond delay="100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2/3*#ppt_w"/>
                                          </p:val>
                                        </p:tav>
                                        <p:tav tm="100000">
                                          <p:val>
                                            <p:strVal val="#ppt_w"/>
                                          </p:val>
                                        </p:tav>
                                      </p:tavLst>
                                    </p:anim>
                                    <p:anim calcmode="lin" valueType="num">
                                      <p:cBhvr>
                                        <p:cTn id="34" dur="500" fill="hold"/>
                                        <p:tgtEl>
                                          <p:spTgt spid="5"/>
                                        </p:tgtEl>
                                        <p:attrNameLst>
                                          <p:attrName>ppt_h</p:attrName>
                                        </p:attrNameLst>
                                      </p:cBhvr>
                                      <p:tavLst>
                                        <p:tav tm="0">
                                          <p:val>
                                            <p:strVal val="2/3*#ppt_h"/>
                                          </p:val>
                                        </p:tav>
                                        <p:tav tm="100000">
                                          <p:val>
                                            <p:strVal val="#ppt_h"/>
                                          </p:val>
                                        </p:tav>
                                      </p:tavLst>
                                    </p:anim>
                                  </p:childTnLst>
                                </p:cTn>
                              </p:par>
                            </p:childTnLst>
                          </p:cTn>
                        </p:par>
                        <p:par>
                          <p:cTn id="35" fill="hold">
                            <p:stCondLst>
                              <p:cond delay="20500"/>
                            </p:stCondLst>
                            <p:childTnLst>
                              <p:par>
                                <p:cTn id="36" presetID="23" presetClass="entr" presetSubtype="272" fill="hold" nodeType="afterEffect">
                                  <p:stCondLst>
                                    <p:cond delay="100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strVal val="2/3*#ppt_w"/>
                                          </p:val>
                                        </p:tav>
                                        <p:tav tm="100000">
                                          <p:val>
                                            <p:strVal val="#ppt_w"/>
                                          </p:val>
                                        </p:tav>
                                      </p:tavLst>
                                    </p:anim>
                                    <p:anim calcmode="lin" valueType="num">
                                      <p:cBhvr>
                                        <p:cTn id="39" dur="500" fill="hold"/>
                                        <p:tgtEl>
                                          <p:spTgt spid="6"/>
                                        </p:tgtEl>
                                        <p:attrNameLst>
                                          <p:attrName>ppt_h</p:attrName>
                                        </p:attrNameLst>
                                      </p:cBhvr>
                                      <p:tavLst>
                                        <p:tav tm="0">
                                          <p:val>
                                            <p:strVal val="2/3*#ppt_h"/>
                                          </p:val>
                                        </p:tav>
                                        <p:tav tm="100000">
                                          <p:val>
                                            <p:strVal val="#ppt_h"/>
                                          </p:val>
                                        </p:tav>
                                      </p:tavLst>
                                    </p:anim>
                                  </p:childTnLst>
                                </p:cTn>
                              </p:par>
                            </p:childTnLst>
                          </p:cTn>
                        </p:par>
                        <p:par>
                          <p:cTn id="40" fill="hold">
                            <p:stCondLst>
                              <p:cond delay="22000"/>
                            </p:stCondLst>
                            <p:childTnLst>
                              <p:par>
                                <p:cTn id="41" presetID="23" presetClass="entr" presetSubtype="272" fill="hold" nodeType="afterEffect">
                                  <p:stCondLst>
                                    <p:cond delay="100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strVal val="2/3*#ppt_w"/>
                                          </p:val>
                                        </p:tav>
                                        <p:tav tm="100000">
                                          <p:val>
                                            <p:strVal val="#ppt_w"/>
                                          </p:val>
                                        </p:tav>
                                      </p:tavLst>
                                    </p:anim>
                                    <p:anim calcmode="lin" valueType="num">
                                      <p:cBhvr>
                                        <p:cTn id="44" dur="500" fill="hold"/>
                                        <p:tgtEl>
                                          <p:spTgt spid="7"/>
                                        </p:tgtEl>
                                        <p:attrNameLst>
                                          <p:attrName>ppt_h</p:attrName>
                                        </p:attrNameLst>
                                      </p:cBhvr>
                                      <p:tavLst>
                                        <p:tav tm="0">
                                          <p:val>
                                            <p:strVal val="2/3*#ppt_h"/>
                                          </p:val>
                                        </p:tav>
                                        <p:tav tm="100000">
                                          <p:val>
                                            <p:strVal val="#ppt_h"/>
                                          </p:val>
                                        </p:tav>
                                      </p:tavLst>
                                    </p:anim>
                                  </p:childTnLst>
                                </p:cTn>
                              </p:par>
                            </p:childTnLst>
                          </p:cTn>
                        </p:par>
                        <p:par>
                          <p:cTn id="45" fill="hold">
                            <p:stCondLst>
                              <p:cond delay="23500"/>
                            </p:stCondLst>
                            <p:childTnLst>
                              <p:par>
                                <p:cTn id="46" presetID="22" presetClass="entr" presetSubtype="1" fill="hold" nodeType="afterEffect">
                                  <p:stCondLst>
                                    <p:cond delay="4000"/>
                                  </p:stCondLst>
                                  <p:childTnLst>
                                    <p:set>
                                      <p:cBhvr>
                                        <p:cTn id="47" dur="1" fill="hold">
                                          <p:stCondLst>
                                            <p:cond delay="0"/>
                                          </p:stCondLst>
                                        </p:cTn>
                                        <p:tgtEl>
                                          <p:spTgt spid="2"/>
                                        </p:tgtEl>
                                        <p:attrNameLst>
                                          <p:attrName>style.visibility</p:attrName>
                                        </p:attrNameLst>
                                      </p:cBhvr>
                                      <p:to>
                                        <p:strVal val="visible"/>
                                      </p:to>
                                    </p:set>
                                    <p:animEffect transition="in" filter="wipe(up)">
                                      <p:cBhvr>
                                        <p:cTn id="48" dur="500"/>
                                        <p:tgtEl>
                                          <p:spTgt spid="2"/>
                                        </p:tgtEl>
                                      </p:cBhvr>
                                    </p:animEffect>
                                  </p:childTnLst>
                                </p:cTn>
                              </p:par>
                            </p:childTnLst>
                          </p:cTn>
                        </p:par>
                        <p:par>
                          <p:cTn id="49" fill="hold">
                            <p:stCondLst>
                              <p:cond delay="28000"/>
                            </p:stCondLst>
                            <p:childTnLst>
                              <p:par>
                                <p:cTn id="50" presetID="1" presetClass="entr" presetSubtype="0" fill="hold" grpId="0" nodeType="afterEffect">
                                  <p:stCondLst>
                                    <p:cond delay="1000"/>
                                  </p:stCondLst>
                                  <p:childTnLst>
                                    <p:set>
                                      <p:cBhvr>
                                        <p:cTn id="51" dur="1" fill="hold">
                                          <p:stCondLst>
                                            <p:cond delay="499"/>
                                          </p:stCondLst>
                                        </p:cTn>
                                        <p:tgtEl>
                                          <p:spTgt spid="35889"/>
                                        </p:tgtEl>
                                        <p:attrNameLst>
                                          <p:attrName>style.visibility</p:attrName>
                                        </p:attrNameLst>
                                      </p:cBhvr>
                                      <p:to>
                                        <p:strVal val="visible"/>
                                      </p:to>
                                    </p:set>
                                  </p:childTnLst>
                                </p:cTn>
                              </p:par>
                            </p:childTnLst>
                          </p:cTn>
                        </p:par>
                        <p:par>
                          <p:cTn id="52" fill="hold">
                            <p:stCondLst>
                              <p:cond delay="29500"/>
                            </p:stCondLst>
                            <p:childTnLst>
                              <p:par>
                                <p:cTn id="53" presetID="1" presetClass="entr" presetSubtype="0" fill="hold" nodeType="afterEffect">
                                  <p:stCondLst>
                                    <p:cond delay="0"/>
                                  </p:stCondLst>
                                  <p:childTnLst>
                                    <p:set>
                                      <p:cBhvr>
                                        <p:cTn id="5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4" autoUpdateAnimBg="0" advAuto="2000"/>
      <p:bldP spid="35866" grpId="0" animBg="1" autoUpdateAnimBg="0"/>
      <p:bldP spid="35889" grpId="0" autoUpdateAnimBg="0"/>
      <p:bldP spid="35905" grpId="0" build="p" bldLvl="4" autoUpdateAnimBg="0" advAuto="400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Data Representation</a:t>
            </a:r>
          </a:p>
        </p:txBody>
      </p:sp>
      <p:sp>
        <p:nvSpPr>
          <p:cNvPr id="37891" name="Rectangle 3"/>
          <p:cNvSpPr>
            <a:spLocks noGrp="1" noChangeArrowheads="1"/>
          </p:cNvSpPr>
          <p:nvPr>
            <p:ph type="body" idx="1"/>
          </p:nvPr>
        </p:nvSpPr>
        <p:spPr>
          <a:xfrm>
            <a:off x="292100" y="1090613"/>
            <a:ext cx="8585200" cy="585787"/>
          </a:xfrm>
        </p:spPr>
        <p:txBody>
          <a:bodyPr/>
          <a:lstStyle/>
          <a:p>
            <a:pPr>
              <a:buFont typeface="Monotype Sorts" pitchFamily="2" charset="2"/>
              <a:buNone/>
            </a:pPr>
            <a:r>
              <a:rPr lang="en-US" smtClean="0"/>
              <a:t>How do computers represent data?</a:t>
            </a:r>
          </a:p>
        </p:txBody>
      </p:sp>
      <p:sp>
        <p:nvSpPr>
          <p:cNvPr id="1843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194 - 195 Fig. 4-11</a:t>
            </a:r>
          </a:p>
        </p:txBody>
      </p:sp>
      <p:grpSp>
        <p:nvGrpSpPr>
          <p:cNvPr id="2" name="Group 21"/>
          <p:cNvGrpSpPr>
            <a:grpSpLocks/>
          </p:cNvGrpSpPr>
          <p:nvPr/>
        </p:nvGrpSpPr>
        <p:grpSpPr bwMode="auto">
          <a:xfrm>
            <a:off x="7847013" y="6402388"/>
            <a:ext cx="860425" cy="271462"/>
            <a:chOff x="4943" y="4033"/>
            <a:chExt cx="542" cy="171"/>
          </a:xfrm>
        </p:grpSpPr>
        <p:sp>
          <p:nvSpPr>
            <p:cNvPr id="18441"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8442"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37913" name="Rectangle 25"/>
          <p:cNvSpPr>
            <a:spLocks noChangeArrowheads="1"/>
          </p:cNvSpPr>
          <p:nvPr/>
        </p:nvSpPr>
        <p:spPr bwMode="auto">
          <a:xfrm>
            <a:off x="5041900" y="2233613"/>
            <a:ext cx="3733800" cy="1709737"/>
          </a:xfrm>
          <a:prstGeom prst="rect">
            <a:avLst/>
          </a:prstGeom>
          <a:noFill/>
          <a:ln w="9525">
            <a:noFill/>
            <a:miter lim="800000"/>
            <a:headEnd/>
            <a:tailEnd/>
          </a:ln>
        </p:spPr>
        <p:txBody>
          <a:bodyPr/>
          <a:lstStyle/>
          <a:p>
            <a:pPr marL="406400" indent="-406400">
              <a:spcBef>
                <a:spcPct val="20000"/>
              </a:spcBef>
              <a:buClr>
                <a:srgbClr val="000099"/>
              </a:buClr>
              <a:buFont typeface="Wingdings" pitchFamily="2" charset="2"/>
              <a:buChar char="§"/>
            </a:pPr>
            <a:r>
              <a:rPr kumimoji="1" lang="en-US">
                <a:solidFill>
                  <a:srgbClr val="000000"/>
                </a:solidFill>
                <a:latin typeface="Times New Roman" pitchFamily="18" charset="0"/>
              </a:rPr>
              <a:t>Recognize only two discrete states: on or off</a:t>
            </a:r>
          </a:p>
          <a:p>
            <a:pPr marL="406400" indent="-406400">
              <a:spcBef>
                <a:spcPct val="20000"/>
              </a:spcBef>
              <a:buClr>
                <a:srgbClr val="000099"/>
              </a:buClr>
              <a:buFont typeface="Wingdings" pitchFamily="2" charset="2"/>
              <a:buChar char="§"/>
            </a:pPr>
            <a:r>
              <a:rPr kumimoji="1" lang="en-US">
                <a:solidFill>
                  <a:srgbClr val="000000"/>
                </a:solidFill>
                <a:latin typeface="Times New Roman" pitchFamily="18" charset="0"/>
              </a:rPr>
              <a:t>Use a </a:t>
            </a:r>
            <a:r>
              <a:rPr kumimoji="1" lang="en-US" b="1">
                <a:solidFill>
                  <a:srgbClr val="D94439"/>
                </a:solidFill>
                <a:latin typeface="Times New Roman" pitchFamily="18" charset="0"/>
              </a:rPr>
              <a:t>binary system</a:t>
            </a:r>
            <a:r>
              <a:rPr kumimoji="1" lang="en-US">
                <a:solidFill>
                  <a:srgbClr val="000000"/>
                </a:solidFill>
                <a:latin typeface="Times New Roman" pitchFamily="18" charset="0"/>
              </a:rPr>
              <a:t> to recognize two states</a:t>
            </a:r>
          </a:p>
          <a:p>
            <a:pPr marL="406400" indent="-406400">
              <a:buClr>
                <a:srgbClr val="000099"/>
              </a:buClr>
              <a:buFont typeface="Wingdings" pitchFamily="2" charset="2"/>
              <a:buChar char="§"/>
            </a:pPr>
            <a:r>
              <a:rPr kumimoji="1" lang="en-US">
                <a:solidFill>
                  <a:srgbClr val="000000"/>
                </a:solidFill>
                <a:latin typeface="Times New Roman" pitchFamily="18" charset="0"/>
              </a:rPr>
              <a:t>Use Number system with two unique digits: 0 and 1, called </a:t>
            </a:r>
            <a:r>
              <a:rPr kumimoji="1" lang="en-US" b="1">
                <a:solidFill>
                  <a:srgbClr val="D94439"/>
                </a:solidFill>
                <a:latin typeface="Times New Roman" pitchFamily="18" charset="0"/>
              </a:rPr>
              <a:t>bits</a:t>
            </a:r>
            <a:r>
              <a:rPr kumimoji="1" lang="en-US">
                <a:solidFill>
                  <a:srgbClr val="000000"/>
                </a:solidFill>
                <a:latin typeface="Times New Roman" pitchFamily="18" charset="0"/>
              </a:rPr>
              <a:t> (short for binary digits)</a:t>
            </a:r>
          </a:p>
        </p:txBody>
      </p:sp>
      <p:sp>
        <p:nvSpPr>
          <p:cNvPr id="37914" name="Rectangle 26"/>
          <p:cNvSpPr>
            <a:spLocks noChangeArrowheads="1"/>
          </p:cNvSpPr>
          <p:nvPr/>
        </p:nvSpPr>
        <p:spPr bwMode="auto">
          <a:xfrm>
            <a:off x="304800" y="1547813"/>
            <a:ext cx="8585200" cy="5857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Most computers are</a:t>
            </a:r>
            <a:r>
              <a:rPr kumimoji="1" lang="en-US" sz="2600">
                <a:solidFill>
                  <a:srgbClr val="000000"/>
                </a:solidFill>
                <a:latin typeface="Times New Roman" pitchFamily="18" charset="0"/>
              </a:rPr>
              <a:t> </a:t>
            </a:r>
            <a:r>
              <a:rPr kumimoji="1" lang="en-US" sz="2600" b="1">
                <a:solidFill>
                  <a:srgbClr val="D94439"/>
                </a:solidFill>
                <a:latin typeface="Times New Roman" pitchFamily="18" charset="0"/>
              </a:rPr>
              <a:t>digital</a:t>
            </a:r>
            <a:endParaRPr kumimoji="1" lang="en-US" sz="2600">
              <a:solidFill>
                <a:srgbClr val="D94439"/>
              </a:solidFill>
              <a:latin typeface="Arial Unicode MS" pitchFamily="34" charset="-128"/>
            </a:endParaRPr>
          </a:p>
        </p:txBody>
      </p:sp>
      <p:pic>
        <p:nvPicPr>
          <p:cNvPr id="11" name="Picture 10" descr="CFig4-11.gif"/>
          <p:cNvPicPr>
            <a:picLocks noChangeAspect="1"/>
          </p:cNvPicPr>
          <p:nvPr/>
        </p:nvPicPr>
        <p:blipFill>
          <a:blip r:embed="rId2"/>
          <a:stretch>
            <a:fillRect/>
          </a:stretch>
        </p:blipFill>
        <p:spPr>
          <a:xfrm>
            <a:off x="304800" y="2438400"/>
            <a:ext cx="4626945"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3000"/>
                                  </p:stCondLst>
                                  <p:childTnLst>
                                    <p:set>
                                      <p:cBhvr>
                                        <p:cTn id="10" dur="1" fill="hold">
                                          <p:stCondLst>
                                            <p:cond delay="0"/>
                                          </p:stCondLst>
                                        </p:cTn>
                                        <p:tgtEl>
                                          <p:spTgt spid="37914">
                                            <p:txEl>
                                              <p:pRg st="0" end="0"/>
                                            </p:txEl>
                                          </p:spTgt>
                                        </p:tgtEl>
                                        <p:attrNameLst>
                                          <p:attrName>style.visibility</p:attrName>
                                        </p:attrNameLst>
                                      </p:cBhvr>
                                      <p:to>
                                        <p:strVal val="visible"/>
                                      </p:to>
                                    </p:set>
                                    <p:animEffect transition="in" filter="wipe(left)">
                                      <p:cBhvr>
                                        <p:cTn id="11" dur="500"/>
                                        <p:tgtEl>
                                          <p:spTgt spid="37914">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4000"/>
                                  </p:stCondLst>
                                  <p:childTnLst>
                                    <p:set>
                                      <p:cBhvr>
                                        <p:cTn id="14" dur="1" fill="hold">
                                          <p:stCondLst>
                                            <p:cond delay="0"/>
                                          </p:stCondLst>
                                        </p:cTn>
                                        <p:tgtEl>
                                          <p:spTgt spid="37913">
                                            <p:txEl>
                                              <p:pRg st="0" end="0"/>
                                            </p:txEl>
                                          </p:spTgt>
                                        </p:tgtEl>
                                        <p:attrNameLst>
                                          <p:attrName>style.visibility</p:attrName>
                                        </p:attrNameLst>
                                      </p:cBhvr>
                                      <p:to>
                                        <p:strVal val="visible"/>
                                      </p:to>
                                    </p:set>
                                    <p:animEffect transition="in" filter="wipe(left)">
                                      <p:cBhvr>
                                        <p:cTn id="15" dur="500"/>
                                        <p:tgtEl>
                                          <p:spTgt spid="37913">
                                            <p:txEl>
                                              <p:pRg st="0" end="0"/>
                                            </p:txEl>
                                          </p:spTgt>
                                        </p:tgtEl>
                                      </p:cBhvr>
                                    </p:animEffect>
                                  </p:childTnLst>
                                </p:cTn>
                              </p:par>
                            </p:childTnLst>
                          </p:cTn>
                        </p:par>
                        <p:par>
                          <p:cTn id="16" fill="hold">
                            <p:stCondLst>
                              <p:cond delay="8500"/>
                            </p:stCondLst>
                            <p:childTnLst>
                              <p:par>
                                <p:cTn id="17" presetID="22" presetClass="entr" presetSubtype="8" fill="hold" grpId="0" nodeType="afterEffect">
                                  <p:stCondLst>
                                    <p:cond delay="4000"/>
                                  </p:stCondLst>
                                  <p:childTnLst>
                                    <p:set>
                                      <p:cBhvr>
                                        <p:cTn id="18" dur="1" fill="hold">
                                          <p:stCondLst>
                                            <p:cond delay="0"/>
                                          </p:stCondLst>
                                        </p:cTn>
                                        <p:tgtEl>
                                          <p:spTgt spid="37913">
                                            <p:txEl>
                                              <p:pRg st="1" end="1"/>
                                            </p:txEl>
                                          </p:spTgt>
                                        </p:tgtEl>
                                        <p:attrNameLst>
                                          <p:attrName>style.visibility</p:attrName>
                                        </p:attrNameLst>
                                      </p:cBhvr>
                                      <p:to>
                                        <p:strVal val="visible"/>
                                      </p:to>
                                    </p:set>
                                    <p:animEffect transition="in" filter="wipe(left)">
                                      <p:cBhvr>
                                        <p:cTn id="19" dur="500"/>
                                        <p:tgtEl>
                                          <p:spTgt spid="37913">
                                            <p:txEl>
                                              <p:pRg st="1" end="1"/>
                                            </p:txEl>
                                          </p:spTgt>
                                        </p:tgtEl>
                                      </p:cBhvr>
                                    </p:animEffect>
                                  </p:childTnLst>
                                </p:cTn>
                              </p:par>
                            </p:childTnLst>
                          </p:cTn>
                        </p:par>
                        <p:par>
                          <p:cTn id="20" fill="hold">
                            <p:stCondLst>
                              <p:cond delay="13000"/>
                            </p:stCondLst>
                            <p:childTnLst>
                              <p:par>
                                <p:cTn id="21" presetID="22" presetClass="entr" presetSubtype="8" fill="hold" grpId="0" nodeType="afterEffect">
                                  <p:stCondLst>
                                    <p:cond delay="4000"/>
                                  </p:stCondLst>
                                  <p:childTnLst>
                                    <p:set>
                                      <p:cBhvr>
                                        <p:cTn id="22" dur="1" fill="hold">
                                          <p:stCondLst>
                                            <p:cond delay="0"/>
                                          </p:stCondLst>
                                        </p:cTn>
                                        <p:tgtEl>
                                          <p:spTgt spid="37913">
                                            <p:txEl>
                                              <p:pRg st="2" end="2"/>
                                            </p:txEl>
                                          </p:spTgt>
                                        </p:tgtEl>
                                        <p:attrNameLst>
                                          <p:attrName>style.visibility</p:attrName>
                                        </p:attrNameLst>
                                      </p:cBhvr>
                                      <p:to>
                                        <p:strVal val="visible"/>
                                      </p:to>
                                    </p:set>
                                    <p:animEffect transition="in" filter="wipe(left)">
                                      <p:cBhvr>
                                        <p:cTn id="23" dur="500"/>
                                        <p:tgtEl>
                                          <p:spTgt spid="37913">
                                            <p:txEl>
                                              <p:pRg st="2" end="2"/>
                                            </p:txEl>
                                          </p:spTgt>
                                        </p:tgtEl>
                                      </p:cBhvr>
                                    </p:animEffect>
                                  </p:childTnLst>
                                </p:cTn>
                              </p:par>
                            </p:childTnLst>
                          </p:cTn>
                        </p:par>
                        <p:par>
                          <p:cTn id="24" fill="hold">
                            <p:stCondLst>
                              <p:cond delay="17500"/>
                            </p:stCondLst>
                            <p:childTnLst>
                              <p:par>
                                <p:cTn id="25" presetID="23" presetClass="entr" presetSubtype="16"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childTnLst>
                                </p:cTn>
                              </p:par>
                            </p:childTnLst>
                          </p:cTn>
                        </p:par>
                        <p:par>
                          <p:cTn id="29" fill="hold">
                            <p:stCondLst>
                              <p:cond delay="20000"/>
                            </p:stCondLst>
                            <p:childTnLst>
                              <p:par>
                                <p:cTn id="30" presetID="1" presetClass="entr" presetSubtype="0" fill="hold" nodeType="afterEffect">
                                  <p:stCondLst>
                                    <p:cond delay="1000"/>
                                  </p:stCondLst>
                                  <p:childTnLst>
                                    <p:set>
                                      <p:cBhvr>
                                        <p:cTn id="3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4" autoUpdateAnimBg="0" advAuto="0"/>
      <p:bldP spid="37913" grpId="0" build="p" bldLvl="4" autoUpdateAnimBg="0" advAuto="4000"/>
      <p:bldP spid="37914" grpId="0" build="p" bldLvl="4" autoUpdateAnimBg="0" advAuto="300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Data Representation</a:t>
            </a:r>
          </a:p>
        </p:txBody>
      </p:sp>
      <p:sp>
        <p:nvSpPr>
          <p:cNvPr id="39939" name="Rectangle 3"/>
          <p:cNvSpPr>
            <a:spLocks noGrp="1" noChangeArrowheads="1"/>
          </p:cNvSpPr>
          <p:nvPr>
            <p:ph type="body" idx="1"/>
          </p:nvPr>
        </p:nvSpPr>
        <p:spPr>
          <a:xfrm>
            <a:off x="292100" y="1090613"/>
            <a:ext cx="8229600" cy="661987"/>
          </a:xfrm>
        </p:spPr>
        <p:txBody>
          <a:bodyPr/>
          <a:lstStyle/>
          <a:p>
            <a:pPr>
              <a:buFont typeface="Monotype Sorts" pitchFamily="2" charset="2"/>
              <a:buNone/>
            </a:pPr>
            <a:r>
              <a:rPr lang="en-US" smtClean="0"/>
              <a:t>What is a</a:t>
            </a:r>
            <a:r>
              <a:rPr lang="en-US" b="0" smtClean="0"/>
              <a:t> </a:t>
            </a:r>
            <a:r>
              <a:rPr lang="en-US" smtClean="0">
                <a:solidFill>
                  <a:srgbClr val="D94439"/>
                </a:solidFill>
              </a:rPr>
              <a:t>byte</a:t>
            </a:r>
            <a:r>
              <a:rPr lang="en-US" smtClean="0"/>
              <a:t>?</a:t>
            </a:r>
          </a:p>
        </p:txBody>
      </p:sp>
      <p:sp>
        <p:nvSpPr>
          <p:cNvPr id="1946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195 Fig. 4-12</a:t>
            </a:r>
          </a:p>
        </p:txBody>
      </p:sp>
      <p:grpSp>
        <p:nvGrpSpPr>
          <p:cNvPr id="2" name="Group 21"/>
          <p:cNvGrpSpPr>
            <a:grpSpLocks/>
          </p:cNvGrpSpPr>
          <p:nvPr/>
        </p:nvGrpSpPr>
        <p:grpSpPr bwMode="auto">
          <a:xfrm>
            <a:off x="7847013" y="6402388"/>
            <a:ext cx="860425" cy="271462"/>
            <a:chOff x="4943" y="4033"/>
            <a:chExt cx="542" cy="171"/>
          </a:xfrm>
        </p:grpSpPr>
        <p:sp>
          <p:nvSpPr>
            <p:cNvPr id="19464"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9465"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39961" name="Rectangle 25"/>
          <p:cNvSpPr>
            <a:spLocks noChangeArrowheads="1"/>
          </p:cNvSpPr>
          <p:nvPr/>
        </p:nvSpPr>
        <p:spPr bwMode="auto">
          <a:xfrm>
            <a:off x="304800" y="1524000"/>
            <a:ext cx="8229600" cy="4757738"/>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sz="2600" b="1">
                <a:solidFill>
                  <a:srgbClr val="000000"/>
                </a:solidFill>
                <a:latin typeface="Times New Roman" pitchFamily="18" charset="0"/>
              </a:rPr>
              <a:t>Eight bits grouped together as a unit</a:t>
            </a:r>
          </a:p>
          <a:p>
            <a:pPr marL="609600" lvl="1" indent="-495300">
              <a:spcBef>
                <a:spcPct val="5000"/>
              </a:spcBef>
              <a:buClr>
                <a:srgbClr val="000099"/>
              </a:buClr>
              <a:buFont typeface="Wingdings" pitchFamily="2" charset="2"/>
              <a:buChar char="Ø"/>
            </a:pPr>
            <a:r>
              <a:rPr kumimoji="1" lang="en-US" sz="2600" b="1">
                <a:solidFill>
                  <a:srgbClr val="000000"/>
                </a:solidFill>
                <a:latin typeface="Times New Roman" pitchFamily="18" charset="0"/>
              </a:rPr>
              <a:t>Provides enough different combinations of 0s and 1s to represent 256 individual characters</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Numbers</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Uppercase </a:t>
            </a:r>
            <a:br>
              <a:rPr kumimoji="1" lang="en-US">
                <a:solidFill>
                  <a:srgbClr val="000000"/>
                </a:solidFill>
                <a:latin typeface="Times New Roman" pitchFamily="18" charset="0"/>
              </a:rPr>
            </a:br>
            <a:r>
              <a:rPr kumimoji="1" lang="en-US">
                <a:solidFill>
                  <a:srgbClr val="000000"/>
                </a:solidFill>
                <a:latin typeface="Times New Roman" pitchFamily="18" charset="0"/>
              </a:rPr>
              <a:t>and lowercase </a:t>
            </a:r>
            <a:br>
              <a:rPr kumimoji="1" lang="en-US">
                <a:solidFill>
                  <a:srgbClr val="000000"/>
                </a:solidFill>
                <a:latin typeface="Times New Roman" pitchFamily="18" charset="0"/>
              </a:rPr>
            </a:br>
            <a:r>
              <a:rPr kumimoji="1" lang="en-US">
                <a:solidFill>
                  <a:srgbClr val="000000"/>
                </a:solidFill>
                <a:latin typeface="Times New Roman" pitchFamily="18" charset="0"/>
              </a:rPr>
              <a:t>letters</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Punctuation </a:t>
            </a:r>
            <a:br>
              <a:rPr kumimoji="1" lang="en-US">
                <a:solidFill>
                  <a:srgbClr val="000000"/>
                </a:solidFill>
                <a:latin typeface="Times New Roman" pitchFamily="18" charset="0"/>
              </a:rPr>
            </a:br>
            <a:r>
              <a:rPr kumimoji="1" lang="en-US">
                <a:solidFill>
                  <a:srgbClr val="000000"/>
                </a:solidFill>
                <a:latin typeface="Times New Roman" pitchFamily="18" charset="0"/>
              </a:rPr>
              <a:t>marks</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Other</a:t>
            </a:r>
          </a:p>
        </p:txBody>
      </p:sp>
      <p:pic>
        <p:nvPicPr>
          <p:cNvPr id="10" name="Picture 9" descr="CFig4-12.gif"/>
          <p:cNvPicPr>
            <a:picLocks noChangeAspect="1"/>
          </p:cNvPicPr>
          <p:nvPr/>
        </p:nvPicPr>
        <p:blipFill>
          <a:blip r:embed="rId2"/>
          <a:stretch>
            <a:fillRect/>
          </a:stretch>
        </p:blipFill>
        <p:spPr>
          <a:xfrm>
            <a:off x="3352800" y="2895600"/>
            <a:ext cx="5541819"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39961">
                                            <p:txEl>
                                              <p:pRg st="0" end="0"/>
                                            </p:txEl>
                                          </p:spTgt>
                                        </p:tgtEl>
                                        <p:attrNameLst>
                                          <p:attrName>style.visibility</p:attrName>
                                        </p:attrNameLst>
                                      </p:cBhvr>
                                      <p:to>
                                        <p:strVal val="visible"/>
                                      </p:to>
                                    </p:set>
                                    <p:animEffect transition="in" filter="wipe(left)">
                                      <p:cBhvr>
                                        <p:cTn id="11" dur="500"/>
                                        <p:tgtEl>
                                          <p:spTgt spid="39961">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39961">
                                            <p:txEl>
                                              <p:pRg st="1" end="1"/>
                                            </p:txEl>
                                          </p:spTgt>
                                        </p:tgtEl>
                                        <p:attrNameLst>
                                          <p:attrName>style.visibility</p:attrName>
                                        </p:attrNameLst>
                                      </p:cBhvr>
                                      <p:to>
                                        <p:strVal val="visible"/>
                                      </p:to>
                                    </p:set>
                                    <p:animEffect transition="in" filter="wipe(left)">
                                      <p:cBhvr>
                                        <p:cTn id="15" dur="500"/>
                                        <p:tgtEl>
                                          <p:spTgt spid="39961">
                                            <p:txEl>
                                              <p:pRg st="1" end="1"/>
                                            </p:txEl>
                                          </p:spTgt>
                                        </p:tgtEl>
                                      </p:cBhvr>
                                    </p:animEffect>
                                  </p:childTnLst>
                                </p:cTn>
                              </p:par>
                            </p:childTnLst>
                          </p:cTn>
                        </p:par>
                        <p:par>
                          <p:cTn id="16" fill="hold">
                            <p:stCondLst>
                              <p:cond delay="9500"/>
                            </p:stCondLst>
                            <p:childTnLst>
                              <p:par>
                                <p:cTn id="17" presetID="22" presetClass="entr" presetSubtype="8" fill="hold" grpId="0" nodeType="afterEffect">
                                  <p:stCondLst>
                                    <p:cond delay="4000"/>
                                  </p:stCondLst>
                                  <p:childTnLst>
                                    <p:set>
                                      <p:cBhvr>
                                        <p:cTn id="18" dur="1" fill="hold">
                                          <p:stCondLst>
                                            <p:cond delay="0"/>
                                          </p:stCondLst>
                                        </p:cTn>
                                        <p:tgtEl>
                                          <p:spTgt spid="39961">
                                            <p:txEl>
                                              <p:pRg st="2" end="2"/>
                                            </p:txEl>
                                          </p:spTgt>
                                        </p:tgtEl>
                                        <p:attrNameLst>
                                          <p:attrName>style.visibility</p:attrName>
                                        </p:attrNameLst>
                                      </p:cBhvr>
                                      <p:to>
                                        <p:strVal val="visible"/>
                                      </p:to>
                                    </p:set>
                                    <p:animEffect transition="in" filter="wipe(left)">
                                      <p:cBhvr>
                                        <p:cTn id="19" dur="500"/>
                                        <p:tgtEl>
                                          <p:spTgt spid="39961">
                                            <p:txEl>
                                              <p:pRg st="2" end="2"/>
                                            </p:txEl>
                                          </p:spTgt>
                                        </p:tgtEl>
                                      </p:cBhvr>
                                    </p:animEffect>
                                  </p:childTnLst>
                                </p:cTn>
                              </p:par>
                            </p:childTnLst>
                          </p:cTn>
                        </p:par>
                        <p:par>
                          <p:cTn id="20" fill="hold">
                            <p:stCondLst>
                              <p:cond delay="14000"/>
                            </p:stCondLst>
                            <p:childTnLst>
                              <p:par>
                                <p:cTn id="21" presetID="22" presetClass="entr" presetSubtype="8" fill="hold" grpId="0" nodeType="afterEffect">
                                  <p:stCondLst>
                                    <p:cond delay="4000"/>
                                  </p:stCondLst>
                                  <p:childTnLst>
                                    <p:set>
                                      <p:cBhvr>
                                        <p:cTn id="22" dur="1" fill="hold">
                                          <p:stCondLst>
                                            <p:cond delay="0"/>
                                          </p:stCondLst>
                                        </p:cTn>
                                        <p:tgtEl>
                                          <p:spTgt spid="39961">
                                            <p:txEl>
                                              <p:pRg st="3" end="3"/>
                                            </p:txEl>
                                          </p:spTgt>
                                        </p:tgtEl>
                                        <p:attrNameLst>
                                          <p:attrName>style.visibility</p:attrName>
                                        </p:attrNameLst>
                                      </p:cBhvr>
                                      <p:to>
                                        <p:strVal val="visible"/>
                                      </p:to>
                                    </p:set>
                                    <p:animEffect transition="in" filter="wipe(left)">
                                      <p:cBhvr>
                                        <p:cTn id="23" dur="500"/>
                                        <p:tgtEl>
                                          <p:spTgt spid="39961">
                                            <p:txEl>
                                              <p:pRg st="3" end="3"/>
                                            </p:txEl>
                                          </p:spTgt>
                                        </p:tgtEl>
                                      </p:cBhvr>
                                    </p:animEffect>
                                  </p:childTnLst>
                                </p:cTn>
                              </p:par>
                            </p:childTnLst>
                          </p:cTn>
                        </p:par>
                        <p:par>
                          <p:cTn id="24" fill="hold">
                            <p:stCondLst>
                              <p:cond delay="18500"/>
                            </p:stCondLst>
                            <p:childTnLst>
                              <p:par>
                                <p:cTn id="25" presetID="22" presetClass="entr" presetSubtype="8" fill="hold" grpId="0" nodeType="afterEffect">
                                  <p:stCondLst>
                                    <p:cond delay="4000"/>
                                  </p:stCondLst>
                                  <p:childTnLst>
                                    <p:set>
                                      <p:cBhvr>
                                        <p:cTn id="26" dur="1" fill="hold">
                                          <p:stCondLst>
                                            <p:cond delay="0"/>
                                          </p:stCondLst>
                                        </p:cTn>
                                        <p:tgtEl>
                                          <p:spTgt spid="39961">
                                            <p:txEl>
                                              <p:pRg st="4" end="4"/>
                                            </p:txEl>
                                          </p:spTgt>
                                        </p:tgtEl>
                                        <p:attrNameLst>
                                          <p:attrName>style.visibility</p:attrName>
                                        </p:attrNameLst>
                                      </p:cBhvr>
                                      <p:to>
                                        <p:strVal val="visible"/>
                                      </p:to>
                                    </p:set>
                                    <p:animEffect transition="in" filter="wipe(left)">
                                      <p:cBhvr>
                                        <p:cTn id="27" dur="500"/>
                                        <p:tgtEl>
                                          <p:spTgt spid="39961">
                                            <p:txEl>
                                              <p:pRg st="4" end="4"/>
                                            </p:txEl>
                                          </p:spTgt>
                                        </p:tgtEl>
                                      </p:cBhvr>
                                    </p:animEffect>
                                  </p:childTnLst>
                                </p:cTn>
                              </p:par>
                            </p:childTnLst>
                          </p:cTn>
                        </p:par>
                        <p:par>
                          <p:cTn id="28" fill="hold">
                            <p:stCondLst>
                              <p:cond delay="23000"/>
                            </p:stCondLst>
                            <p:childTnLst>
                              <p:par>
                                <p:cTn id="29" presetID="22" presetClass="entr" presetSubtype="8" fill="hold" grpId="0" nodeType="afterEffect">
                                  <p:stCondLst>
                                    <p:cond delay="4000"/>
                                  </p:stCondLst>
                                  <p:childTnLst>
                                    <p:set>
                                      <p:cBhvr>
                                        <p:cTn id="30" dur="1" fill="hold">
                                          <p:stCondLst>
                                            <p:cond delay="0"/>
                                          </p:stCondLst>
                                        </p:cTn>
                                        <p:tgtEl>
                                          <p:spTgt spid="39961">
                                            <p:txEl>
                                              <p:pRg st="5" end="5"/>
                                            </p:txEl>
                                          </p:spTgt>
                                        </p:tgtEl>
                                        <p:attrNameLst>
                                          <p:attrName>style.visibility</p:attrName>
                                        </p:attrNameLst>
                                      </p:cBhvr>
                                      <p:to>
                                        <p:strVal val="visible"/>
                                      </p:to>
                                    </p:set>
                                    <p:animEffect transition="in" filter="wipe(left)">
                                      <p:cBhvr>
                                        <p:cTn id="31" dur="500"/>
                                        <p:tgtEl>
                                          <p:spTgt spid="39961">
                                            <p:txEl>
                                              <p:pRg st="5" end="5"/>
                                            </p:txEl>
                                          </p:spTgt>
                                        </p:tgtEl>
                                      </p:cBhvr>
                                    </p:animEffect>
                                  </p:childTnLst>
                                </p:cTn>
                              </p:par>
                            </p:childTnLst>
                          </p:cTn>
                        </p:par>
                        <p:par>
                          <p:cTn id="32" fill="hold">
                            <p:stCondLst>
                              <p:cond delay="27500"/>
                            </p:stCondLst>
                            <p:childTnLst>
                              <p:par>
                                <p:cTn id="33" presetID="1" presetClass="entr" presetSubtype="0" fill="hold" nodeType="afterEffect">
                                  <p:stCondLst>
                                    <p:cond delay="200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29500"/>
                            </p:stCondLst>
                            <p:childTnLst>
                              <p:par>
                                <p:cTn id="36" presetID="1" presetClass="entr" presetSubtype="0" fill="hold" nodeType="afterEffect">
                                  <p:stCondLst>
                                    <p:cond delay="0"/>
                                  </p:stCondLst>
                                  <p:childTnLst>
                                    <p:set>
                                      <p:cBhvr>
                                        <p:cTn id="3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4" autoUpdateAnimBg="0" advAuto="0"/>
      <p:bldP spid="39961" grpId="0" build="p" bldLvl="4" autoUpdateAnimBg="0" advAuto="400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Data Representation</a:t>
            </a:r>
          </a:p>
        </p:txBody>
      </p:sp>
      <p:sp>
        <p:nvSpPr>
          <p:cNvPr id="41987" name="Rectangle 3"/>
          <p:cNvSpPr>
            <a:spLocks noGrp="1" noChangeArrowheads="1"/>
          </p:cNvSpPr>
          <p:nvPr>
            <p:ph type="body" idx="1"/>
          </p:nvPr>
        </p:nvSpPr>
        <p:spPr>
          <a:xfrm>
            <a:off x="304800" y="1066800"/>
            <a:ext cx="8686800" cy="609600"/>
          </a:xfrm>
        </p:spPr>
        <p:txBody>
          <a:bodyPr/>
          <a:lstStyle/>
          <a:p>
            <a:pPr marL="0" indent="0">
              <a:buFont typeface="Monotype Sorts" pitchFamily="2" charset="2"/>
              <a:buNone/>
            </a:pPr>
            <a:r>
              <a:rPr lang="en-US" sz="2600" smtClean="0"/>
              <a:t>What are three popular coding systems to represent data?</a:t>
            </a:r>
          </a:p>
        </p:txBody>
      </p:sp>
      <p:sp>
        <p:nvSpPr>
          <p:cNvPr id="2048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195 Fig. 4-13</a:t>
            </a:r>
          </a:p>
        </p:txBody>
      </p:sp>
      <p:grpSp>
        <p:nvGrpSpPr>
          <p:cNvPr id="2" name="Group 21"/>
          <p:cNvGrpSpPr>
            <a:grpSpLocks/>
          </p:cNvGrpSpPr>
          <p:nvPr/>
        </p:nvGrpSpPr>
        <p:grpSpPr bwMode="auto">
          <a:xfrm>
            <a:off x="7847013" y="6402388"/>
            <a:ext cx="860425" cy="271462"/>
            <a:chOff x="4943" y="4033"/>
            <a:chExt cx="542" cy="171"/>
          </a:xfrm>
        </p:grpSpPr>
        <p:sp>
          <p:nvSpPr>
            <p:cNvPr id="2049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049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42009" name="Rectangle 25"/>
          <p:cNvSpPr>
            <a:spLocks noChangeArrowheads="1"/>
          </p:cNvSpPr>
          <p:nvPr/>
        </p:nvSpPr>
        <p:spPr bwMode="auto">
          <a:xfrm>
            <a:off x="279400" y="1600200"/>
            <a:ext cx="8839200" cy="990600"/>
          </a:xfrm>
          <a:prstGeom prst="rect">
            <a:avLst/>
          </a:prstGeom>
          <a:noFill/>
          <a:ln w="9525">
            <a:noFill/>
            <a:miter lim="800000"/>
            <a:headEnd/>
            <a:tailEnd/>
          </a:ln>
        </p:spPr>
        <p:txBody>
          <a:bodyPr/>
          <a:lstStyle/>
          <a:p>
            <a:pPr marL="596900" lvl="1" indent="-444500">
              <a:spcBef>
                <a:spcPct val="5000"/>
              </a:spcBef>
              <a:buClr>
                <a:srgbClr val="000099"/>
              </a:buClr>
              <a:buSzPct val="75000"/>
              <a:buFont typeface="Wingdings" pitchFamily="2" charset="2"/>
              <a:buChar char="Ø"/>
            </a:pPr>
            <a:r>
              <a:rPr kumimoji="1" lang="en-US" sz="2200" b="1">
                <a:solidFill>
                  <a:srgbClr val="000000"/>
                </a:solidFill>
                <a:latin typeface="Times New Roman" pitchFamily="18" charset="0"/>
              </a:rPr>
              <a:t>ASCII—American</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Standard</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Code</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for</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Information</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Interchange</a:t>
            </a:r>
          </a:p>
          <a:p>
            <a:pPr marL="596900" lvl="1" indent="-444500">
              <a:spcBef>
                <a:spcPct val="5000"/>
              </a:spcBef>
              <a:buClr>
                <a:srgbClr val="000099"/>
              </a:buClr>
              <a:buSzPct val="75000"/>
              <a:buFont typeface="Wingdings" pitchFamily="2" charset="2"/>
              <a:buChar char="Ø"/>
            </a:pPr>
            <a:r>
              <a:rPr kumimoji="1" lang="en-US" sz="2200" b="1">
                <a:solidFill>
                  <a:srgbClr val="000000"/>
                </a:solidFill>
                <a:latin typeface="Times New Roman" pitchFamily="18" charset="0"/>
              </a:rPr>
              <a:t>EBCDIC—Extended</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Binary</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Coded Decimal</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Interchange</a:t>
            </a:r>
            <a:r>
              <a:rPr kumimoji="1" lang="en-US" sz="2200">
                <a:solidFill>
                  <a:srgbClr val="000000"/>
                </a:solidFill>
                <a:latin typeface="Times New Roman" pitchFamily="18" charset="0"/>
              </a:rPr>
              <a:t> </a:t>
            </a:r>
            <a:r>
              <a:rPr kumimoji="1" lang="en-US" sz="2200" b="1">
                <a:solidFill>
                  <a:srgbClr val="000000"/>
                </a:solidFill>
                <a:latin typeface="Times New Roman" pitchFamily="18" charset="0"/>
              </a:rPr>
              <a:t>Code</a:t>
            </a:r>
          </a:p>
          <a:p>
            <a:pPr marL="596900" lvl="1" indent="-444500">
              <a:spcBef>
                <a:spcPct val="5000"/>
              </a:spcBef>
              <a:buClr>
                <a:srgbClr val="000099"/>
              </a:buClr>
              <a:buSzPct val="75000"/>
              <a:buFont typeface="Wingdings" pitchFamily="2" charset="2"/>
              <a:buChar char="Ø"/>
            </a:pPr>
            <a:r>
              <a:rPr kumimoji="1" lang="en-US" sz="2200" b="1">
                <a:solidFill>
                  <a:srgbClr val="000000"/>
                </a:solidFill>
                <a:latin typeface="Times New Roman" pitchFamily="18" charset="0"/>
              </a:rPr>
              <a:t>Unicode—coding scheme capable of representing all</a:t>
            </a:r>
            <a:br>
              <a:rPr kumimoji="1" lang="en-US" sz="2200" b="1">
                <a:solidFill>
                  <a:srgbClr val="000000"/>
                </a:solidFill>
                <a:latin typeface="Times New Roman" pitchFamily="18" charset="0"/>
              </a:rPr>
            </a:br>
            <a:r>
              <a:rPr kumimoji="1" lang="en-US" sz="2200" b="1">
                <a:solidFill>
                  <a:srgbClr val="000000"/>
                </a:solidFill>
                <a:latin typeface="Times New Roman" pitchFamily="18" charset="0"/>
              </a:rPr>
              <a:t>world’s languages</a:t>
            </a:r>
          </a:p>
        </p:txBody>
      </p:sp>
      <p:grpSp>
        <p:nvGrpSpPr>
          <p:cNvPr id="3" name="Group 38"/>
          <p:cNvGrpSpPr>
            <a:grpSpLocks/>
          </p:cNvGrpSpPr>
          <p:nvPr/>
        </p:nvGrpSpPr>
        <p:grpSpPr bwMode="auto">
          <a:xfrm>
            <a:off x="2133600" y="3465513"/>
            <a:ext cx="4876800" cy="1639887"/>
            <a:chOff x="1344" y="2183"/>
            <a:chExt cx="3072" cy="1033"/>
          </a:xfrm>
        </p:grpSpPr>
        <p:sp>
          <p:nvSpPr>
            <p:cNvPr id="20488" name="Rectangle 27"/>
            <p:cNvSpPr>
              <a:spLocks noChangeArrowheads="1"/>
            </p:cNvSpPr>
            <p:nvPr/>
          </p:nvSpPr>
          <p:spPr bwMode="auto">
            <a:xfrm>
              <a:off x="1344" y="2183"/>
              <a:ext cx="3056" cy="1033"/>
            </a:xfrm>
            <a:prstGeom prst="rect">
              <a:avLst/>
            </a:prstGeom>
            <a:gradFill rotWithShape="0">
              <a:gsLst>
                <a:gs pos="0">
                  <a:srgbClr val="0099CC"/>
                </a:gs>
                <a:gs pos="100000">
                  <a:srgbClr val="C0C0C0"/>
                </a:gs>
              </a:gsLst>
              <a:lin ang="5400000" scaled="1"/>
            </a:gradFill>
            <a:ln w="9525">
              <a:noFill/>
              <a:miter lim="800000"/>
              <a:headEnd/>
              <a:tailEnd/>
            </a:ln>
          </p:spPr>
          <p:txBody>
            <a:bodyPr wrap="none" anchor="ctr"/>
            <a:lstStyle/>
            <a:p>
              <a:endParaRPr lang="en-US"/>
            </a:p>
          </p:txBody>
        </p:sp>
        <p:sp>
          <p:nvSpPr>
            <p:cNvPr id="20489" name="Text Box 29"/>
            <p:cNvSpPr txBox="1">
              <a:spLocks noChangeArrowheads="1"/>
            </p:cNvSpPr>
            <p:nvPr/>
          </p:nvSpPr>
          <p:spPr bwMode="auto">
            <a:xfrm>
              <a:off x="1470" y="2183"/>
              <a:ext cx="2930" cy="243"/>
            </a:xfrm>
            <a:prstGeom prst="rect">
              <a:avLst/>
            </a:prstGeom>
            <a:noFill/>
            <a:ln w="9525">
              <a:noFill/>
              <a:miter lim="800000"/>
              <a:headEnd/>
              <a:tailEnd/>
            </a:ln>
          </p:spPr>
          <p:txBody>
            <a:bodyPr>
              <a:spAutoFit/>
            </a:bodyPr>
            <a:lstStyle/>
            <a:p>
              <a:pPr>
                <a:lnSpc>
                  <a:spcPct val="120000"/>
                </a:lnSpc>
                <a:tabLst>
                  <a:tab pos="1549400" algn="l"/>
                  <a:tab pos="2971800" algn="l"/>
                </a:tabLst>
              </a:pPr>
              <a:r>
                <a:rPr lang="en-US" sz="1600" b="1">
                  <a:solidFill>
                    <a:schemeClr val="bg2"/>
                  </a:solidFill>
                </a:rPr>
                <a:t>ASCII	Symbol	EBCDIC</a:t>
              </a:r>
              <a:endParaRPr lang="en-US" sz="1600">
                <a:solidFill>
                  <a:schemeClr val="bg2"/>
                </a:solidFill>
              </a:endParaRPr>
            </a:p>
          </p:txBody>
        </p:sp>
        <p:sp>
          <p:nvSpPr>
            <p:cNvPr id="20490" name="Line 30"/>
            <p:cNvSpPr>
              <a:spLocks noChangeShapeType="1"/>
            </p:cNvSpPr>
            <p:nvPr/>
          </p:nvSpPr>
          <p:spPr bwMode="auto">
            <a:xfrm>
              <a:off x="1344" y="2432"/>
              <a:ext cx="3056" cy="0"/>
            </a:xfrm>
            <a:prstGeom prst="line">
              <a:avLst/>
            </a:prstGeom>
            <a:noFill/>
            <a:ln w="57150">
              <a:solidFill>
                <a:schemeClr val="accent1"/>
              </a:solidFill>
              <a:miter lim="800000"/>
              <a:headEnd type="none" w="sm" len="med"/>
              <a:tailEnd type="none" w="sm" len="med"/>
            </a:ln>
          </p:spPr>
          <p:txBody>
            <a:bodyPr wrap="none"/>
            <a:lstStyle/>
            <a:p>
              <a:endParaRPr lang="en-US"/>
            </a:p>
          </p:txBody>
        </p:sp>
        <p:sp>
          <p:nvSpPr>
            <p:cNvPr id="20491" name="Line 33"/>
            <p:cNvSpPr>
              <a:spLocks noChangeShapeType="1"/>
            </p:cNvSpPr>
            <p:nvPr/>
          </p:nvSpPr>
          <p:spPr bwMode="auto">
            <a:xfrm>
              <a:off x="1344" y="2610"/>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0492" name="Line 34"/>
            <p:cNvSpPr>
              <a:spLocks noChangeShapeType="1"/>
            </p:cNvSpPr>
            <p:nvPr/>
          </p:nvSpPr>
          <p:spPr bwMode="auto">
            <a:xfrm>
              <a:off x="1344" y="2792"/>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0493" name="Line 35"/>
            <p:cNvSpPr>
              <a:spLocks noChangeShapeType="1"/>
            </p:cNvSpPr>
            <p:nvPr/>
          </p:nvSpPr>
          <p:spPr bwMode="auto">
            <a:xfrm>
              <a:off x="1344" y="2974"/>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0494" name="Text Box 36"/>
            <p:cNvSpPr txBox="1">
              <a:spLocks noChangeArrowheads="1"/>
            </p:cNvSpPr>
            <p:nvPr/>
          </p:nvSpPr>
          <p:spPr bwMode="auto">
            <a:xfrm>
              <a:off x="1392" y="2400"/>
              <a:ext cx="3024" cy="798"/>
            </a:xfrm>
            <a:prstGeom prst="rect">
              <a:avLst/>
            </a:prstGeom>
            <a:noFill/>
            <a:ln w="9525">
              <a:noFill/>
              <a:miter lim="800000"/>
              <a:headEnd/>
              <a:tailEnd/>
            </a:ln>
          </p:spPr>
          <p:txBody>
            <a:bodyPr>
              <a:spAutoFit/>
            </a:bodyPr>
            <a:lstStyle/>
            <a:p>
              <a:pPr>
                <a:lnSpc>
                  <a:spcPct val="120000"/>
                </a:lnSpc>
                <a:tabLst>
                  <a:tab pos="342900" algn="ctr"/>
                  <a:tab pos="2006600" algn="ctr"/>
                  <a:tab pos="3543300" algn="ctr"/>
                </a:tabLst>
              </a:pPr>
              <a:r>
                <a:rPr lang="en-US" sz="1600">
                  <a:solidFill>
                    <a:schemeClr val="bg2"/>
                  </a:solidFill>
                </a:rPr>
                <a:t>	00110000	0	11110000</a:t>
              </a:r>
            </a:p>
            <a:p>
              <a:pPr>
                <a:lnSpc>
                  <a:spcPct val="120000"/>
                </a:lnSpc>
                <a:tabLst>
                  <a:tab pos="342900" algn="ctr"/>
                  <a:tab pos="2006600" algn="ctr"/>
                  <a:tab pos="3543300" algn="ctr"/>
                </a:tabLst>
              </a:pPr>
              <a:r>
                <a:rPr lang="en-US" sz="1600">
                  <a:solidFill>
                    <a:schemeClr val="bg2"/>
                  </a:solidFill>
                </a:rPr>
                <a:t>	00110001	1	11110001</a:t>
              </a:r>
            </a:p>
            <a:p>
              <a:pPr>
                <a:lnSpc>
                  <a:spcPct val="120000"/>
                </a:lnSpc>
                <a:tabLst>
                  <a:tab pos="342900" algn="ctr"/>
                  <a:tab pos="2006600" algn="ctr"/>
                  <a:tab pos="3543300" algn="ctr"/>
                </a:tabLst>
              </a:pPr>
              <a:r>
                <a:rPr lang="en-US" sz="1600">
                  <a:solidFill>
                    <a:schemeClr val="bg2"/>
                  </a:solidFill>
                </a:rPr>
                <a:t>	00110010	2	11110010</a:t>
              </a:r>
            </a:p>
            <a:p>
              <a:pPr>
                <a:lnSpc>
                  <a:spcPct val="120000"/>
                </a:lnSpc>
                <a:tabLst>
                  <a:tab pos="342900" algn="ctr"/>
                  <a:tab pos="2006600" algn="ctr"/>
                  <a:tab pos="3543300" algn="ctr"/>
                </a:tabLst>
              </a:pPr>
              <a:r>
                <a:rPr lang="en-US" sz="1600">
                  <a:solidFill>
                    <a:schemeClr val="bg2"/>
                  </a:solidFill>
                </a:rPr>
                <a:t>	00110011	3	11110011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499"/>
                                          </p:stCondLst>
                                        </p:cTn>
                                        <p:tgtEl>
                                          <p:spTgt spid="3"/>
                                        </p:tgtEl>
                                        <p:attrNameLst>
                                          <p:attrName>style.visibility</p:attrName>
                                        </p:attrNameLst>
                                      </p:cBhvr>
                                      <p:to>
                                        <p:strVal val="visible"/>
                                      </p:to>
                                    </p:set>
                                  </p:childTnLst>
                                </p:cTn>
                              </p:par>
                            </p:childTnLst>
                          </p:cTn>
                        </p:par>
                        <p:par>
                          <p:cTn id="11" fill="hold">
                            <p:stCondLst>
                              <p:cond delay="3000"/>
                            </p:stCondLst>
                            <p:childTnLst>
                              <p:par>
                                <p:cTn id="12" presetID="22" presetClass="entr" presetSubtype="8" fill="hold" grpId="0" nodeType="afterEffect">
                                  <p:stCondLst>
                                    <p:cond delay="5000"/>
                                  </p:stCondLst>
                                  <p:childTnLst>
                                    <p:set>
                                      <p:cBhvr>
                                        <p:cTn id="13" dur="1" fill="hold">
                                          <p:stCondLst>
                                            <p:cond delay="0"/>
                                          </p:stCondLst>
                                        </p:cTn>
                                        <p:tgtEl>
                                          <p:spTgt spid="42009">
                                            <p:txEl>
                                              <p:pRg st="0" end="0"/>
                                            </p:txEl>
                                          </p:spTgt>
                                        </p:tgtEl>
                                        <p:attrNameLst>
                                          <p:attrName>style.visibility</p:attrName>
                                        </p:attrNameLst>
                                      </p:cBhvr>
                                      <p:to>
                                        <p:strVal val="visible"/>
                                      </p:to>
                                    </p:set>
                                    <p:animEffect transition="in" filter="wipe(left)">
                                      <p:cBhvr>
                                        <p:cTn id="14" dur="500"/>
                                        <p:tgtEl>
                                          <p:spTgt spid="42009">
                                            <p:txEl>
                                              <p:pRg st="0" end="0"/>
                                            </p:txEl>
                                          </p:spTgt>
                                        </p:tgtEl>
                                      </p:cBhvr>
                                    </p:animEffect>
                                  </p:childTnLst>
                                </p:cTn>
                              </p:par>
                            </p:childTnLst>
                          </p:cTn>
                        </p:par>
                        <p:par>
                          <p:cTn id="15" fill="hold">
                            <p:stCondLst>
                              <p:cond delay="8500"/>
                            </p:stCondLst>
                            <p:childTnLst>
                              <p:par>
                                <p:cTn id="16" presetID="22" presetClass="entr" presetSubtype="8" fill="hold" grpId="0" nodeType="afterEffect">
                                  <p:stCondLst>
                                    <p:cond delay="5000"/>
                                  </p:stCondLst>
                                  <p:childTnLst>
                                    <p:set>
                                      <p:cBhvr>
                                        <p:cTn id="17" dur="1" fill="hold">
                                          <p:stCondLst>
                                            <p:cond delay="0"/>
                                          </p:stCondLst>
                                        </p:cTn>
                                        <p:tgtEl>
                                          <p:spTgt spid="42009">
                                            <p:txEl>
                                              <p:pRg st="1" end="1"/>
                                            </p:txEl>
                                          </p:spTgt>
                                        </p:tgtEl>
                                        <p:attrNameLst>
                                          <p:attrName>style.visibility</p:attrName>
                                        </p:attrNameLst>
                                      </p:cBhvr>
                                      <p:to>
                                        <p:strVal val="visible"/>
                                      </p:to>
                                    </p:set>
                                    <p:animEffect transition="in" filter="wipe(left)">
                                      <p:cBhvr>
                                        <p:cTn id="18" dur="500"/>
                                        <p:tgtEl>
                                          <p:spTgt spid="42009">
                                            <p:txEl>
                                              <p:pRg st="1" end="1"/>
                                            </p:txEl>
                                          </p:spTgt>
                                        </p:tgtEl>
                                      </p:cBhvr>
                                    </p:animEffect>
                                  </p:childTnLst>
                                </p:cTn>
                              </p:par>
                            </p:childTnLst>
                          </p:cTn>
                        </p:par>
                        <p:par>
                          <p:cTn id="19" fill="hold">
                            <p:stCondLst>
                              <p:cond delay="14000"/>
                            </p:stCondLst>
                            <p:childTnLst>
                              <p:par>
                                <p:cTn id="20" presetID="22" presetClass="entr" presetSubtype="8" fill="hold" grpId="0" nodeType="afterEffect">
                                  <p:stCondLst>
                                    <p:cond delay="5000"/>
                                  </p:stCondLst>
                                  <p:childTnLst>
                                    <p:set>
                                      <p:cBhvr>
                                        <p:cTn id="21" dur="1" fill="hold">
                                          <p:stCondLst>
                                            <p:cond delay="0"/>
                                          </p:stCondLst>
                                        </p:cTn>
                                        <p:tgtEl>
                                          <p:spTgt spid="42009">
                                            <p:txEl>
                                              <p:pRg st="2" end="2"/>
                                            </p:txEl>
                                          </p:spTgt>
                                        </p:tgtEl>
                                        <p:attrNameLst>
                                          <p:attrName>style.visibility</p:attrName>
                                        </p:attrNameLst>
                                      </p:cBhvr>
                                      <p:to>
                                        <p:strVal val="visible"/>
                                      </p:to>
                                    </p:set>
                                    <p:animEffect transition="in" filter="wipe(left)">
                                      <p:cBhvr>
                                        <p:cTn id="22" dur="500"/>
                                        <p:tgtEl>
                                          <p:spTgt spid="42009">
                                            <p:txEl>
                                              <p:pRg st="2" end="2"/>
                                            </p:txEl>
                                          </p:spTgt>
                                        </p:tgtEl>
                                      </p:cBhvr>
                                    </p:animEffect>
                                  </p:childTnLst>
                                </p:cTn>
                              </p:par>
                            </p:childTnLst>
                          </p:cTn>
                        </p:par>
                        <p:par>
                          <p:cTn id="23" fill="hold">
                            <p:stCondLst>
                              <p:cond delay="19500"/>
                            </p:stCondLst>
                            <p:childTnLst>
                              <p:par>
                                <p:cTn id="24" presetID="1" presetClass="entr" presetSubtype="0" fill="hold" nodeType="after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4" autoUpdateAnimBg="0" advAuto="0"/>
      <p:bldP spid="42009" grpId="0" build="p" bldLvl="4" autoUpdateAnimBg="0" advAuto="500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Data Representation</a:t>
            </a:r>
          </a:p>
        </p:txBody>
      </p:sp>
      <p:sp>
        <p:nvSpPr>
          <p:cNvPr id="44035" name="Rectangle 3"/>
          <p:cNvSpPr>
            <a:spLocks noGrp="1" noChangeArrowheads="1"/>
          </p:cNvSpPr>
          <p:nvPr>
            <p:ph type="body" idx="1"/>
          </p:nvPr>
        </p:nvSpPr>
        <p:spPr>
          <a:xfrm>
            <a:off x="292100" y="1090613"/>
            <a:ext cx="8585200" cy="655637"/>
          </a:xfrm>
        </p:spPr>
        <p:txBody>
          <a:bodyPr/>
          <a:lstStyle/>
          <a:p>
            <a:pPr>
              <a:buFont typeface="Monotype Sorts" pitchFamily="2" charset="2"/>
              <a:buNone/>
            </a:pPr>
            <a:r>
              <a:rPr lang="en-US" smtClean="0"/>
              <a:t>How is a letter converted to binary form and back?</a:t>
            </a:r>
          </a:p>
        </p:txBody>
      </p:sp>
      <p:sp>
        <p:nvSpPr>
          <p:cNvPr id="2150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196 Fig. 4-14</a:t>
            </a:r>
          </a:p>
        </p:txBody>
      </p:sp>
      <p:grpSp>
        <p:nvGrpSpPr>
          <p:cNvPr id="2" name="Group 21"/>
          <p:cNvGrpSpPr>
            <a:grpSpLocks/>
          </p:cNvGrpSpPr>
          <p:nvPr/>
        </p:nvGrpSpPr>
        <p:grpSpPr bwMode="auto">
          <a:xfrm>
            <a:off x="7847013" y="6402388"/>
            <a:ext cx="860425" cy="271462"/>
            <a:chOff x="4943" y="4033"/>
            <a:chExt cx="542" cy="171"/>
          </a:xfrm>
        </p:grpSpPr>
        <p:sp>
          <p:nvSpPr>
            <p:cNvPr id="2152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152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44063" name="Rectangle 31"/>
          <p:cNvSpPr>
            <a:spLocks noChangeArrowheads="1"/>
          </p:cNvSpPr>
          <p:nvPr/>
        </p:nvSpPr>
        <p:spPr bwMode="auto">
          <a:xfrm>
            <a:off x="5257800" y="4648200"/>
            <a:ext cx="2590800" cy="1431925"/>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3.</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The system unit converts the scan code for the capital letter </a:t>
            </a:r>
            <a:r>
              <a:rPr kumimoji="1" lang="en-US" sz="1600" b="1">
                <a:solidFill>
                  <a:schemeClr val="hlink"/>
                </a:solidFill>
                <a:latin typeface="Times New Roman" pitchFamily="18" charset="0"/>
              </a:rPr>
              <a:t>T</a:t>
            </a:r>
            <a:r>
              <a:rPr kumimoji="1" lang="en-US" sz="1400">
                <a:solidFill>
                  <a:srgbClr val="000000"/>
                </a:solidFill>
                <a:latin typeface="Times New Roman" pitchFamily="18" charset="0"/>
              </a:rPr>
              <a:t> to its ASCII binary code (01010100) and stores it in memory for processing.</a:t>
            </a:r>
          </a:p>
        </p:txBody>
      </p:sp>
      <p:sp>
        <p:nvSpPr>
          <p:cNvPr id="44065" name="Arc 33"/>
          <p:cNvSpPr>
            <a:spLocks/>
          </p:cNvSpPr>
          <p:nvPr/>
        </p:nvSpPr>
        <p:spPr bwMode="auto">
          <a:xfrm rot="4840666">
            <a:off x="6743700" y="3314700"/>
            <a:ext cx="1981200" cy="1295400"/>
          </a:xfrm>
          <a:custGeom>
            <a:avLst/>
            <a:gdLst>
              <a:gd name="T0" fmla="*/ 0 w 29634"/>
              <a:gd name="T1" fmla="*/ 100633 h 21600"/>
              <a:gd name="T2" fmla="*/ 1981200 w 29634"/>
              <a:gd name="T3" fmla="*/ 1075602 h 21600"/>
              <a:gd name="T4" fmla="*/ 558044 w 29634"/>
              <a:gd name="T5" fmla="*/ 1295400 h 21600"/>
              <a:gd name="T6" fmla="*/ 0 60000 65536"/>
              <a:gd name="T7" fmla="*/ 0 60000 65536"/>
              <a:gd name="T8" fmla="*/ 0 60000 65536"/>
              <a:gd name="T9" fmla="*/ 0 w 29634"/>
              <a:gd name="T10" fmla="*/ 0 h 21600"/>
              <a:gd name="T11" fmla="*/ 29634 w 29634"/>
              <a:gd name="T12" fmla="*/ 21600 h 21600"/>
            </a:gdLst>
            <a:ahLst/>
            <a:cxnLst>
              <a:cxn ang="T6">
                <a:pos x="T0" y="T1"/>
              </a:cxn>
              <a:cxn ang="T7">
                <a:pos x="T2" y="T3"/>
              </a:cxn>
              <a:cxn ang="T8">
                <a:pos x="T4" y="T5"/>
              </a:cxn>
            </a:cxnLst>
            <a:rect l="T9" t="T10" r="T11" b="T12"/>
            <a:pathLst>
              <a:path w="29634" h="21600" fill="none" extrusionOk="0">
                <a:moveTo>
                  <a:pt x="-1" y="1677"/>
                </a:moveTo>
                <a:cubicBezTo>
                  <a:pt x="2643" y="570"/>
                  <a:pt x="5480" y="-1"/>
                  <a:pt x="8347" y="0"/>
                </a:cubicBezTo>
                <a:cubicBezTo>
                  <a:pt x="18862" y="0"/>
                  <a:pt x="27849" y="7572"/>
                  <a:pt x="29633" y="17935"/>
                </a:cubicBezTo>
              </a:path>
              <a:path w="29634" h="21600" stroke="0" extrusionOk="0">
                <a:moveTo>
                  <a:pt x="-1" y="1677"/>
                </a:moveTo>
                <a:cubicBezTo>
                  <a:pt x="2643" y="570"/>
                  <a:pt x="5480" y="-1"/>
                  <a:pt x="8347" y="0"/>
                </a:cubicBezTo>
                <a:cubicBezTo>
                  <a:pt x="18862" y="0"/>
                  <a:pt x="27849" y="7572"/>
                  <a:pt x="29633" y="17935"/>
                </a:cubicBezTo>
                <a:lnTo>
                  <a:pt x="8347" y="21600"/>
                </a:lnTo>
                <a:close/>
              </a:path>
            </a:pathLst>
          </a:custGeom>
          <a:noFill/>
          <a:ln w="254000">
            <a:solidFill>
              <a:schemeClr val="hlink"/>
            </a:solidFill>
            <a:miter lim="800000"/>
            <a:headEnd/>
            <a:tailEnd type="triangle" w="sm" len="sm"/>
          </a:ln>
        </p:spPr>
        <p:txBody>
          <a:bodyPr wrap="none" anchor="ctr"/>
          <a:lstStyle/>
          <a:p>
            <a:endParaRPr lang="en-US"/>
          </a:p>
        </p:txBody>
      </p:sp>
      <p:sp>
        <p:nvSpPr>
          <p:cNvPr id="44070" name="Arc 38"/>
          <p:cNvSpPr>
            <a:spLocks/>
          </p:cNvSpPr>
          <p:nvPr/>
        </p:nvSpPr>
        <p:spPr bwMode="auto">
          <a:xfrm rot="9500607">
            <a:off x="2971800" y="4724400"/>
            <a:ext cx="1981200" cy="1295400"/>
          </a:xfrm>
          <a:custGeom>
            <a:avLst/>
            <a:gdLst>
              <a:gd name="T0" fmla="*/ 0 w 29634"/>
              <a:gd name="T1" fmla="*/ 100633 h 21600"/>
              <a:gd name="T2" fmla="*/ 1981200 w 29634"/>
              <a:gd name="T3" fmla="*/ 1075602 h 21600"/>
              <a:gd name="T4" fmla="*/ 558044 w 29634"/>
              <a:gd name="T5" fmla="*/ 1295400 h 21600"/>
              <a:gd name="T6" fmla="*/ 0 60000 65536"/>
              <a:gd name="T7" fmla="*/ 0 60000 65536"/>
              <a:gd name="T8" fmla="*/ 0 60000 65536"/>
              <a:gd name="T9" fmla="*/ 0 w 29634"/>
              <a:gd name="T10" fmla="*/ 0 h 21600"/>
              <a:gd name="T11" fmla="*/ 29634 w 29634"/>
              <a:gd name="T12" fmla="*/ 21600 h 21600"/>
            </a:gdLst>
            <a:ahLst/>
            <a:cxnLst>
              <a:cxn ang="T6">
                <a:pos x="T0" y="T1"/>
              </a:cxn>
              <a:cxn ang="T7">
                <a:pos x="T2" y="T3"/>
              </a:cxn>
              <a:cxn ang="T8">
                <a:pos x="T4" y="T5"/>
              </a:cxn>
            </a:cxnLst>
            <a:rect l="T9" t="T10" r="T11" b="T12"/>
            <a:pathLst>
              <a:path w="29634" h="21600" fill="none" extrusionOk="0">
                <a:moveTo>
                  <a:pt x="-1" y="1677"/>
                </a:moveTo>
                <a:cubicBezTo>
                  <a:pt x="2643" y="570"/>
                  <a:pt x="5480" y="-1"/>
                  <a:pt x="8347" y="0"/>
                </a:cubicBezTo>
                <a:cubicBezTo>
                  <a:pt x="18862" y="0"/>
                  <a:pt x="27849" y="7572"/>
                  <a:pt x="29633" y="17935"/>
                </a:cubicBezTo>
              </a:path>
              <a:path w="29634" h="21600" stroke="0" extrusionOk="0">
                <a:moveTo>
                  <a:pt x="-1" y="1677"/>
                </a:moveTo>
                <a:cubicBezTo>
                  <a:pt x="2643" y="570"/>
                  <a:pt x="5480" y="-1"/>
                  <a:pt x="8347" y="0"/>
                </a:cubicBezTo>
                <a:cubicBezTo>
                  <a:pt x="18862" y="0"/>
                  <a:pt x="27849" y="7572"/>
                  <a:pt x="29633" y="17935"/>
                </a:cubicBezTo>
                <a:lnTo>
                  <a:pt x="8347" y="21600"/>
                </a:lnTo>
                <a:close/>
              </a:path>
            </a:pathLst>
          </a:custGeom>
          <a:noFill/>
          <a:ln w="254000">
            <a:solidFill>
              <a:schemeClr val="hlink"/>
            </a:solidFill>
            <a:miter lim="800000"/>
            <a:headEnd/>
            <a:tailEnd type="triangle" w="sm" len="sm"/>
          </a:ln>
        </p:spPr>
        <p:txBody>
          <a:bodyPr wrap="none" anchor="ctr"/>
          <a:lstStyle/>
          <a:p>
            <a:endParaRPr lang="en-US"/>
          </a:p>
        </p:txBody>
      </p:sp>
      <p:sp>
        <p:nvSpPr>
          <p:cNvPr id="44072" name="Arc 40"/>
          <p:cNvSpPr>
            <a:spLocks/>
          </p:cNvSpPr>
          <p:nvPr/>
        </p:nvSpPr>
        <p:spPr bwMode="auto">
          <a:xfrm rot="-1460768">
            <a:off x="4648200" y="1600200"/>
            <a:ext cx="1992313" cy="1295400"/>
          </a:xfrm>
          <a:custGeom>
            <a:avLst/>
            <a:gdLst>
              <a:gd name="T0" fmla="*/ 0 w 29798"/>
              <a:gd name="T1" fmla="*/ 104831 h 21600"/>
              <a:gd name="T2" fmla="*/ 1992313 w 29798"/>
              <a:gd name="T3" fmla="*/ 1075602 h 21600"/>
              <a:gd name="T4" fmla="*/ 569051 w 29798"/>
              <a:gd name="T5" fmla="*/ 1295400 h 21600"/>
              <a:gd name="T6" fmla="*/ 0 60000 65536"/>
              <a:gd name="T7" fmla="*/ 0 60000 65536"/>
              <a:gd name="T8" fmla="*/ 0 60000 65536"/>
              <a:gd name="T9" fmla="*/ 0 w 29798"/>
              <a:gd name="T10" fmla="*/ 0 h 21600"/>
              <a:gd name="T11" fmla="*/ 29798 w 29798"/>
              <a:gd name="T12" fmla="*/ 21600 h 21600"/>
            </a:gdLst>
            <a:ahLst/>
            <a:cxnLst>
              <a:cxn ang="T6">
                <a:pos x="T0" y="T1"/>
              </a:cxn>
              <a:cxn ang="T7">
                <a:pos x="T2" y="T3"/>
              </a:cxn>
              <a:cxn ang="T8">
                <a:pos x="T4" y="T5"/>
              </a:cxn>
            </a:cxnLst>
            <a:rect l="T9" t="T10" r="T11" b="T12"/>
            <a:pathLst>
              <a:path w="29798" h="21600" fill="none" extrusionOk="0">
                <a:moveTo>
                  <a:pt x="-1" y="1747"/>
                </a:moveTo>
                <a:cubicBezTo>
                  <a:pt x="2689" y="594"/>
                  <a:pt x="5584" y="-1"/>
                  <a:pt x="8511" y="0"/>
                </a:cubicBezTo>
                <a:cubicBezTo>
                  <a:pt x="19026" y="0"/>
                  <a:pt x="28013" y="7572"/>
                  <a:pt x="29797" y="17935"/>
                </a:cubicBezTo>
              </a:path>
              <a:path w="29798" h="21600" stroke="0" extrusionOk="0">
                <a:moveTo>
                  <a:pt x="-1" y="1747"/>
                </a:moveTo>
                <a:cubicBezTo>
                  <a:pt x="2689" y="594"/>
                  <a:pt x="5584" y="-1"/>
                  <a:pt x="8511" y="0"/>
                </a:cubicBezTo>
                <a:cubicBezTo>
                  <a:pt x="19026" y="0"/>
                  <a:pt x="28013" y="7572"/>
                  <a:pt x="29797" y="17935"/>
                </a:cubicBezTo>
                <a:lnTo>
                  <a:pt x="8511" y="21600"/>
                </a:lnTo>
                <a:close/>
              </a:path>
            </a:pathLst>
          </a:custGeom>
          <a:noFill/>
          <a:ln w="254000">
            <a:solidFill>
              <a:schemeClr val="hlink"/>
            </a:solidFill>
            <a:miter lim="800000"/>
            <a:headEnd/>
            <a:tailEnd type="triangle" w="sm" len="sm"/>
          </a:ln>
        </p:spPr>
        <p:txBody>
          <a:bodyPr wrap="none" anchor="ctr"/>
          <a:lstStyle/>
          <a:p>
            <a:endParaRPr lang="en-US"/>
          </a:p>
        </p:txBody>
      </p:sp>
      <p:grpSp>
        <p:nvGrpSpPr>
          <p:cNvPr id="6" name="Group 50"/>
          <p:cNvGrpSpPr>
            <a:grpSpLocks/>
          </p:cNvGrpSpPr>
          <p:nvPr/>
        </p:nvGrpSpPr>
        <p:grpSpPr bwMode="auto">
          <a:xfrm>
            <a:off x="304800" y="1676400"/>
            <a:ext cx="4279900" cy="1385888"/>
            <a:chOff x="184" y="1056"/>
            <a:chExt cx="2696" cy="873"/>
          </a:xfrm>
        </p:grpSpPr>
        <p:sp>
          <p:nvSpPr>
            <p:cNvPr id="21517" name="Rectangle 28"/>
            <p:cNvSpPr>
              <a:spLocks noChangeArrowheads="1"/>
            </p:cNvSpPr>
            <p:nvPr/>
          </p:nvSpPr>
          <p:spPr bwMode="auto">
            <a:xfrm>
              <a:off x="1920" y="1056"/>
              <a:ext cx="960" cy="768"/>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1.</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The user presses the capital letter </a:t>
              </a:r>
              <a:r>
                <a:rPr kumimoji="1" lang="en-US" sz="1600" b="1">
                  <a:solidFill>
                    <a:schemeClr val="hlink"/>
                  </a:solidFill>
                  <a:latin typeface="Times New Roman" pitchFamily="18" charset="0"/>
                </a:rPr>
                <a:t>T</a:t>
              </a:r>
              <a:r>
                <a:rPr kumimoji="1" lang="en-US" sz="1400">
                  <a:solidFill>
                    <a:srgbClr val="000000"/>
                  </a:solidFill>
                  <a:latin typeface="Times New Roman" pitchFamily="18" charset="0"/>
                </a:rPr>
                <a:t> (SHIFT+T key) on the keyboard.</a:t>
              </a:r>
            </a:p>
          </p:txBody>
        </p:sp>
        <p:pic>
          <p:nvPicPr>
            <p:cNvPr id="21518" name="Picture 49"/>
            <p:cNvPicPr>
              <a:picLocks noChangeAspect="1" noChangeArrowheads="1"/>
            </p:cNvPicPr>
            <p:nvPr/>
          </p:nvPicPr>
          <p:blipFill>
            <a:blip r:embed="rId2"/>
            <a:srcRect/>
            <a:stretch>
              <a:fillRect/>
            </a:stretch>
          </p:blipFill>
          <p:spPr bwMode="auto">
            <a:xfrm>
              <a:off x="184" y="1152"/>
              <a:ext cx="1742" cy="777"/>
            </a:xfrm>
            <a:prstGeom prst="rect">
              <a:avLst/>
            </a:prstGeom>
            <a:noFill/>
            <a:ln w="9525">
              <a:noFill/>
              <a:miter lim="800000"/>
              <a:headEnd/>
              <a:tailEnd/>
            </a:ln>
          </p:spPr>
        </p:pic>
      </p:grpSp>
      <p:grpSp>
        <p:nvGrpSpPr>
          <p:cNvPr id="25" name="Group 24"/>
          <p:cNvGrpSpPr/>
          <p:nvPr/>
        </p:nvGrpSpPr>
        <p:grpSpPr>
          <a:xfrm>
            <a:off x="4648200" y="1828800"/>
            <a:ext cx="4419600" cy="2319338"/>
            <a:chOff x="4648200" y="1828800"/>
            <a:chExt cx="4419600" cy="2319338"/>
          </a:xfrm>
        </p:grpSpPr>
        <p:sp>
          <p:nvSpPr>
            <p:cNvPr id="21524" name="Rectangle 30"/>
            <p:cNvSpPr>
              <a:spLocks noChangeArrowheads="1"/>
            </p:cNvSpPr>
            <p:nvPr/>
          </p:nvSpPr>
          <p:spPr bwMode="auto">
            <a:xfrm>
              <a:off x="6781800" y="1828800"/>
              <a:ext cx="2286000" cy="1006475"/>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2.</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An electronic signal for the capital letter </a:t>
              </a:r>
              <a:r>
                <a:rPr kumimoji="1" lang="en-US" sz="1600" b="1">
                  <a:solidFill>
                    <a:schemeClr val="hlink"/>
                  </a:solidFill>
                  <a:latin typeface="Times New Roman" pitchFamily="18" charset="0"/>
                </a:rPr>
                <a:t>T</a:t>
              </a:r>
              <a:r>
                <a:rPr kumimoji="1" lang="en-US" sz="1400">
                  <a:solidFill>
                    <a:srgbClr val="000000"/>
                  </a:solidFill>
                  <a:latin typeface="Times New Roman" pitchFamily="18" charset="0"/>
                </a:rPr>
                <a:t> is sent to the system unit.</a:t>
              </a:r>
            </a:p>
          </p:txBody>
        </p:sp>
        <p:pic>
          <p:nvPicPr>
            <p:cNvPr id="21529" name="Picture 25"/>
            <p:cNvPicPr>
              <a:picLocks noChangeAspect="1" noChangeArrowheads="1"/>
            </p:cNvPicPr>
            <p:nvPr/>
          </p:nvPicPr>
          <p:blipFill>
            <a:blip r:embed="rId3"/>
            <a:srcRect/>
            <a:stretch>
              <a:fillRect/>
            </a:stretch>
          </p:blipFill>
          <p:spPr bwMode="auto">
            <a:xfrm>
              <a:off x="4648200" y="2514600"/>
              <a:ext cx="2129552" cy="1633538"/>
            </a:xfrm>
            <a:prstGeom prst="rect">
              <a:avLst/>
            </a:prstGeom>
            <a:noFill/>
            <a:ln w="9525" cap="flat" cmpd="sng">
              <a:noFill/>
              <a:prstDash val="solid"/>
              <a:miter lim="800000"/>
              <a:headEnd type="none" w="med" len="med"/>
              <a:tailEnd type="none" w="med" len="med"/>
            </a:ln>
            <a:effectLst/>
          </p:spPr>
        </p:pic>
      </p:grpSp>
      <p:grpSp>
        <p:nvGrpSpPr>
          <p:cNvPr id="27" name="Group 26"/>
          <p:cNvGrpSpPr/>
          <p:nvPr/>
        </p:nvGrpSpPr>
        <p:grpSpPr>
          <a:xfrm>
            <a:off x="228600" y="3124201"/>
            <a:ext cx="3781425" cy="2895599"/>
            <a:chOff x="228600" y="3124201"/>
            <a:chExt cx="3781425" cy="2895599"/>
          </a:xfrm>
        </p:grpSpPr>
        <p:sp>
          <p:nvSpPr>
            <p:cNvPr id="21521" name="Rectangle 32"/>
            <p:cNvSpPr>
              <a:spLocks noChangeArrowheads="1"/>
            </p:cNvSpPr>
            <p:nvPr/>
          </p:nvSpPr>
          <p:spPr bwMode="auto">
            <a:xfrm>
              <a:off x="228600" y="4800600"/>
              <a:ext cx="2514600" cy="1219200"/>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4.</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After processing, the binary code for the capital letter </a:t>
              </a:r>
              <a:r>
                <a:rPr kumimoji="1" lang="en-US" sz="1600" b="1">
                  <a:solidFill>
                    <a:schemeClr val="hlink"/>
                  </a:solidFill>
                  <a:latin typeface="Times New Roman" pitchFamily="18" charset="0"/>
                </a:rPr>
                <a:t>T</a:t>
              </a:r>
              <a:r>
                <a:rPr kumimoji="1" lang="en-US" sz="1400">
                  <a:solidFill>
                    <a:srgbClr val="000000"/>
                  </a:solidFill>
                  <a:latin typeface="Times New Roman" pitchFamily="18" charset="0"/>
                </a:rPr>
                <a:t> is converted to an image, and displayed on the output device.</a:t>
              </a:r>
            </a:p>
          </p:txBody>
        </p:sp>
        <p:pic>
          <p:nvPicPr>
            <p:cNvPr id="21530" name="Picture 26"/>
            <p:cNvPicPr>
              <a:picLocks noChangeAspect="1" noChangeArrowheads="1"/>
            </p:cNvPicPr>
            <p:nvPr/>
          </p:nvPicPr>
          <p:blipFill>
            <a:blip r:embed="rId4"/>
            <a:srcRect/>
            <a:stretch>
              <a:fillRect/>
            </a:stretch>
          </p:blipFill>
          <p:spPr bwMode="auto">
            <a:xfrm>
              <a:off x="1776891" y="3124201"/>
              <a:ext cx="2233134" cy="1905000"/>
            </a:xfrm>
            <a:prstGeom prst="rect">
              <a:avLst/>
            </a:prstGeom>
            <a:noFill/>
            <a:ln w="9525" cap="flat" cmpd="sng">
              <a:noFill/>
              <a:prstDash val="solid"/>
              <a:miter lim="800000"/>
              <a:headEnd type="none" w="med" len="med"/>
              <a:tailEnd type="none" w="med" len="me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2500"/>
                            </p:stCondLst>
                            <p:childTnLst>
                              <p:par>
                                <p:cTn id="12" presetID="22" presetClass="entr" presetSubtype="8" fill="hold" grpId="0" nodeType="afterEffect">
                                  <p:stCondLst>
                                    <p:cond delay="5000"/>
                                  </p:stCondLst>
                                  <p:childTnLst>
                                    <p:set>
                                      <p:cBhvr>
                                        <p:cTn id="13" dur="1" fill="hold">
                                          <p:stCondLst>
                                            <p:cond delay="0"/>
                                          </p:stCondLst>
                                        </p:cTn>
                                        <p:tgtEl>
                                          <p:spTgt spid="44072"/>
                                        </p:tgtEl>
                                        <p:attrNameLst>
                                          <p:attrName>style.visibility</p:attrName>
                                        </p:attrNameLst>
                                      </p:cBhvr>
                                      <p:to>
                                        <p:strVal val="visible"/>
                                      </p:to>
                                    </p:set>
                                    <p:animEffect transition="in" filter="wipe(left)">
                                      <p:cBhvr>
                                        <p:cTn id="14" dur="500"/>
                                        <p:tgtEl>
                                          <p:spTgt spid="44072"/>
                                        </p:tgtEl>
                                      </p:cBhvr>
                                    </p:animEffect>
                                  </p:childTnLst>
                                </p:cTn>
                              </p:par>
                            </p:childTnLst>
                          </p:cTn>
                        </p:par>
                        <p:par>
                          <p:cTn id="15" fill="hold">
                            <p:stCondLst>
                              <p:cond delay="8000"/>
                            </p:stCondLst>
                            <p:childTnLst>
                              <p:par>
                                <p:cTn id="16" presetID="1" presetClass="entr" presetSubtype="0" fill="hold" nodeType="afterEffect">
                                  <p:stCondLst>
                                    <p:cond delay="2000"/>
                                  </p:stCondLst>
                                  <p:childTnLst>
                                    <p:set>
                                      <p:cBhvr>
                                        <p:cTn id="17" dur="1" fill="hold">
                                          <p:stCondLst>
                                            <p:cond delay="0"/>
                                          </p:stCondLst>
                                        </p:cTn>
                                        <p:tgtEl>
                                          <p:spTgt spid="25"/>
                                        </p:tgtEl>
                                        <p:attrNameLst>
                                          <p:attrName>style.visibility</p:attrName>
                                        </p:attrNameLst>
                                      </p:cBhvr>
                                      <p:to>
                                        <p:strVal val="visible"/>
                                      </p:to>
                                    </p:set>
                                  </p:childTnLst>
                                </p:cTn>
                              </p:par>
                            </p:childTnLst>
                          </p:cTn>
                        </p:par>
                        <p:par>
                          <p:cTn id="18" fill="hold">
                            <p:stCondLst>
                              <p:cond delay="10000"/>
                            </p:stCondLst>
                            <p:childTnLst>
                              <p:par>
                                <p:cTn id="19" presetID="22" presetClass="entr" presetSubtype="1" fill="hold" grpId="0" nodeType="afterEffect">
                                  <p:stCondLst>
                                    <p:cond delay="5000"/>
                                  </p:stCondLst>
                                  <p:childTnLst>
                                    <p:set>
                                      <p:cBhvr>
                                        <p:cTn id="20" dur="1" fill="hold">
                                          <p:stCondLst>
                                            <p:cond delay="0"/>
                                          </p:stCondLst>
                                        </p:cTn>
                                        <p:tgtEl>
                                          <p:spTgt spid="44065"/>
                                        </p:tgtEl>
                                        <p:attrNameLst>
                                          <p:attrName>style.visibility</p:attrName>
                                        </p:attrNameLst>
                                      </p:cBhvr>
                                      <p:to>
                                        <p:strVal val="visible"/>
                                      </p:to>
                                    </p:set>
                                    <p:animEffect transition="in" filter="wipe(up)">
                                      <p:cBhvr>
                                        <p:cTn id="21" dur="500"/>
                                        <p:tgtEl>
                                          <p:spTgt spid="44065"/>
                                        </p:tgtEl>
                                      </p:cBhvr>
                                    </p:animEffect>
                                  </p:childTnLst>
                                </p:cTn>
                              </p:par>
                            </p:childTnLst>
                          </p:cTn>
                        </p:par>
                        <p:par>
                          <p:cTn id="22" fill="hold">
                            <p:stCondLst>
                              <p:cond delay="15500"/>
                            </p:stCondLst>
                            <p:childTnLst>
                              <p:par>
                                <p:cTn id="23" presetID="1" presetClass="entr" presetSubtype="0" fill="hold" grpId="0" nodeType="afterEffect">
                                  <p:stCondLst>
                                    <p:cond delay="2000"/>
                                  </p:stCondLst>
                                  <p:childTnLst>
                                    <p:set>
                                      <p:cBhvr>
                                        <p:cTn id="24" dur="1" fill="hold">
                                          <p:stCondLst>
                                            <p:cond delay="0"/>
                                          </p:stCondLst>
                                        </p:cTn>
                                        <p:tgtEl>
                                          <p:spTgt spid="44063"/>
                                        </p:tgtEl>
                                        <p:attrNameLst>
                                          <p:attrName>style.visibility</p:attrName>
                                        </p:attrNameLst>
                                      </p:cBhvr>
                                      <p:to>
                                        <p:strVal val="visible"/>
                                      </p:to>
                                    </p:set>
                                  </p:childTnLst>
                                </p:cTn>
                              </p:par>
                            </p:childTnLst>
                          </p:cTn>
                        </p:par>
                        <p:par>
                          <p:cTn id="25" fill="hold">
                            <p:stCondLst>
                              <p:cond delay="17500"/>
                            </p:stCondLst>
                            <p:childTnLst>
                              <p:par>
                                <p:cTn id="26" presetID="22" presetClass="entr" presetSubtype="2" fill="hold" grpId="0" nodeType="afterEffect">
                                  <p:stCondLst>
                                    <p:cond delay="5000"/>
                                  </p:stCondLst>
                                  <p:childTnLst>
                                    <p:set>
                                      <p:cBhvr>
                                        <p:cTn id="27" dur="1" fill="hold">
                                          <p:stCondLst>
                                            <p:cond delay="0"/>
                                          </p:stCondLst>
                                        </p:cTn>
                                        <p:tgtEl>
                                          <p:spTgt spid="44070"/>
                                        </p:tgtEl>
                                        <p:attrNameLst>
                                          <p:attrName>style.visibility</p:attrName>
                                        </p:attrNameLst>
                                      </p:cBhvr>
                                      <p:to>
                                        <p:strVal val="visible"/>
                                      </p:to>
                                    </p:set>
                                    <p:animEffect transition="in" filter="wipe(right)">
                                      <p:cBhvr>
                                        <p:cTn id="28" dur="500"/>
                                        <p:tgtEl>
                                          <p:spTgt spid="44070"/>
                                        </p:tgtEl>
                                      </p:cBhvr>
                                    </p:animEffect>
                                  </p:childTnLst>
                                </p:cTn>
                              </p:par>
                            </p:childTnLst>
                          </p:cTn>
                        </p:par>
                        <p:par>
                          <p:cTn id="29" fill="hold">
                            <p:stCondLst>
                              <p:cond delay="23000"/>
                            </p:stCondLst>
                            <p:childTnLst>
                              <p:par>
                                <p:cTn id="30" presetID="1" presetClass="entr" presetSubtype="0" fill="hold" nodeType="afterEffect">
                                  <p:stCondLst>
                                    <p:cond delay="200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25000"/>
                            </p:stCondLst>
                            <p:childTnLst>
                              <p:par>
                                <p:cTn id="33" presetID="1" presetClass="entr" presetSubtype="0" fill="hold" nodeType="after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advAuto="0"/>
      <p:bldP spid="44063" grpId="0" autoUpdateAnimBg="0"/>
      <p:bldP spid="44065" grpId="0" animBg="1"/>
      <p:bldP spid="44070" grpId="0" animBg="1"/>
      <p:bldP spid="440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Chapter 4 Objectives</a:t>
            </a:r>
          </a:p>
        </p:txBody>
      </p:sp>
      <p:sp>
        <p:nvSpPr>
          <p:cNvPr id="129027" name="AutoShape 3"/>
          <p:cNvSpPr>
            <a:spLocks noChangeArrowheads="1"/>
          </p:cNvSpPr>
          <p:nvPr/>
        </p:nvSpPr>
        <p:spPr bwMode="auto">
          <a:xfrm>
            <a:off x="192088" y="1090613"/>
            <a:ext cx="4341812"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Differentiate among various styles</a:t>
            </a:r>
            <a:br>
              <a:rPr kumimoji="1" lang="en-US" sz="1500" b="1">
                <a:latin typeface="Times New Roman" pitchFamily="18" charset="0"/>
              </a:rPr>
            </a:br>
            <a:r>
              <a:rPr kumimoji="1" lang="en-US" sz="1500" b="1">
                <a:latin typeface="Times New Roman" pitchFamily="18" charset="0"/>
              </a:rPr>
              <a:t>of system units</a:t>
            </a:r>
          </a:p>
        </p:txBody>
      </p:sp>
      <p:sp>
        <p:nvSpPr>
          <p:cNvPr id="129028" name="AutoShape 4"/>
          <p:cNvSpPr>
            <a:spLocks noChangeArrowheads="1"/>
          </p:cNvSpPr>
          <p:nvPr/>
        </p:nvSpPr>
        <p:spPr bwMode="auto">
          <a:xfrm>
            <a:off x="192088" y="1989138"/>
            <a:ext cx="4341812"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Identify chips, adapter cards, and other components of a motherboard</a:t>
            </a:r>
          </a:p>
        </p:txBody>
      </p:sp>
      <p:sp>
        <p:nvSpPr>
          <p:cNvPr id="129029" name="AutoShape 5"/>
          <p:cNvSpPr>
            <a:spLocks noChangeArrowheads="1"/>
          </p:cNvSpPr>
          <p:nvPr/>
        </p:nvSpPr>
        <p:spPr bwMode="auto">
          <a:xfrm>
            <a:off x="192088" y="2887663"/>
            <a:ext cx="4341812"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Describe the components of a processor and how they complete a machine cycle</a:t>
            </a:r>
          </a:p>
        </p:txBody>
      </p:sp>
      <p:sp>
        <p:nvSpPr>
          <p:cNvPr id="129030" name="AutoShape 6"/>
          <p:cNvSpPr>
            <a:spLocks noChangeArrowheads="1"/>
          </p:cNvSpPr>
          <p:nvPr/>
        </p:nvSpPr>
        <p:spPr bwMode="auto">
          <a:xfrm>
            <a:off x="192088" y="3787775"/>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Identify characteristics of various personal computer processors on the market today</a:t>
            </a:r>
          </a:p>
        </p:txBody>
      </p:sp>
      <p:sp>
        <p:nvSpPr>
          <p:cNvPr id="129031" name="AutoShape 7"/>
          <p:cNvSpPr>
            <a:spLocks noChangeArrowheads="1"/>
          </p:cNvSpPr>
          <p:nvPr/>
        </p:nvSpPr>
        <p:spPr bwMode="auto">
          <a:xfrm>
            <a:off x="190500" y="4686300"/>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spcBef>
                <a:spcPct val="5000"/>
              </a:spcBef>
              <a:buClr>
                <a:srgbClr val="D94439"/>
              </a:buClr>
              <a:buSzPct val="75000"/>
              <a:buFont typeface="Wingdings" pitchFamily="2" charset="2"/>
              <a:buNone/>
              <a:defRPr/>
            </a:pPr>
            <a:r>
              <a:rPr kumimoji="1" lang="en-US" sz="1500" b="1">
                <a:latin typeface="Times New Roman" pitchFamily="18" charset="0"/>
              </a:rPr>
              <a:t>Define a bit and describe how a series of bits represents data</a:t>
            </a:r>
          </a:p>
        </p:txBody>
      </p:sp>
      <p:sp>
        <p:nvSpPr>
          <p:cNvPr id="129032" name="AutoShape 8"/>
          <p:cNvSpPr>
            <a:spLocks noChangeArrowheads="1"/>
          </p:cNvSpPr>
          <p:nvPr/>
        </p:nvSpPr>
        <p:spPr bwMode="auto">
          <a:xfrm>
            <a:off x="190500" y="5586413"/>
            <a:ext cx="4341813"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spcBef>
                <a:spcPct val="5000"/>
              </a:spcBef>
              <a:buClr>
                <a:srgbClr val="D94439"/>
              </a:buClr>
              <a:buSzPct val="75000"/>
              <a:buFont typeface="Wingdings" pitchFamily="2" charset="2"/>
              <a:buNone/>
              <a:defRPr/>
            </a:pPr>
            <a:r>
              <a:rPr kumimoji="1" lang="en-US" sz="1500" b="1">
                <a:latin typeface="Times New Roman" pitchFamily="18" charset="0"/>
              </a:rPr>
              <a:t>Explain how programs transfer in</a:t>
            </a:r>
            <a:br>
              <a:rPr kumimoji="1" lang="en-US" sz="1500" b="1">
                <a:latin typeface="Times New Roman" pitchFamily="18" charset="0"/>
              </a:rPr>
            </a:br>
            <a:r>
              <a:rPr kumimoji="1" lang="en-US" sz="1500" b="1">
                <a:latin typeface="Times New Roman" pitchFamily="18" charset="0"/>
              </a:rPr>
              <a:t>and out of memory</a:t>
            </a:r>
          </a:p>
        </p:txBody>
      </p:sp>
      <p:sp>
        <p:nvSpPr>
          <p:cNvPr id="129034" name="AutoShape 10"/>
          <p:cNvSpPr>
            <a:spLocks noChangeArrowheads="1"/>
          </p:cNvSpPr>
          <p:nvPr/>
        </p:nvSpPr>
        <p:spPr bwMode="auto">
          <a:xfrm>
            <a:off x="4621213" y="1093788"/>
            <a:ext cx="4341812"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Differentiate among the various</a:t>
            </a:r>
            <a:br>
              <a:rPr kumimoji="1" lang="en-US" sz="1500" b="1">
                <a:latin typeface="Times New Roman" pitchFamily="18" charset="0"/>
              </a:rPr>
            </a:br>
            <a:r>
              <a:rPr kumimoji="1" lang="en-US" sz="1500" b="1">
                <a:latin typeface="Times New Roman" pitchFamily="18" charset="0"/>
              </a:rPr>
              <a:t>types of memory</a:t>
            </a:r>
          </a:p>
        </p:txBody>
      </p:sp>
      <p:sp>
        <p:nvSpPr>
          <p:cNvPr id="129035" name="AutoShape 11"/>
          <p:cNvSpPr>
            <a:spLocks noChangeArrowheads="1"/>
          </p:cNvSpPr>
          <p:nvPr/>
        </p:nvSpPr>
        <p:spPr bwMode="auto">
          <a:xfrm>
            <a:off x="4621213" y="1974850"/>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spcBef>
                <a:spcPct val="5000"/>
              </a:spcBef>
              <a:buClr>
                <a:srgbClr val="D94439"/>
              </a:buClr>
              <a:buSzPct val="75000"/>
              <a:buFont typeface="Wingdings" pitchFamily="2" charset="2"/>
              <a:buNone/>
              <a:defRPr/>
            </a:pPr>
            <a:r>
              <a:rPr kumimoji="1" lang="en-US" sz="1500" b="1">
                <a:latin typeface="Times New Roman" pitchFamily="18" charset="0"/>
              </a:rPr>
              <a:t>Describe the types of expansion slots and adapter cards</a:t>
            </a:r>
          </a:p>
        </p:txBody>
      </p:sp>
      <p:sp>
        <p:nvSpPr>
          <p:cNvPr id="129036" name="AutoShape 12"/>
          <p:cNvSpPr>
            <a:spLocks noChangeArrowheads="1"/>
          </p:cNvSpPr>
          <p:nvPr/>
        </p:nvSpPr>
        <p:spPr bwMode="auto">
          <a:xfrm>
            <a:off x="4621213" y="2857500"/>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lIns="0" rIns="0" anchor="ctr"/>
          <a:lstStyle/>
          <a:p>
            <a:pPr algn="ctr">
              <a:spcBef>
                <a:spcPct val="5000"/>
              </a:spcBef>
              <a:buClr>
                <a:srgbClr val="D94439"/>
              </a:buClr>
              <a:buSzPct val="75000"/>
              <a:buFont typeface="Wingdings" pitchFamily="2" charset="2"/>
              <a:buNone/>
              <a:defRPr/>
            </a:pPr>
            <a:r>
              <a:rPr kumimoji="1" lang="en-US" sz="1400" b="1">
                <a:latin typeface="Times New Roman" pitchFamily="18" charset="0"/>
              </a:rPr>
              <a:t>Explain the differences among a serial port, a parallel port, a USB port, a FireWire port, and other ports</a:t>
            </a:r>
          </a:p>
        </p:txBody>
      </p:sp>
      <p:sp>
        <p:nvSpPr>
          <p:cNvPr id="129037" name="AutoShape 13"/>
          <p:cNvSpPr>
            <a:spLocks noChangeArrowheads="1"/>
          </p:cNvSpPr>
          <p:nvPr/>
        </p:nvSpPr>
        <p:spPr bwMode="auto">
          <a:xfrm>
            <a:off x="4621213" y="3740150"/>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spcBef>
                <a:spcPct val="20000"/>
              </a:spcBef>
              <a:buClr>
                <a:schemeClr val="accent1"/>
              </a:buClr>
              <a:buSzPct val="75000"/>
              <a:buFont typeface="Wingdings" pitchFamily="2" charset="2"/>
              <a:buNone/>
              <a:defRPr/>
            </a:pPr>
            <a:r>
              <a:rPr kumimoji="1" lang="en-US" sz="1500" b="1">
                <a:latin typeface="Times New Roman" pitchFamily="18" charset="0"/>
              </a:rPr>
              <a:t>Describe how buses contribute to a</a:t>
            </a:r>
            <a:br>
              <a:rPr kumimoji="1" lang="en-US" sz="1500" b="1">
                <a:latin typeface="Times New Roman" pitchFamily="18" charset="0"/>
              </a:rPr>
            </a:br>
            <a:r>
              <a:rPr kumimoji="1" lang="en-US" sz="1500" b="1">
                <a:latin typeface="Times New Roman" pitchFamily="18" charset="0"/>
              </a:rPr>
              <a:t>computer’s processing speed</a:t>
            </a:r>
          </a:p>
        </p:txBody>
      </p:sp>
      <p:sp>
        <p:nvSpPr>
          <p:cNvPr id="129038" name="AutoShape 14"/>
          <p:cNvSpPr>
            <a:spLocks noChangeArrowheads="1"/>
          </p:cNvSpPr>
          <p:nvPr/>
        </p:nvSpPr>
        <p:spPr bwMode="auto">
          <a:xfrm>
            <a:off x="4621213" y="4622800"/>
            <a:ext cx="4341812"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Identify components in mobile computers</a:t>
            </a:r>
            <a:br>
              <a:rPr kumimoji="1" lang="en-US" sz="1500" b="1">
                <a:latin typeface="Times New Roman" pitchFamily="18" charset="0"/>
              </a:rPr>
            </a:br>
            <a:r>
              <a:rPr kumimoji="1" lang="en-US" sz="1500" b="1">
                <a:latin typeface="Times New Roman" pitchFamily="18" charset="0"/>
              </a:rPr>
              <a:t>and mobile devices</a:t>
            </a:r>
          </a:p>
        </p:txBody>
      </p:sp>
      <p:grpSp>
        <p:nvGrpSpPr>
          <p:cNvPr id="2" name="Group 17"/>
          <p:cNvGrpSpPr>
            <a:grpSpLocks/>
          </p:cNvGrpSpPr>
          <p:nvPr/>
        </p:nvGrpSpPr>
        <p:grpSpPr bwMode="auto">
          <a:xfrm>
            <a:off x="7847013" y="6402388"/>
            <a:ext cx="860425" cy="271462"/>
            <a:chOff x="4943" y="4033"/>
            <a:chExt cx="542" cy="171"/>
          </a:xfrm>
        </p:grpSpPr>
        <p:sp>
          <p:nvSpPr>
            <p:cNvPr id="4112" name="AutoShape 18">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113" name="Text Box 19"/>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29045" name="AutoShape 21"/>
          <p:cNvSpPr>
            <a:spLocks noChangeArrowheads="1"/>
          </p:cNvSpPr>
          <p:nvPr/>
        </p:nvSpPr>
        <p:spPr bwMode="auto">
          <a:xfrm>
            <a:off x="4613275" y="5559425"/>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500" b="1">
                <a:latin typeface="Times New Roman" pitchFamily="18" charset="0"/>
              </a:rPr>
              <a:t>Understand how to clean a system unit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29027"/>
                                        </p:tgtEl>
                                        <p:attrNameLst>
                                          <p:attrName>style.visibility</p:attrName>
                                        </p:attrNameLst>
                                      </p:cBhvr>
                                      <p:to>
                                        <p:strVal val="visible"/>
                                      </p:to>
                                    </p:set>
                                    <p:animEffect transition="in" filter="wipe(left)">
                                      <p:cBhvr>
                                        <p:cTn id="7" dur="500"/>
                                        <p:tgtEl>
                                          <p:spTgt spid="129027"/>
                                        </p:tgtEl>
                                      </p:cBhvr>
                                    </p:animEffect>
                                  </p:childTnLst>
                                </p:cTn>
                              </p:par>
                            </p:childTnLst>
                          </p:cTn>
                        </p:par>
                        <p:par>
                          <p:cTn id="8" fill="hold">
                            <p:stCondLst>
                              <p:cond delay="2500"/>
                            </p:stCondLst>
                            <p:childTnLst>
                              <p:par>
                                <p:cTn id="9" presetID="22" presetClass="entr" presetSubtype="8" fill="hold" grpId="0" nodeType="afterEffect">
                                  <p:stCondLst>
                                    <p:cond delay="4000"/>
                                  </p:stCondLst>
                                  <p:childTnLst>
                                    <p:set>
                                      <p:cBhvr>
                                        <p:cTn id="10" dur="1" fill="hold">
                                          <p:stCondLst>
                                            <p:cond delay="0"/>
                                          </p:stCondLst>
                                        </p:cTn>
                                        <p:tgtEl>
                                          <p:spTgt spid="129028"/>
                                        </p:tgtEl>
                                        <p:attrNameLst>
                                          <p:attrName>style.visibility</p:attrName>
                                        </p:attrNameLst>
                                      </p:cBhvr>
                                      <p:to>
                                        <p:strVal val="visible"/>
                                      </p:to>
                                    </p:set>
                                    <p:animEffect transition="in" filter="wipe(left)">
                                      <p:cBhvr>
                                        <p:cTn id="11" dur="500"/>
                                        <p:tgtEl>
                                          <p:spTgt spid="129028"/>
                                        </p:tgtEl>
                                      </p:cBhvr>
                                    </p:animEffect>
                                  </p:childTnLst>
                                </p:cTn>
                              </p:par>
                            </p:childTnLst>
                          </p:cTn>
                        </p:par>
                        <p:par>
                          <p:cTn id="12" fill="hold">
                            <p:stCondLst>
                              <p:cond delay="7000"/>
                            </p:stCondLst>
                            <p:childTnLst>
                              <p:par>
                                <p:cTn id="13" presetID="22" presetClass="entr" presetSubtype="8" fill="hold" grpId="0" nodeType="afterEffect">
                                  <p:stCondLst>
                                    <p:cond delay="4000"/>
                                  </p:stCondLst>
                                  <p:childTnLst>
                                    <p:set>
                                      <p:cBhvr>
                                        <p:cTn id="14" dur="1" fill="hold">
                                          <p:stCondLst>
                                            <p:cond delay="0"/>
                                          </p:stCondLst>
                                        </p:cTn>
                                        <p:tgtEl>
                                          <p:spTgt spid="129029"/>
                                        </p:tgtEl>
                                        <p:attrNameLst>
                                          <p:attrName>style.visibility</p:attrName>
                                        </p:attrNameLst>
                                      </p:cBhvr>
                                      <p:to>
                                        <p:strVal val="visible"/>
                                      </p:to>
                                    </p:set>
                                    <p:animEffect transition="in" filter="wipe(left)">
                                      <p:cBhvr>
                                        <p:cTn id="15" dur="500"/>
                                        <p:tgtEl>
                                          <p:spTgt spid="129029"/>
                                        </p:tgtEl>
                                      </p:cBhvr>
                                    </p:animEffect>
                                  </p:childTnLst>
                                </p:cTn>
                              </p:par>
                            </p:childTnLst>
                          </p:cTn>
                        </p:par>
                        <p:par>
                          <p:cTn id="16" fill="hold">
                            <p:stCondLst>
                              <p:cond delay="11500"/>
                            </p:stCondLst>
                            <p:childTnLst>
                              <p:par>
                                <p:cTn id="17" presetID="22" presetClass="entr" presetSubtype="8" fill="hold" grpId="0" nodeType="afterEffect">
                                  <p:stCondLst>
                                    <p:cond delay="4000"/>
                                  </p:stCondLst>
                                  <p:childTnLst>
                                    <p:set>
                                      <p:cBhvr>
                                        <p:cTn id="18" dur="1" fill="hold">
                                          <p:stCondLst>
                                            <p:cond delay="0"/>
                                          </p:stCondLst>
                                        </p:cTn>
                                        <p:tgtEl>
                                          <p:spTgt spid="129030"/>
                                        </p:tgtEl>
                                        <p:attrNameLst>
                                          <p:attrName>style.visibility</p:attrName>
                                        </p:attrNameLst>
                                      </p:cBhvr>
                                      <p:to>
                                        <p:strVal val="visible"/>
                                      </p:to>
                                    </p:set>
                                    <p:animEffect transition="in" filter="wipe(left)">
                                      <p:cBhvr>
                                        <p:cTn id="19" dur="500"/>
                                        <p:tgtEl>
                                          <p:spTgt spid="129030"/>
                                        </p:tgtEl>
                                      </p:cBhvr>
                                    </p:animEffect>
                                  </p:childTnLst>
                                </p:cTn>
                              </p:par>
                            </p:childTnLst>
                          </p:cTn>
                        </p:par>
                        <p:par>
                          <p:cTn id="20" fill="hold">
                            <p:stCondLst>
                              <p:cond delay="16000"/>
                            </p:stCondLst>
                            <p:childTnLst>
                              <p:par>
                                <p:cTn id="21" presetID="22" presetClass="entr" presetSubtype="8" fill="hold" grpId="0" nodeType="afterEffect">
                                  <p:stCondLst>
                                    <p:cond delay="4000"/>
                                  </p:stCondLst>
                                  <p:childTnLst>
                                    <p:set>
                                      <p:cBhvr>
                                        <p:cTn id="22" dur="1" fill="hold">
                                          <p:stCondLst>
                                            <p:cond delay="0"/>
                                          </p:stCondLst>
                                        </p:cTn>
                                        <p:tgtEl>
                                          <p:spTgt spid="129031"/>
                                        </p:tgtEl>
                                        <p:attrNameLst>
                                          <p:attrName>style.visibility</p:attrName>
                                        </p:attrNameLst>
                                      </p:cBhvr>
                                      <p:to>
                                        <p:strVal val="visible"/>
                                      </p:to>
                                    </p:set>
                                    <p:animEffect transition="in" filter="wipe(left)">
                                      <p:cBhvr>
                                        <p:cTn id="23" dur="500"/>
                                        <p:tgtEl>
                                          <p:spTgt spid="129031"/>
                                        </p:tgtEl>
                                      </p:cBhvr>
                                    </p:animEffect>
                                  </p:childTnLst>
                                </p:cTn>
                              </p:par>
                            </p:childTnLst>
                          </p:cTn>
                        </p:par>
                        <p:par>
                          <p:cTn id="24" fill="hold">
                            <p:stCondLst>
                              <p:cond delay="20500"/>
                            </p:stCondLst>
                            <p:childTnLst>
                              <p:par>
                                <p:cTn id="25" presetID="22" presetClass="entr" presetSubtype="8" fill="hold" grpId="0" nodeType="afterEffect">
                                  <p:stCondLst>
                                    <p:cond delay="4000"/>
                                  </p:stCondLst>
                                  <p:childTnLst>
                                    <p:set>
                                      <p:cBhvr>
                                        <p:cTn id="26" dur="1" fill="hold">
                                          <p:stCondLst>
                                            <p:cond delay="0"/>
                                          </p:stCondLst>
                                        </p:cTn>
                                        <p:tgtEl>
                                          <p:spTgt spid="129032"/>
                                        </p:tgtEl>
                                        <p:attrNameLst>
                                          <p:attrName>style.visibility</p:attrName>
                                        </p:attrNameLst>
                                      </p:cBhvr>
                                      <p:to>
                                        <p:strVal val="visible"/>
                                      </p:to>
                                    </p:set>
                                    <p:animEffect transition="in" filter="wipe(left)">
                                      <p:cBhvr>
                                        <p:cTn id="27" dur="500"/>
                                        <p:tgtEl>
                                          <p:spTgt spid="129032"/>
                                        </p:tgtEl>
                                      </p:cBhvr>
                                    </p:animEffect>
                                  </p:childTnLst>
                                </p:cTn>
                              </p:par>
                            </p:childTnLst>
                          </p:cTn>
                        </p:par>
                        <p:par>
                          <p:cTn id="28" fill="hold">
                            <p:stCondLst>
                              <p:cond delay="25000"/>
                            </p:stCondLst>
                            <p:childTnLst>
                              <p:par>
                                <p:cTn id="29" presetID="22" presetClass="entr" presetSubtype="8" fill="hold" grpId="0" nodeType="afterEffect">
                                  <p:stCondLst>
                                    <p:cond delay="4000"/>
                                  </p:stCondLst>
                                  <p:childTnLst>
                                    <p:set>
                                      <p:cBhvr>
                                        <p:cTn id="30" dur="1" fill="hold">
                                          <p:stCondLst>
                                            <p:cond delay="0"/>
                                          </p:stCondLst>
                                        </p:cTn>
                                        <p:tgtEl>
                                          <p:spTgt spid="129034"/>
                                        </p:tgtEl>
                                        <p:attrNameLst>
                                          <p:attrName>style.visibility</p:attrName>
                                        </p:attrNameLst>
                                      </p:cBhvr>
                                      <p:to>
                                        <p:strVal val="visible"/>
                                      </p:to>
                                    </p:set>
                                    <p:animEffect transition="in" filter="wipe(left)">
                                      <p:cBhvr>
                                        <p:cTn id="31" dur="500"/>
                                        <p:tgtEl>
                                          <p:spTgt spid="129034"/>
                                        </p:tgtEl>
                                      </p:cBhvr>
                                    </p:animEffect>
                                  </p:childTnLst>
                                </p:cTn>
                              </p:par>
                            </p:childTnLst>
                          </p:cTn>
                        </p:par>
                        <p:par>
                          <p:cTn id="32" fill="hold">
                            <p:stCondLst>
                              <p:cond delay="29500"/>
                            </p:stCondLst>
                            <p:childTnLst>
                              <p:par>
                                <p:cTn id="33" presetID="22" presetClass="entr" presetSubtype="8" fill="hold" grpId="0" nodeType="afterEffect">
                                  <p:stCondLst>
                                    <p:cond delay="4000"/>
                                  </p:stCondLst>
                                  <p:childTnLst>
                                    <p:set>
                                      <p:cBhvr>
                                        <p:cTn id="34" dur="1" fill="hold">
                                          <p:stCondLst>
                                            <p:cond delay="0"/>
                                          </p:stCondLst>
                                        </p:cTn>
                                        <p:tgtEl>
                                          <p:spTgt spid="129035"/>
                                        </p:tgtEl>
                                        <p:attrNameLst>
                                          <p:attrName>style.visibility</p:attrName>
                                        </p:attrNameLst>
                                      </p:cBhvr>
                                      <p:to>
                                        <p:strVal val="visible"/>
                                      </p:to>
                                    </p:set>
                                    <p:animEffect transition="in" filter="wipe(left)">
                                      <p:cBhvr>
                                        <p:cTn id="35" dur="500"/>
                                        <p:tgtEl>
                                          <p:spTgt spid="129035"/>
                                        </p:tgtEl>
                                      </p:cBhvr>
                                    </p:animEffect>
                                  </p:childTnLst>
                                </p:cTn>
                              </p:par>
                            </p:childTnLst>
                          </p:cTn>
                        </p:par>
                        <p:par>
                          <p:cTn id="36" fill="hold">
                            <p:stCondLst>
                              <p:cond delay="34000"/>
                            </p:stCondLst>
                            <p:childTnLst>
                              <p:par>
                                <p:cTn id="37" presetID="22" presetClass="entr" presetSubtype="8" fill="hold" grpId="0" nodeType="afterEffect">
                                  <p:stCondLst>
                                    <p:cond delay="4000"/>
                                  </p:stCondLst>
                                  <p:childTnLst>
                                    <p:set>
                                      <p:cBhvr>
                                        <p:cTn id="38" dur="1" fill="hold">
                                          <p:stCondLst>
                                            <p:cond delay="0"/>
                                          </p:stCondLst>
                                        </p:cTn>
                                        <p:tgtEl>
                                          <p:spTgt spid="129036"/>
                                        </p:tgtEl>
                                        <p:attrNameLst>
                                          <p:attrName>style.visibility</p:attrName>
                                        </p:attrNameLst>
                                      </p:cBhvr>
                                      <p:to>
                                        <p:strVal val="visible"/>
                                      </p:to>
                                    </p:set>
                                    <p:animEffect transition="in" filter="wipe(left)">
                                      <p:cBhvr>
                                        <p:cTn id="39" dur="500"/>
                                        <p:tgtEl>
                                          <p:spTgt spid="129036"/>
                                        </p:tgtEl>
                                      </p:cBhvr>
                                    </p:animEffect>
                                  </p:childTnLst>
                                </p:cTn>
                              </p:par>
                            </p:childTnLst>
                          </p:cTn>
                        </p:par>
                        <p:par>
                          <p:cTn id="40" fill="hold">
                            <p:stCondLst>
                              <p:cond delay="38500"/>
                            </p:stCondLst>
                            <p:childTnLst>
                              <p:par>
                                <p:cTn id="41" presetID="22" presetClass="entr" presetSubtype="8" fill="hold" grpId="0" nodeType="afterEffect">
                                  <p:stCondLst>
                                    <p:cond delay="4000"/>
                                  </p:stCondLst>
                                  <p:childTnLst>
                                    <p:set>
                                      <p:cBhvr>
                                        <p:cTn id="42" dur="1" fill="hold">
                                          <p:stCondLst>
                                            <p:cond delay="0"/>
                                          </p:stCondLst>
                                        </p:cTn>
                                        <p:tgtEl>
                                          <p:spTgt spid="129037"/>
                                        </p:tgtEl>
                                        <p:attrNameLst>
                                          <p:attrName>style.visibility</p:attrName>
                                        </p:attrNameLst>
                                      </p:cBhvr>
                                      <p:to>
                                        <p:strVal val="visible"/>
                                      </p:to>
                                    </p:set>
                                    <p:animEffect transition="in" filter="wipe(left)">
                                      <p:cBhvr>
                                        <p:cTn id="43" dur="500"/>
                                        <p:tgtEl>
                                          <p:spTgt spid="129037"/>
                                        </p:tgtEl>
                                      </p:cBhvr>
                                    </p:animEffect>
                                  </p:childTnLst>
                                </p:cTn>
                              </p:par>
                            </p:childTnLst>
                          </p:cTn>
                        </p:par>
                        <p:par>
                          <p:cTn id="44" fill="hold">
                            <p:stCondLst>
                              <p:cond delay="43000"/>
                            </p:stCondLst>
                            <p:childTnLst>
                              <p:par>
                                <p:cTn id="45" presetID="22" presetClass="entr" presetSubtype="8" fill="hold" grpId="0" nodeType="afterEffect">
                                  <p:stCondLst>
                                    <p:cond delay="4000"/>
                                  </p:stCondLst>
                                  <p:childTnLst>
                                    <p:set>
                                      <p:cBhvr>
                                        <p:cTn id="46" dur="1" fill="hold">
                                          <p:stCondLst>
                                            <p:cond delay="0"/>
                                          </p:stCondLst>
                                        </p:cTn>
                                        <p:tgtEl>
                                          <p:spTgt spid="129038"/>
                                        </p:tgtEl>
                                        <p:attrNameLst>
                                          <p:attrName>style.visibility</p:attrName>
                                        </p:attrNameLst>
                                      </p:cBhvr>
                                      <p:to>
                                        <p:strVal val="visible"/>
                                      </p:to>
                                    </p:set>
                                    <p:animEffect transition="in" filter="wipe(left)">
                                      <p:cBhvr>
                                        <p:cTn id="47" dur="500"/>
                                        <p:tgtEl>
                                          <p:spTgt spid="129038"/>
                                        </p:tgtEl>
                                      </p:cBhvr>
                                    </p:animEffect>
                                  </p:childTnLst>
                                </p:cTn>
                              </p:par>
                            </p:childTnLst>
                          </p:cTn>
                        </p:par>
                        <p:par>
                          <p:cTn id="48" fill="hold">
                            <p:stCondLst>
                              <p:cond delay="47500"/>
                            </p:stCondLst>
                            <p:childTnLst>
                              <p:par>
                                <p:cTn id="49" presetID="22" presetClass="entr" presetSubtype="8" fill="hold" grpId="0" nodeType="afterEffect">
                                  <p:stCondLst>
                                    <p:cond delay="4000"/>
                                  </p:stCondLst>
                                  <p:childTnLst>
                                    <p:set>
                                      <p:cBhvr>
                                        <p:cTn id="50" dur="1" fill="hold">
                                          <p:stCondLst>
                                            <p:cond delay="0"/>
                                          </p:stCondLst>
                                        </p:cTn>
                                        <p:tgtEl>
                                          <p:spTgt spid="129045"/>
                                        </p:tgtEl>
                                        <p:attrNameLst>
                                          <p:attrName>style.visibility</p:attrName>
                                        </p:attrNameLst>
                                      </p:cBhvr>
                                      <p:to>
                                        <p:strVal val="visible"/>
                                      </p:to>
                                    </p:set>
                                    <p:animEffect transition="in" filter="wipe(left)">
                                      <p:cBhvr>
                                        <p:cTn id="51" dur="500"/>
                                        <p:tgtEl>
                                          <p:spTgt spid="129045"/>
                                        </p:tgtEl>
                                      </p:cBhvr>
                                    </p:animEffect>
                                  </p:childTnLst>
                                </p:cTn>
                              </p:par>
                            </p:childTnLst>
                          </p:cTn>
                        </p:par>
                        <p:par>
                          <p:cTn id="52" fill="hold">
                            <p:stCondLst>
                              <p:cond delay="52000"/>
                            </p:stCondLst>
                            <p:childTnLst>
                              <p:par>
                                <p:cTn id="53" presetID="1" presetClass="entr" presetSubtype="0" fill="hold" nodeType="afterEffect">
                                  <p:stCondLst>
                                    <p:cond delay="0"/>
                                  </p:stCondLst>
                                  <p:childTnLst>
                                    <p:set>
                                      <p:cBhvr>
                                        <p:cTn id="5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nimBg="1" autoUpdateAnimBg="0"/>
      <p:bldP spid="129028" grpId="0" animBg="1" autoUpdateAnimBg="0"/>
      <p:bldP spid="129029" grpId="0" animBg="1" autoUpdateAnimBg="0"/>
      <p:bldP spid="129030" grpId="0" animBg="1" autoUpdateAnimBg="0"/>
      <p:bldP spid="129031" grpId="0" animBg="1" autoUpdateAnimBg="0"/>
      <p:bldP spid="129032" grpId="0" animBg="1" autoUpdateAnimBg="0"/>
      <p:bldP spid="129034" grpId="0" animBg="1" autoUpdateAnimBg="0"/>
      <p:bldP spid="129035" grpId="0" animBg="1" autoUpdateAnimBg="0"/>
      <p:bldP spid="129036" grpId="0" animBg="1" autoUpdateAnimBg="0"/>
      <p:bldP spid="129037" grpId="0" animBg="1" autoUpdateAnimBg="0"/>
      <p:bldP spid="129038" grpId="0" animBg="1" autoUpdateAnimBg="0"/>
      <p:bldP spid="12904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Memory</a:t>
            </a:r>
          </a:p>
        </p:txBody>
      </p:sp>
      <p:sp>
        <p:nvSpPr>
          <p:cNvPr id="46083" name="Rectangle 3"/>
          <p:cNvSpPr>
            <a:spLocks noGrp="1" noChangeArrowheads="1"/>
          </p:cNvSpPr>
          <p:nvPr>
            <p:ph type="body" idx="1"/>
          </p:nvPr>
        </p:nvSpPr>
        <p:spPr>
          <a:xfrm>
            <a:off x="292100" y="1090613"/>
            <a:ext cx="4800600" cy="4757737"/>
          </a:xfrm>
        </p:spPr>
        <p:txBody>
          <a:bodyPr/>
          <a:lstStyle/>
          <a:p>
            <a:pPr>
              <a:buFont typeface="Monotype Sorts" pitchFamily="2" charset="2"/>
              <a:buNone/>
            </a:pPr>
            <a:r>
              <a:rPr lang="en-US" smtClean="0"/>
              <a:t>What is</a:t>
            </a:r>
            <a:r>
              <a:rPr lang="en-US" b="0" smtClean="0"/>
              <a:t> </a:t>
            </a:r>
            <a:r>
              <a:rPr lang="en-US" smtClean="0">
                <a:solidFill>
                  <a:srgbClr val="D94439"/>
                </a:solidFill>
              </a:rPr>
              <a:t>memory</a:t>
            </a:r>
            <a:r>
              <a:rPr lang="en-US" smtClean="0"/>
              <a:t>?</a:t>
            </a:r>
          </a:p>
        </p:txBody>
      </p:sp>
      <p:sp>
        <p:nvSpPr>
          <p:cNvPr id="2253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197 Fig. 4-15</a:t>
            </a:r>
          </a:p>
        </p:txBody>
      </p:sp>
      <p:grpSp>
        <p:nvGrpSpPr>
          <p:cNvPr id="2" name="Group 21"/>
          <p:cNvGrpSpPr>
            <a:grpSpLocks/>
          </p:cNvGrpSpPr>
          <p:nvPr/>
        </p:nvGrpSpPr>
        <p:grpSpPr bwMode="auto">
          <a:xfrm>
            <a:off x="7847013" y="6402388"/>
            <a:ext cx="860425" cy="271462"/>
            <a:chOff x="4943" y="4033"/>
            <a:chExt cx="542" cy="171"/>
          </a:xfrm>
        </p:grpSpPr>
        <p:sp>
          <p:nvSpPr>
            <p:cNvPr id="2253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253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46105" name="Rectangle 25"/>
          <p:cNvSpPr>
            <a:spLocks noChangeArrowheads="1"/>
          </p:cNvSpPr>
          <p:nvPr/>
        </p:nvSpPr>
        <p:spPr bwMode="auto">
          <a:xfrm>
            <a:off x="304800" y="1524000"/>
            <a:ext cx="4800600" cy="47577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Electronic components that store instructions, data, and results</a:t>
            </a:r>
          </a:p>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Consists of one or </a:t>
            </a:r>
            <a:br>
              <a:rPr kumimoji="1" lang="en-US" b="1">
                <a:solidFill>
                  <a:srgbClr val="000000"/>
                </a:solidFill>
                <a:latin typeface="Times New Roman" pitchFamily="18" charset="0"/>
              </a:rPr>
            </a:br>
            <a:r>
              <a:rPr kumimoji="1" lang="en-US" b="1">
                <a:solidFill>
                  <a:srgbClr val="000000"/>
                </a:solidFill>
                <a:latin typeface="Times New Roman" pitchFamily="18" charset="0"/>
              </a:rPr>
              <a:t>more chips on </a:t>
            </a:r>
            <a:br>
              <a:rPr kumimoji="1" lang="en-US" b="1">
                <a:solidFill>
                  <a:srgbClr val="000000"/>
                </a:solidFill>
                <a:latin typeface="Times New Roman" pitchFamily="18" charset="0"/>
              </a:rPr>
            </a:br>
            <a:r>
              <a:rPr kumimoji="1" lang="en-US" b="1">
                <a:solidFill>
                  <a:srgbClr val="000000"/>
                </a:solidFill>
                <a:latin typeface="Times New Roman" pitchFamily="18" charset="0"/>
              </a:rPr>
              <a:t>motherboard or</a:t>
            </a:r>
            <a:br>
              <a:rPr kumimoji="1" lang="en-US" b="1">
                <a:solidFill>
                  <a:srgbClr val="000000"/>
                </a:solidFill>
                <a:latin typeface="Times New Roman" pitchFamily="18" charset="0"/>
              </a:rPr>
            </a:br>
            <a:r>
              <a:rPr kumimoji="1" lang="en-US" b="1">
                <a:solidFill>
                  <a:srgbClr val="000000"/>
                </a:solidFill>
                <a:latin typeface="Times New Roman" pitchFamily="18" charset="0"/>
              </a:rPr>
              <a:t>other circuit board</a:t>
            </a:r>
          </a:p>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Each byte stored </a:t>
            </a:r>
            <a:br>
              <a:rPr kumimoji="1" lang="en-US" b="1">
                <a:solidFill>
                  <a:srgbClr val="000000"/>
                </a:solidFill>
                <a:latin typeface="Times New Roman" pitchFamily="18" charset="0"/>
              </a:rPr>
            </a:br>
            <a:r>
              <a:rPr kumimoji="1" lang="en-US" b="1">
                <a:solidFill>
                  <a:srgbClr val="000000"/>
                </a:solidFill>
                <a:latin typeface="Times New Roman" pitchFamily="18" charset="0"/>
              </a:rPr>
              <a:t>in unique location </a:t>
            </a:r>
            <a:br>
              <a:rPr kumimoji="1" lang="en-US" b="1">
                <a:solidFill>
                  <a:srgbClr val="000000"/>
                </a:solidFill>
                <a:latin typeface="Times New Roman" pitchFamily="18" charset="0"/>
              </a:rPr>
            </a:br>
            <a:r>
              <a:rPr kumimoji="1" lang="en-US" b="1">
                <a:solidFill>
                  <a:srgbClr val="000000"/>
                </a:solidFill>
                <a:latin typeface="Times New Roman" pitchFamily="18" charset="0"/>
              </a:rPr>
              <a:t>called an</a:t>
            </a:r>
            <a:r>
              <a:rPr kumimoji="1" lang="en-US">
                <a:solidFill>
                  <a:srgbClr val="000000"/>
                </a:solidFill>
                <a:latin typeface="Times New Roman" pitchFamily="18" charset="0"/>
              </a:rPr>
              <a:t> </a:t>
            </a:r>
            <a:r>
              <a:rPr kumimoji="1" lang="en-US" b="1">
                <a:solidFill>
                  <a:srgbClr val="000000"/>
                </a:solidFill>
                <a:latin typeface="Times New Roman" pitchFamily="18" charset="0"/>
              </a:rPr>
              <a:t>address, </a:t>
            </a:r>
            <a:br>
              <a:rPr kumimoji="1" lang="en-US" b="1">
                <a:solidFill>
                  <a:srgbClr val="000000"/>
                </a:solidFill>
                <a:latin typeface="Times New Roman" pitchFamily="18" charset="0"/>
              </a:rPr>
            </a:br>
            <a:r>
              <a:rPr kumimoji="1" lang="en-US" b="1">
                <a:solidFill>
                  <a:srgbClr val="000000"/>
                </a:solidFill>
                <a:latin typeface="Times New Roman" pitchFamily="18" charset="0"/>
              </a:rPr>
              <a:t>similar to seats in a concert hall</a:t>
            </a:r>
          </a:p>
        </p:txBody>
      </p:sp>
      <p:pic>
        <p:nvPicPr>
          <p:cNvPr id="10" name="Picture 9" descr="CFig4-15.gif"/>
          <p:cNvPicPr>
            <a:picLocks noChangeAspect="1"/>
          </p:cNvPicPr>
          <p:nvPr/>
        </p:nvPicPr>
        <p:blipFill>
          <a:blip r:embed="rId2"/>
          <a:stretch>
            <a:fillRect/>
          </a:stretch>
        </p:blipFill>
        <p:spPr>
          <a:xfrm>
            <a:off x="4876800" y="2209800"/>
            <a:ext cx="3882803"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46105">
                                            <p:txEl>
                                              <p:pRg st="0" end="0"/>
                                            </p:txEl>
                                          </p:spTgt>
                                        </p:tgtEl>
                                        <p:attrNameLst>
                                          <p:attrName>style.visibility</p:attrName>
                                        </p:attrNameLst>
                                      </p:cBhvr>
                                      <p:to>
                                        <p:strVal val="visible"/>
                                      </p:to>
                                    </p:set>
                                    <p:animEffect transition="in" filter="wipe(left)">
                                      <p:cBhvr>
                                        <p:cTn id="11" dur="500"/>
                                        <p:tgtEl>
                                          <p:spTgt spid="46105">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46105">
                                            <p:txEl>
                                              <p:pRg st="1" end="1"/>
                                            </p:txEl>
                                          </p:spTgt>
                                        </p:tgtEl>
                                        <p:attrNameLst>
                                          <p:attrName>style.visibility</p:attrName>
                                        </p:attrNameLst>
                                      </p:cBhvr>
                                      <p:to>
                                        <p:strVal val="visible"/>
                                      </p:to>
                                    </p:set>
                                    <p:animEffect transition="in" filter="wipe(left)">
                                      <p:cBhvr>
                                        <p:cTn id="15" dur="500"/>
                                        <p:tgtEl>
                                          <p:spTgt spid="46105">
                                            <p:txEl>
                                              <p:pRg st="1" end="1"/>
                                            </p:txEl>
                                          </p:spTgt>
                                        </p:tgtEl>
                                      </p:cBhvr>
                                    </p:animEffect>
                                  </p:childTnLst>
                                </p:cTn>
                              </p:par>
                            </p:childTnLst>
                          </p:cTn>
                        </p:par>
                        <p:par>
                          <p:cTn id="16" fill="hold">
                            <p:stCondLst>
                              <p:cond delay="11500"/>
                            </p:stCondLst>
                            <p:childTnLst>
                              <p:par>
                                <p:cTn id="17" presetID="22" presetClass="entr" presetSubtype="8" fill="hold" grpId="0" nodeType="afterEffect">
                                  <p:stCondLst>
                                    <p:cond delay="5000"/>
                                  </p:stCondLst>
                                  <p:childTnLst>
                                    <p:set>
                                      <p:cBhvr>
                                        <p:cTn id="18" dur="1" fill="hold">
                                          <p:stCondLst>
                                            <p:cond delay="0"/>
                                          </p:stCondLst>
                                        </p:cTn>
                                        <p:tgtEl>
                                          <p:spTgt spid="46105">
                                            <p:txEl>
                                              <p:pRg st="2" end="2"/>
                                            </p:txEl>
                                          </p:spTgt>
                                        </p:tgtEl>
                                        <p:attrNameLst>
                                          <p:attrName>style.visibility</p:attrName>
                                        </p:attrNameLst>
                                      </p:cBhvr>
                                      <p:to>
                                        <p:strVal val="visible"/>
                                      </p:to>
                                    </p:set>
                                    <p:animEffect transition="in" filter="wipe(left)">
                                      <p:cBhvr>
                                        <p:cTn id="19" dur="500"/>
                                        <p:tgtEl>
                                          <p:spTgt spid="46105">
                                            <p:txEl>
                                              <p:pRg st="2" end="2"/>
                                            </p:txEl>
                                          </p:spTgt>
                                        </p:tgtEl>
                                      </p:cBhvr>
                                    </p:animEffect>
                                  </p:childTnLst>
                                </p:cTn>
                              </p:par>
                            </p:childTnLst>
                          </p:cTn>
                        </p:par>
                        <p:par>
                          <p:cTn id="20" fill="hold">
                            <p:stCondLst>
                              <p:cond delay="17000"/>
                            </p:stCondLst>
                            <p:childTnLst>
                              <p:par>
                                <p:cTn id="21" presetID="3" presetClass="entr" presetSubtype="1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par>
                          <p:cTn id="24" fill="hold">
                            <p:stCondLst>
                              <p:cond delay="19500"/>
                            </p:stCondLst>
                            <p:childTnLst>
                              <p:par>
                                <p:cTn id="25" presetID="1" presetClass="entr" presetSubtype="0" fill="hold" nodeType="after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4" autoUpdateAnimBg="0" advAuto="0"/>
      <p:bldP spid="46105" grpId="0" build="p" bldLvl="4" autoUpdateAnimBg="0" advAuto="500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Memory</a:t>
            </a:r>
          </a:p>
        </p:txBody>
      </p:sp>
      <p:sp>
        <p:nvSpPr>
          <p:cNvPr id="48131" name="Rectangle 3"/>
          <p:cNvSpPr>
            <a:spLocks noGrp="1" noChangeArrowheads="1"/>
          </p:cNvSpPr>
          <p:nvPr>
            <p:ph type="body" idx="1"/>
          </p:nvPr>
        </p:nvSpPr>
        <p:spPr>
          <a:xfrm>
            <a:off x="292100" y="1090613"/>
            <a:ext cx="8585200" cy="1042987"/>
          </a:xfrm>
        </p:spPr>
        <p:txBody>
          <a:bodyPr/>
          <a:lstStyle/>
          <a:p>
            <a:pPr>
              <a:buFont typeface="Monotype Sorts" pitchFamily="2" charset="2"/>
              <a:buNone/>
            </a:pPr>
            <a:r>
              <a:rPr lang="en-US" smtClean="0"/>
              <a:t>How is memory measured?</a:t>
            </a:r>
          </a:p>
        </p:txBody>
      </p:sp>
      <p:sp>
        <p:nvSpPr>
          <p:cNvPr id="2355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197 Fig. 4-16</a:t>
            </a:r>
          </a:p>
        </p:txBody>
      </p:sp>
      <p:grpSp>
        <p:nvGrpSpPr>
          <p:cNvPr id="2" name="Group 21"/>
          <p:cNvGrpSpPr>
            <a:grpSpLocks/>
          </p:cNvGrpSpPr>
          <p:nvPr/>
        </p:nvGrpSpPr>
        <p:grpSpPr bwMode="auto">
          <a:xfrm>
            <a:off x="7847013" y="6402388"/>
            <a:ext cx="860425" cy="271462"/>
            <a:chOff x="4943" y="4033"/>
            <a:chExt cx="542" cy="171"/>
          </a:xfrm>
        </p:grpSpPr>
        <p:sp>
          <p:nvSpPr>
            <p:cNvPr id="23567"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3568"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3" name="Group 38"/>
          <p:cNvGrpSpPr>
            <a:grpSpLocks/>
          </p:cNvGrpSpPr>
          <p:nvPr/>
        </p:nvGrpSpPr>
        <p:grpSpPr bwMode="auto">
          <a:xfrm>
            <a:off x="1905000" y="2514600"/>
            <a:ext cx="4876800" cy="1639888"/>
            <a:chOff x="1200" y="1584"/>
            <a:chExt cx="3072" cy="1033"/>
          </a:xfrm>
        </p:grpSpPr>
        <p:sp>
          <p:nvSpPr>
            <p:cNvPr id="23560" name="Rectangle 26"/>
            <p:cNvSpPr>
              <a:spLocks noChangeArrowheads="1"/>
            </p:cNvSpPr>
            <p:nvPr/>
          </p:nvSpPr>
          <p:spPr bwMode="auto">
            <a:xfrm>
              <a:off x="1200" y="1584"/>
              <a:ext cx="3056" cy="1033"/>
            </a:xfrm>
            <a:prstGeom prst="rect">
              <a:avLst/>
            </a:prstGeom>
            <a:gradFill rotWithShape="0">
              <a:gsLst>
                <a:gs pos="0">
                  <a:srgbClr val="0099CC"/>
                </a:gs>
                <a:gs pos="100000">
                  <a:srgbClr val="C0C0C0"/>
                </a:gs>
              </a:gsLst>
              <a:lin ang="5400000" scaled="1"/>
            </a:gradFill>
            <a:ln w="9525">
              <a:noFill/>
              <a:miter lim="800000"/>
              <a:headEnd/>
              <a:tailEnd/>
            </a:ln>
          </p:spPr>
          <p:txBody>
            <a:bodyPr wrap="none" anchor="ctr"/>
            <a:lstStyle/>
            <a:p>
              <a:endParaRPr lang="en-US"/>
            </a:p>
          </p:txBody>
        </p:sp>
        <p:sp>
          <p:nvSpPr>
            <p:cNvPr id="23561" name="Text Box 28"/>
            <p:cNvSpPr txBox="1">
              <a:spLocks noChangeArrowheads="1"/>
            </p:cNvSpPr>
            <p:nvPr/>
          </p:nvSpPr>
          <p:spPr bwMode="auto">
            <a:xfrm>
              <a:off x="1326" y="1584"/>
              <a:ext cx="2930" cy="243"/>
            </a:xfrm>
            <a:prstGeom prst="rect">
              <a:avLst/>
            </a:prstGeom>
            <a:noFill/>
            <a:ln w="9525">
              <a:noFill/>
              <a:miter lim="800000"/>
              <a:headEnd/>
              <a:tailEnd/>
            </a:ln>
          </p:spPr>
          <p:txBody>
            <a:bodyPr>
              <a:spAutoFit/>
            </a:bodyPr>
            <a:lstStyle/>
            <a:p>
              <a:pPr>
                <a:lnSpc>
                  <a:spcPct val="120000"/>
                </a:lnSpc>
                <a:tabLst>
                  <a:tab pos="1143000" algn="l"/>
                  <a:tab pos="2692400" algn="l"/>
                </a:tabLst>
              </a:pPr>
              <a:r>
                <a:rPr lang="en-US" sz="1600" b="1">
                  <a:solidFill>
                    <a:schemeClr val="bg2"/>
                  </a:solidFill>
                </a:rPr>
                <a:t>Term	Abbreviation	Approximate Size</a:t>
              </a:r>
              <a:endParaRPr lang="en-US" sz="1600">
                <a:solidFill>
                  <a:schemeClr val="bg2"/>
                </a:solidFill>
              </a:endParaRPr>
            </a:p>
          </p:txBody>
        </p:sp>
        <p:sp>
          <p:nvSpPr>
            <p:cNvPr id="23562" name="Line 29"/>
            <p:cNvSpPr>
              <a:spLocks noChangeShapeType="1"/>
            </p:cNvSpPr>
            <p:nvPr/>
          </p:nvSpPr>
          <p:spPr bwMode="auto">
            <a:xfrm>
              <a:off x="1200" y="1824"/>
              <a:ext cx="3056" cy="0"/>
            </a:xfrm>
            <a:prstGeom prst="line">
              <a:avLst/>
            </a:prstGeom>
            <a:noFill/>
            <a:ln w="57150">
              <a:solidFill>
                <a:schemeClr val="accent1"/>
              </a:solidFill>
              <a:miter lim="800000"/>
              <a:headEnd type="none" w="sm" len="med"/>
              <a:tailEnd type="none" w="sm" len="med"/>
            </a:ln>
          </p:spPr>
          <p:txBody>
            <a:bodyPr wrap="none"/>
            <a:lstStyle/>
            <a:p>
              <a:endParaRPr lang="en-US"/>
            </a:p>
          </p:txBody>
        </p:sp>
        <p:sp>
          <p:nvSpPr>
            <p:cNvPr id="23563" name="Line 32"/>
            <p:cNvSpPr>
              <a:spLocks noChangeShapeType="1"/>
            </p:cNvSpPr>
            <p:nvPr/>
          </p:nvSpPr>
          <p:spPr bwMode="auto">
            <a:xfrm>
              <a:off x="1200" y="2011"/>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3564" name="Line 33"/>
            <p:cNvSpPr>
              <a:spLocks noChangeShapeType="1"/>
            </p:cNvSpPr>
            <p:nvPr/>
          </p:nvSpPr>
          <p:spPr bwMode="auto">
            <a:xfrm>
              <a:off x="1200" y="2193"/>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3565" name="Line 34"/>
            <p:cNvSpPr>
              <a:spLocks noChangeShapeType="1"/>
            </p:cNvSpPr>
            <p:nvPr/>
          </p:nvSpPr>
          <p:spPr bwMode="auto">
            <a:xfrm>
              <a:off x="1200" y="2375"/>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23566" name="Text Box 35"/>
            <p:cNvSpPr txBox="1">
              <a:spLocks noChangeArrowheads="1"/>
            </p:cNvSpPr>
            <p:nvPr/>
          </p:nvSpPr>
          <p:spPr bwMode="auto">
            <a:xfrm>
              <a:off x="1200" y="1801"/>
              <a:ext cx="3072" cy="798"/>
            </a:xfrm>
            <a:prstGeom prst="rect">
              <a:avLst/>
            </a:prstGeom>
            <a:noFill/>
            <a:ln w="9525">
              <a:noFill/>
              <a:miter lim="800000"/>
              <a:headEnd/>
              <a:tailEnd/>
            </a:ln>
          </p:spPr>
          <p:txBody>
            <a:bodyPr>
              <a:spAutoFit/>
            </a:bodyPr>
            <a:lstStyle/>
            <a:p>
              <a:pPr>
                <a:lnSpc>
                  <a:spcPct val="120000"/>
                </a:lnSpc>
                <a:tabLst>
                  <a:tab pos="406400" algn="ctr"/>
                  <a:tab pos="1892300" algn="ctr"/>
                  <a:tab pos="3721100" algn="ctr"/>
                </a:tabLst>
              </a:pPr>
              <a:r>
                <a:rPr lang="en-US" sz="1600">
                  <a:solidFill>
                    <a:schemeClr val="bg2"/>
                  </a:solidFill>
                </a:rPr>
                <a:t>	Kilobyte	KB or K	1 thousand bytes</a:t>
              </a:r>
            </a:p>
            <a:p>
              <a:pPr>
                <a:lnSpc>
                  <a:spcPct val="120000"/>
                </a:lnSpc>
                <a:tabLst>
                  <a:tab pos="406400" algn="ctr"/>
                  <a:tab pos="1892300" algn="ctr"/>
                  <a:tab pos="3721100" algn="ctr"/>
                </a:tabLst>
              </a:pPr>
              <a:r>
                <a:rPr lang="en-US" sz="1600">
                  <a:solidFill>
                    <a:schemeClr val="bg2"/>
                  </a:solidFill>
                </a:rPr>
                <a:t>	Megabyte	MB	1 million bytes</a:t>
              </a:r>
            </a:p>
            <a:p>
              <a:pPr>
                <a:lnSpc>
                  <a:spcPct val="120000"/>
                </a:lnSpc>
                <a:tabLst>
                  <a:tab pos="406400" algn="ctr"/>
                  <a:tab pos="1892300" algn="ctr"/>
                  <a:tab pos="3721100" algn="ctr"/>
                </a:tabLst>
              </a:pPr>
              <a:r>
                <a:rPr lang="en-US" sz="1600">
                  <a:solidFill>
                    <a:schemeClr val="bg2"/>
                  </a:solidFill>
                </a:rPr>
                <a:t>	Gigabyte	GB	1 billion bytes</a:t>
              </a:r>
            </a:p>
            <a:p>
              <a:pPr>
                <a:lnSpc>
                  <a:spcPct val="120000"/>
                </a:lnSpc>
                <a:tabLst>
                  <a:tab pos="406400" algn="ctr"/>
                  <a:tab pos="1892300" algn="ctr"/>
                  <a:tab pos="3721100" algn="ctr"/>
                </a:tabLst>
              </a:pPr>
              <a:r>
                <a:rPr lang="en-US" sz="1600">
                  <a:solidFill>
                    <a:schemeClr val="bg2"/>
                  </a:solidFill>
                </a:rPr>
                <a:t>	Terabyte	TB	1 trillion bytes</a:t>
              </a:r>
            </a:p>
          </p:txBody>
        </p:sp>
      </p:grpSp>
      <p:sp>
        <p:nvSpPr>
          <p:cNvPr id="48165" name="Rectangle 37"/>
          <p:cNvSpPr>
            <a:spLocks noChangeArrowheads="1"/>
          </p:cNvSpPr>
          <p:nvPr/>
        </p:nvSpPr>
        <p:spPr bwMode="auto">
          <a:xfrm>
            <a:off x="304800" y="1547813"/>
            <a:ext cx="8585200" cy="1042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By number of bytes available for storage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499"/>
                                          </p:stCondLst>
                                        </p:cTn>
                                        <p:tgtEl>
                                          <p:spTgt spid="3"/>
                                        </p:tgtEl>
                                        <p:attrNameLst>
                                          <p:attrName>style.visibility</p:attrName>
                                        </p:attrNameLst>
                                      </p:cBhvr>
                                      <p:to>
                                        <p:strVal val="visible"/>
                                      </p:to>
                                    </p:set>
                                  </p:childTnLst>
                                </p:cTn>
                              </p:par>
                            </p:childTnLst>
                          </p:cTn>
                        </p:par>
                        <p:par>
                          <p:cTn id="11" fill="hold">
                            <p:stCondLst>
                              <p:cond delay="3000"/>
                            </p:stCondLst>
                            <p:childTnLst>
                              <p:par>
                                <p:cTn id="12" presetID="22" presetClass="entr" presetSubtype="8" fill="hold" grpId="0" nodeType="afterEffect">
                                  <p:stCondLst>
                                    <p:cond delay="3000"/>
                                  </p:stCondLst>
                                  <p:childTnLst>
                                    <p:set>
                                      <p:cBhvr>
                                        <p:cTn id="13" dur="1" fill="hold">
                                          <p:stCondLst>
                                            <p:cond delay="0"/>
                                          </p:stCondLst>
                                        </p:cTn>
                                        <p:tgtEl>
                                          <p:spTgt spid="48165">
                                            <p:txEl>
                                              <p:pRg st="0" end="0"/>
                                            </p:txEl>
                                          </p:spTgt>
                                        </p:tgtEl>
                                        <p:attrNameLst>
                                          <p:attrName>style.visibility</p:attrName>
                                        </p:attrNameLst>
                                      </p:cBhvr>
                                      <p:to>
                                        <p:strVal val="visible"/>
                                      </p:to>
                                    </p:set>
                                    <p:animEffect transition="in" filter="wipe(left)">
                                      <p:cBhvr>
                                        <p:cTn id="14" dur="500"/>
                                        <p:tgtEl>
                                          <p:spTgt spid="48165">
                                            <p:txEl>
                                              <p:pRg st="0" end="0"/>
                                            </p:txEl>
                                          </p:spTgt>
                                        </p:tgtEl>
                                      </p:cBhvr>
                                    </p:animEffect>
                                  </p:childTnLst>
                                </p:cTn>
                              </p:par>
                            </p:childTnLst>
                          </p:cTn>
                        </p:par>
                        <p:par>
                          <p:cTn id="15" fill="hold">
                            <p:stCondLst>
                              <p:cond delay="6500"/>
                            </p:stCondLst>
                            <p:childTnLst>
                              <p:par>
                                <p:cTn id="16" presetID="1" presetClass="entr" presetSubtype="0" fill="hold" nodeType="afterEffect">
                                  <p:stCondLst>
                                    <p:cond delay="100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4" autoUpdateAnimBg="0" advAuto="0"/>
      <p:bldP spid="48165" grpId="0" build="p" bldLvl="4" autoUpdateAnimBg="0" advAuto="300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Memory</a:t>
            </a:r>
          </a:p>
        </p:txBody>
      </p:sp>
      <p:sp>
        <p:nvSpPr>
          <p:cNvPr id="50179" name="Rectangle 3"/>
          <p:cNvSpPr>
            <a:spLocks noGrp="1" noChangeArrowheads="1"/>
          </p:cNvSpPr>
          <p:nvPr>
            <p:ph type="body" idx="1"/>
          </p:nvPr>
        </p:nvSpPr>
        <p:spPr>
          <a:xfrm>
            <a:off x="292100" y="1090613"/>
            <a:ext cx="8585200" cy="661987"/>
          </a:xfrm>
        </p:spPr>
        <p:txBody>
          <a:bodyPr/>
          <a:lstStyle/>
          <a:p>
            <a:pPr>
              <a:buFont typeface="Monotype Sorts" pitchFamily="2" charset="2"/>
              <a:buNone/>
            </a:pPr>
            <a:r>
              <a:rPr lang="en-US" smtClean="0"/>
              <a:t>What is</a:t>
            </a:r>
            <a:r>
              <a:rPr lang="en-US" b="0" smtClean="0"/>
              <a:t> </a:t>
            </a:r>
            <a:r>
              <a:rPr lang="en-US" smtClean="0"/>
              <a:t>random access memory (</a:t>
            </a:r>
            <a:r>
              <a:rPr lang="en-US" smtClean="0">
                <a:solidFill>
                  <a:srgbClr val="D94439"/>
                </a:solidFill>
              </a:rPr>
              <a:t>RAM</a:t>
            </a:r>
            <a:r>
              <a:rPr lang="en-US" smtClean="0"/>
              <a:t>)</a:t>
            </a:r>
            <a:r>
              <a:rPr lang="en-US" smtClean="0">
                <a:solidFill>
                  <a:schemeClr val="bg2"/>
                </a:solidFill>
              </a:rPr>
              <a:t>?</a:t>
            </a:r>
            <a:endParaRPr lang="en-US" smtClean="0"/>
          </a:p>
        </p:txBody>
      </p:sp>
      <p:sp>
        <p:nvSpPr>
          <p:cNvPr id="2458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198 - 199</a:t>
            </a:r>
          </a:p>
        </p:txBody>
      </p:sp>
      <p:grpSp>
        <p:nvGrpSpPr>
          <p:cNvPr id="2" name="Group 21"/>
          <p:cNvGrpSpPr>
            <a:grpSpLocks/>
          </p:cNvGrpSpPr>
          <p:nvPr/>
        </p:nvGrpSpPr>
        <p:grpSpPr bwMode="auto">
          <a:xfrm>
            <a:off x="7847013" y="6402388"/>
            <a:ext cx="860425" cy="271462"/>
            <a:chOff x="4943" y="4033"/>
            <a:chExt cx="542" cy="171"/>
          </a:xfrm>
        </p:grpSpPr>
        <p:sp>
          <p:nvSpPr>
            <p:cNvPr id="24612"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4613"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0225" name="AutoShape 49"/>
          <p:cNvSpPr>
            <a:spLocks noChangeArrowheads="1"/>
          </p:cNvSpPr>
          <p:nvPr/>
        </p:nvSpPr>
        <p:spPr bwMode="auto">
          <a:xfrm>
            <a:off x="5027613" y="4470400"/>
            <a:ext cx="3505200" cy="1295400"/>
          </a:xfrm>
          <a:prstGeom prst="cube">
            <a:avLst>
              <a:gd name="adj" fmla="val 6431"/>
            </a:avLst>
          </a:prstGeom>
          <a:solidFill>
            <a:srgbClr val="FF9900"/>
          </a:solidFill>
          <a:ln w="9525">
            <a:noFill/>
            <a:miter lim="800000"/>
            <a:headEnd/>
            <a:tailEnd/>
          </a:ln>
          <a:effectLst/>
        </p:spPr>
        <p:txBody>
          <a:bodyPr wrap="none" anchor="ctr"/>
          <a:lstStyle/>
          <a:p>
            <a:pPr algn="ctr">
              <a:defRPr/>
            </a:pPr>
            <a:r>
              <a:rPr kumimoji="1" lang="en-US" sz="2200" b="1">
                <a:solidFill>
                  <a:srgbClr val="FFFFCC"/>
                </a:solidFill>
                <a:effectLst>
                  <a:outerShdw blurRad="38100" dist="38100" dir="2700000" algn="tl">
                    <a:srgbClr val="000000"/>
                  </a:outerShdw>
                </a:effectLst>
                <a:latin typeface="Times New Roman" pitchFamily="18" charset="0"/>
              </a:rPr>
              <a:t>The more RAM a </a:t>
            </a:r>
            <a:br>
              <a:rPr kumimoji="1" lang="en-US" sz="2200" b="1">
                <a:solidFill>
                  <a:srgbClr val="FFFFCC"/>
                </a:solidFill>
                <a:effectLst>
                  <a:outerShdw blurRad="38100" dist="38100" dir="2700000" algn="tl">
                    <a:srgbClr val="000000"/>
                  </a:outerShdw>
                </a:effectLst>
                <a:latin typeface="Times New Roman" pitchFamily="18" charset="0"/>
              </a:rPr>
            </a:br>
            <a:r>
              <a:rPr kumimoji="1" lang="en-US" sz="2200" b="1">
                <a:solidFill>
                  <a:srgbClr val="FFFFCC"/>
                </a:solidFill>
                <a:effectLst>
                  <a:outerShdw blurRad="38100" dist="38100" dir="2700000" algn="tl">
                    <a:srgbClr val="000000"/>
                  </a:outerShdw>
                </a:effectLst>
                <a:latin typeface="Times New Roman" pitchFamily="18" charset="0"/>
              </a:rPr>
              <a:t>computer has, the </a:t>
            </a:r>
            <a:br>
              <a:rPr kumimoji="1" lang="en-US" sz="2200" b="1">
                <a:solidFill>
                  <a:srgbClr val="FFFFCC"/>
                </a:solidFill>
                <a:effectLst>
                  <a:outerShdw blurRad="38100" dist="38100" dir="2700000" algn="tl">
                    <a:srgbClr val="000000"/>
                  </a:outerShdw>
                </a:effectLst>
                <a:latin typeface="Times New Roman" pitchFamily="18" charset="0"/>
              </a:rPr>
            </a:br>
            <a:r>
              <a:rPr kumimoji="1" lang="en-US" sz="2200" b="1">
                <a:solidFill>
                  <a:srgbClr val="FFFFCC"/>
                </a:solidFill>
                <a:effectLst>
                  <a:outerShdw blurRad="38100" dist="38100" dir="2700000" algn="tl">
                    <a:srgbClr val="000000"/>
                  </a:outerShdw>
                </a:effectLst>
                <a:latin typeface="Times New Roman" pitchFamily="18" charset="0"/>
              </a:rPr>
              <a:t>faster it responds</a:t>
            </a:r>
          </a:p>
        </p:txBody>
      </p:sp>
      <p:sp>
        <p:nvSpPr>
          <p:cNvPr id="50227" name="AutoShape 51"/>
          <p:cNvSpPr>
            <a:spLocks noChangeArrowheads="1"/>
          </p:cNvSpPr>
          <p:nvPr/>
        </p:nvSpPr>
        <p:spPr bwMode="auto">
          <a:xfrm>
            <a:off x="5027613" y="2895600"/>
            <a:ext cx="1828800" cy="1676400"/>
          </a:xfrm>
          <a:prstGeom prst="cube">
            <a:avLst>
              <a:gd name="adj" fmla="val 6431"/>
            </a:avLst>
          </a:prstGeom>
          <a:solidFill>
            <a:srgbClr val="2181B7"/>
          </a:solidFill>
          <a:ln w="9525">
            <a:noFill/>
            <a:miter lim="800000"/>
            <a:headEnd/>
            <a:tailEnd/>
          </a:ln>
          <a:effectLst/>
        </p:spPr>
        <p:txBody>
          <a:bodyPr wrap="none" anchor="ctr"/>
          <a:lstStyle/>
          <a:p>
            <a:pPr algn="ctr">
              <a:spcBef>
                <a:spcPct val="20000"/>
              </a:spcBef>
              <a:buClr>
                <a:schemeClr val="accent1"/>
              </a:buClr>
              <a:buSzPct val="80000"/>
              <a:buFont typeface="Monotype Sorts" pitchFamily="2" charset="2"/>
              <a:buNone/>
              <a:defRPr/>
            </a:pPr>
            <a:r>
              <a:rPr kumimoji="1" lang="en-US" sz="1600" b="1">
                <a:solidFill>
                  <a:srgbClr val="FFFFCC"/>
                </a:solidFill>
                <a:effectLst>
                  <a:outerShdw blurRad="38100" dist="38100" dir="2700000" algn="tl">
                    <a:srgbClr val="000000"/>
                  </a:outerShdw>
                </a:effectLst>
                <a:latin typeface="Times New Roman" pitchFamily="18" charset="0"/>
              </a:rPr>
              <a:t>Also called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main memory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or primary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storage</a:t>
            </a:r>
          </a:p>
        </p:txBody>
      </p:sp>
      <p:sp>
        <p:nvSpPr>
          <p:cNvPr id="50226" name="AutoShape 50"/>
          <p:cNvSpPr>
            <a:spLocks noChangeArrowheads="1"/>
          </p:cNvSpPr>
          <p:nvPr/>
        </p:nvSpPr>
        <p:spPr bwMode="auto">
          <a:xfrm>
            <a:off x="6704013" y="2895600"/>
            <a:ext cx="1828800" cy="1676400"/>
          </a:xfrm>
          <a:prstGeom prst="cube">
            <a:avLst>
              <a:gd name="adj" fmla="val 6431"/>
            </a:avLst>
          </a:prstGeom>
          <a:solidFill>
            <a:srgbClr val="993366"/>
          </a:solidFill>
          <a:ln w="9525">
            <a:noFill/>
            <a:miter lim="800000"/>
            <a:headEnd/>
            <a:tailEnd/>
          </a:ln>
          <a:effectLst/>
        </p:spPr>
        <p:txBody>
          <a:bodyPr wrap="none" anchor="ctr"/>
          <a:lstStyle/>
          <a:p>
            <a:pPr algn="ctr">
              <a:spcBef>
                <a:spcPct val="20000"/>
              </a:spcBef>
              <a:buClr>
                <a:schemeClr val="accent1"/>
              </a:buClr>
              <a:buSzPct val="80000"/>
              <a:buFont typeface="Monotype Sorts" pitchFamily="2" charset="2"/>
              <a:buNone/>
              <a:defRPr/>
            </a:pPr>
            <a:r>
              <a:rPr kumimoji="1" lang="en-US" sz="1600" b="1">
                <a:solidFill>
                  <a:srgbClr val="FFFFCC"/>
                </a:solidFill>
                <a:effectLst>
                  <a:outerShdw blurRad="38100" dist="38100" dir="2700000" algn="tl">
                    <a:srgbClr val="000000"/>
                  </a:outerShdw>
                </a:effectLst>
                <a:latin typeface="Times New Roman" pitchFamily="18" charset="0"/>
              </a:rPr>
              <a:t>Most RAM is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volatile, it is lost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when computer’s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power is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turned off</a:t>
            </a:r>
          </a:p>
        </p:txBody>
      </p:sp>
      <p:sp>
        <p:nvSpPr>
          <p:cNvPr id="50224" name="AutoShape 48"/>
          <p:cNvSpPr>
            <a:spLocks noChangeArrowheads="1"/>
          </p:cNvSpPr>
          <p:nvPr/>
        </p:nvSpPr>
        <p:spPr bwMode="auto">
          <a:xfrm>
            <a:off x="5029200" y="1752600"/>
            <a:ext cx="3503613" cy="1295400"/>
          </a:xfrm>
          <a:prstGeom prst="cube">
            <a:avLst>
              <a:gd name="adj" fmla="val 6431"/>
            </a:avLst>
          </a:prstGeom>
          <a:solidFill>
            <a:srgbClr val="FF9900"/>
          </a:solidFill>
          <a:ln w="9525">
            <a:noFill/>
            <a:miter lim="800000"/>
            <a:headEnd/>
            <a:tailEnd/>
          </a:ln>
          <a:effectLst/>
        </p:spPr>
        <p:txBody>
          <a:bodyPr wrap="none" anchor="ctr"/>
          <a:lstStyle/>
          <a:p>
            <a:pPr algn="ctr">
              <a:defRPr/>
            </a:pPr>
            <a:r>
              <a:rPr kumimoji="1" lang="en-US" sz="2200" b="1">
                <a:solidFill>
                  <a:srgbClr val="FFFFCC"/>
                </a:solidFill>
                <a:effectLst>
                  <a:outerShdw blurRad="38100" dist="38100" dir="2700000" algn="tl">
                    <a:srgbClr val="000000"/>
                  </a:outerShdw>
                </a:effectLst>
                <a:latin typeface="Times New Roman" pitchFamily="18" charset="0"/>
              </a:rPr>
              <a:t>Memory chips that can be </a:t>
            </a:r>
            <a:br>
              <a:rPr kumimoji="1" lang="en-US" sz="2200" b="1">
                <a:solidFill>
                  <a:srgbClr val="FFFFCC"/>
                </a:solidFill>
                <a:effectLst>
                  <a:outerShdw blurRad="38100" dist="38100" dir="2700000" algn="tl">
                    <a:srgbClr val="000000"/>
                  </a:outerShdw>
                </a:effectLst>
                <a:latin typeface="Times New Roman" pitchFamily="18" charset="0"/>
              </a:rPr>
            </a:br>
            <a:r>
              <a:rPr kumimoji="1" lang="en-US" sz="2200" b="1">
                <a:solidFill>
                  <a:srgbClr val="FFFFCC"/>
                </a:solidFill>
                <a:effectLst>
                  <a:outerShdw blurRad="38100" dist="38100" dir="2700000" algn="tl">
                    <a:srgbClr val="000000"/>
                  </a:outerShdw>
                </a:effectLst>
                <a:latin typeface="Times New Roman" pitchFamily="18" charset="0"/>
              </a:rPr>
              <a:t>read from and written </a:t>
            </a:r>
            <a:br>
              <a:rPr kumimoji="1" lang="en-US" sz="2200" b="1">
                <a:solidFill>
                  <a:srgbClr val="FFFFCC"/>
                </a:solidFill>
                <a:effectLst>
                  <a:outerShdw blurRad="38100" dist="38100" dir="2700000" algn="tl">
                    <a:srgbClr val="000000"/>
                  </a:outerShdw>
                </a:effectLst>
                <a:latin typeface="Times New Roman" pitchFamily="18" charset="0"/>
              </a:rPr>
            </a:br>
            <a:r>
              <a:rPr kumimoji="1" lang="en-US" sz="2200" b="1">
                <a:solidFill>
                  <a:srgbClr val="FFFFCC"/>
                </a:solidFill>
                <a:effectLst>
                  <a:outerShdw blurRad="38100" dist="38100" dir="2700000" algn="tl">
                    <a:srgbClr val="000000"/>
                  </a:outerShdw>
                </a:effectLst>
                <a:latin typeface="Times New Roman" pitchFamily="18" charset="0"/>
              </a:rPr>
              <a:t>to by processor</a:t>
            </a:r>
          </a:p>
        </p:txBody>
      </p:sp>
      <p:grpSp>
        <p:nvGrpSpPr>
          <p:cNvPr id="3" name="Group 74"/>
          <p:cNvGrpSpPr>
            <a:grpSpLocks/>
          </p:cNvGrpSpPr>
          <p:nvPr/>
        </p:nvGrpSpPr>
        <p:grpSpPr bwMode="auto">
          <a:xfrm>
            <a:off x="1905000" y="3892550"/>
            <a:ext cx="2057400" cy="2559050"/>
            <a:chOff x="1200" y="2452"/>
            <a:chExt cx="1296" cy="1612"/>
          </a:xfrm>
        </p:grpSpPr>
        <p:sp>
          <p:nvSpPr>
            <p:cNvPr id="24606" name="Rectangle 42"/>
            <p:cNvSpPr>
              <a:spLocks noChangeArrowheads="1"/>
            </p:cNvSpPr>
            <p:nvPr/>
          </p:nvSpPr>
          <p:spPr bwMode="auto">
            <a:xfrm>
              <a:off x="1200" y="3424"/>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7" name="Rectangle 52"/>
            <p:cNvSpPr>
              <a:spLocks noChangeArrowheads="1"/>
            </p:cNvSpPr>
            <p:nvPr/>
          </p:nvSpPr>
          <p:spPr bwMode="auto">
            <a:xfrm>
              <a:off x="1200" y="3230"/>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8" name="Rectangle 53"/>
            <p:cNvSpPr>
              <a:spLocks noChangeArrowheads="1"/>
            </p:cNvSpPr>
            <p:nvPr/>
          </p:nvSpPr>
          <p:spPr bwMode="auto">
            <a:xfrm>
              <a:off x="1200" y="3035"/>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9" name="Rectangle 54"/>
            <p:cNvSpPr>
              <a:spLocks noChangeArrowheads="1"/>
            </p:cNvSpPr>
            <p:nvPr/>
          </p:nvSpPr>
          <p:spPr bwMode="auto">
            <a:xfrm>
              <a:off x="1200" y="2841"/>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10" name="Rectangle 55"/>
            <p:cNvSpPr>
              <a:spLocks noChangeArrowheads="1"/>
            </p:cNvSpPr>
            <p:nvPr/>
          </p:nvSpPr>
          <p:spPr bwMode="auto">
            <a:xfrm>
              <a:off x="1200" y="2646"/>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11" name="Rectangle 56"/>
            <p:cNvSpPr>
              <a:spLocks noChangeArrowheads="1"/>
            </p:cNvSpPr>
            <p:nvPr/>
          </p:nvSpPr>
          <p:spPr bwMode="auto">
            <a:xfrm>
              <a:off x="1200" y="2452"/>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grpSp>
      <p:grpSp>
        <p:nvGrpSpPr>
          <p:cNvPr id="4" name="Group 75"/>
          <p:cNvGrpSpPr>
            <a:grpSpLocks/>
          </p:cNvGrpSpPr>
          <p:nvPr/>
        </p:nvGrpSpPr>
        <p:grpSpPr bwMode="auto">
          <a:xfrm>
            <a:off x="1905000" y="1420813"/>
            <a:ext cx="2057400" cy="3178175"/>
            <a:chOff x="1200" y="895"/>
            <a:chExt cx="1296" cy="2002"/>
          </a:xfrm>
        </p:grpSpPr>
        <p:sp>
          <p:nvSpPr>
            <p:cNvPr id="24598" name="Rectangle 57"/>
            <p:cNvSpPr>
              <a:spLocks noChangeArrowheads="1"/>
            </p:cNvSpPr>
            <p:nvPr/>
          </p:nvSpPr>
          <p:spPr bwMode="auto">
            <a:xfrm>
              <a:off x="1200" y="2257"/>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599" name="Rectangle 58"/>
            <p:cNvSpPr>
              <a:spLocks noChangeArrowheads="1"/>
            </p:cNvSpPr>
            <p:nvPr/>
          </p:nvSpPr>
          <p:spPr bwMode="auto">
            <a:xfrm>
              <a:off x="1200" y="2063"/>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0" name="Rectangle 59"/>
            <p:cNvSpPr>
              <a:spLocks noChangeArrowheads="1"/>
            </p:cNvSpPr>
            <p:nvPr/>
          </p:nvSpPr>
          <p:spPr bwMode="auto">
            <a:xfrm>
              <a:off x="1200" y="1868"/>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1" name="Rectangle 60"/>
            <p:cNvSpPr>
              <a:spLocks noChangeArrowheads="1"/>
            </p:cNvSpPr>
            <p:nvPr/>
          </p:nvSpPr>
          <p:spPr bwMode="auto">
            <a:xfrm>
              <a:off x="1200" y="1674"/>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2" name="Rectangle 61"/>
            <p:cNvSpPr>
              <a:spLocks noChangeArrowheads="1"/>
            </p:cNvSpPr>
            <p:nvPr/>
          </p:nvSpPr>
          <p:spPr bwMode="auto">
            <a:xfrm>
              <a:off x="1200" y="1479"/>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3" name="Rectangle 62"/>
            <p:cNvSpPr>
              <a:spLocks noChangeArrowheads="1"/>
            </p:cNvSpPr>
            <p:nvPr/>
          </p:nvSpPr>
          <p:spPr bwMode="auto">
            <a:xfrm>
              <a:off x="1200" y="1285"/>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4" name="Rectangle 70"/>
            <p:cNvSpPr>
              <a:spLocks noChangeArrowheads="1"/>
            </p:cNvSpPr>
            <p:nvPr/>
          </p:nvSpPr>
          <p:spPr bwMode="auto">
            <a:xfrm>
              <a:off x="1200" y="1090"/>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sp>
          <p:nvSpPr>
            <p:cNvPr id="24605" name="Rectangle 71"/>
            <p:cNvSpPr>
              <a:spLocks noChangeArrowheads="1"/>
            </p:cNvSpPr>
            <p:nvPr/>
          </p:nvSpPr>
          <p:spPr bwMode="auto">
            <a:xfrm>
              <a:off x="1200" y="895"/>
              <a:ext cx="1296" cy="640"/>
            </a:xfrm>
            <a:prstGeom prst="rect">
              <a:avLst/>
            </a:prstGeom>
            <a:solidFill>
              <a:srgbClr val="808000"/>
            </a:solidFill>
            <a:ln w="9525">
              <a:miter lim="800000"/>
              <a:headEnd/>
              <a:tailEnd/>
            </a:ln>
            <a:scene3d>
              <a:camera prst="legacyPerspectiveFront">
                <a:rot lat="18300000" lon="0" rev="0"/>
              </a:camera>
              <a:lightRig rig="legacyFlat4" dir="t"/>
            </a:scene3d>
            <a:sp3d extrusionH="100000" prstMaterial="legacyMatte">
              <a:bevelT w="13500" h="13500" prst="angle"/>
              <a:bevelB w="13500" h="13500" prst="angle"/>
              <a:extrusionClr>
                <a:srgbClr val="808000"/>
              </a:extrusionClr>
            </a:sp3d>
          </p:spPr>
          <p:txBody>
            <a:bodyPr wrap="none" anchor="ctr">
              <a:flatTx/>
            </a:bodyPr>
            <a:lstStyle/>
            <a:p>
              <a:endParaRPr lang="en-US"/>
            </a:p>
          </p:txBody>
        </p:sp>
      </p:grpSp>
      <p:sp>
        <p:nvSpPr>
          <p:cNvPr id="50201" name="AutoShape 25"/>
          <p:cNvSpPr>
            <a:spLocks noChangeArrowheads="1"/>
          </p:cNvSpPr>
          <p:nvPr/>
        </p:nvSpPr>
        <p:spPr bwMode="auto">
          <a:xfrm rot="-5400000">
            <a:off x="2352675" y="5495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39" name="AutoShape 63"/>
          <p:cNvSpPr>
            <a:spLocks noChangeArrowheads="1"/>
          </p:cNvSpPr>
          <p:nvPr/>
        </p:nvSpPr>
        <p:spPr bwMode="auto">
          <a:xfrm rot="-5400000">
            <a:off x="2352675" y="4352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0" name="AutoShape 64"/>
          <p:cNvSpPr>
            <a:spLocks noChangeArrowheads="1"/>
          </p:cNvSpPr>
          <p:nvPr/>
        </p:nvSpPr>
        <p:spPr bwMode="auto">
          <a:xfrm rot="-5400000">
            <a:off x="2352675" y="3209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2" name="AutoShape 66"/>
          <p:cNvSpPr>
            <a:spLocks noChangeArrowheads="1"/>
          </p:cNvSpPr>
          <p:nvPr/>
        </p:nvSpPr>
        <p:spPr bwMode="auto">
          <a:xfrm rot="-5400000">
            <a:off x="2352675" y="5495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3" name="AutoShape 67"/>
          <p:cNvSpPr>
            <a:spLocks noChangeArrowheads="1"/>
          </p:cNvSpPr>
          <p:nvPr/>
        </p:nvSpPr>
        <p:spPr bwMode="auto">
          <a:xfrm rot="-5400000">
            <a:off x="2352675" y="4352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4" name="AutoShape 68"/>
          <p:cNvSpPr>
            <a:spLocks noChangeArrowheads="1"/>
          </p:cNvSpPr>
          <p:nvPr/>
        </p:nvSpPr>
        <p:spPr bwMode="auto">
          <a:xfrm rot="-5400000">
            <a:off x="2352675" y="3209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sp>
        <p:nvSpPr>
          <p:cNvPr id="50245" name="AutoShape 69"/>
          <p:cNvSpPr>
            <a:spLocks noChangeArrowheads="1"/>
          </p:cNvSpPr>
          <p:nvPr/>
        </p:nvSpPr>
        <p:spPr bwMode="auto">
          <a:xfrm rot="-5400000">
            <a:off x="2352675" y="2066925"/>
            <a:ext cx="1066800" cy="590550"/>
          </a:xfrm>
          <a:custGeom>
            <a:avLst/>
            <a:gdLst>
              <a:gd name="T0" fmla="*/ 800100 w 21600"/>
              <a:gd name="T1" fmla="*/ 0 h 21600"/>
              <a:gd name="T2" fmla="*/ 0 w 21600"/>
              <a:gd name="T3" fmla="*/ 295275 h 21600"/>
              <a:gd name="T4" fmla="*/ 800100 w 21600"/>
              <a:gd name="T5" fmla="*/ 590550 h 21600"/>
              <a:gd name="T6" fmla="*/ 1066800 w 21600"/>
              <a:gd name="T7" fmla="*/ 2952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76200">
            <a:noFill/>
            <a:miter lim="800000"/>
            <a:headEnd/>
            <a:tailEnd/>
          </a:ln>
        </p:spPr>
        <p:txBody>
          <a:bodyPr/>
          <a:lstStyle/>
          <a:p>
            <a:endParaRPr lang="en-US"/>
          </a:p>
        </p:txBody>
      </p:sp>
      <p:grpSp>
        <p:nvGrpSpPr>
          <p:cNvPr id="5" name="Group 92"/>
          <p:cNvGrpSpPr>
            <a:grpSpLocks/>
          </p:cNvGrpSpPr>
          <p:nvPr/>
        </p:nvGrpSpPr>
        <p:grpSpPr bwMode="auto">
          <a:xfrm>
            <a:off x="0" y="4800600"/>
            <a:ext cx="1981200" cy="1295400"/>
            <a:chOff x="0" y="3024"/>
            <a:chExt cx="1248" cy="816"/>
          </a:xfrm>
        </p:grpSpPr>
        <p:sp>
          <p:nvSpPr>
            <p:cNvPr id="24596" name="Rectangle 93"/>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RAM below Chapter </a:t>
              </a:r>
            </a:p>
          </p:txBody>
        </p:sp>
        <p:sp>
          <p:nvSpPr>
            <p:cNvPr id="24597"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left)">
                                      <p:cBhvr>
                                        <p:cTn id="7" dur="500"/>
                                        <p:tgtEl>
                                          <p:spTgt spid="50179">
                                            <p:txEl>
                                              <p:pRg st="0" end="0"/>
                                            </p:txEl>
                                          </p:spTgt>
                                        </p:tgtEl>
                                      </p:cBhvr>
                                    </p:animEffect>
                                  </p:childTnLst>
                                </p:cTn>
                              </p:par>
                            </p:childTnLst>
                          </p:cTn>
                        </p:par>
                        <p:par>
                          <p:cTn id="8" fill="hold">
                            <p:stCondLst>
                              <p:cond delay="500"/>
                            </p:stCondLst>
                            <p:childTnLst>
                              <p:par>
                                <p:cTn id="9" presetID="2" presetClass="entr" presetSubtype="2" fill="hold" grpId="0" nodeType="afterEffect">
                                  <p:stCondLst>
                                    <p:cond delay="3000"/>
                                  </p:stCondLst>
                                  <p:childTnLst>
                                    <p:set>
                                      <p:cBhvr>
                                        <p:cTn id="10" dur="1" fill="hold">
                                          <p:stCondLst>
                                            <p:cond delay="0"/>
                                          </p:stCondLst>
                                        </p:cTn>
                                        <p:tgtEl>
                                          <p:spTgt spid="50224"/>
                                        </p:tgtEl>
                                        <p:attrNameLst>
                                          <p:attrName>style.visibility</p:attrName>
                                        </p:attrNameLst>
                                      </p:cBhvr>
                                      <p:to>
                                        <p:strVal val="visible"/>
                                      </p:to>
                                    </p:set>
                                    <p:anim calcmode="lin" valueType="num">
                                      <p:cBhvr additive="base">
                                        <p:cTn id="11" dur="500" fill="hold"/>
                                        <p:tgtEl>
                                          <p:spTgt spid="50224"/>
                                        </p:tgtEl>
                                        <p:attrNameLst>
                                          <p:attrName>ppt_x</p:attrName>
                                        </p:attrNameLst>
                                      </p:cBhvr>
                                      <p:tavLst>
                                        <p:tav tm="0">
                                          <p:val>
                                            <p:strVal val="1+#ppt_w/2"/>
                                          </p:val>
                                        </p:tav>
                                        <p:tav tm="100000">
                                          <p:val>
                                            <p:strVal val="#ppt_x"/>
                                          </p:val>
                                        </p:tav>
                                      </p:tavLst>
                                    </p:anim>
                                    <p:anim calcmode="lin" valueType="num">
                                      <p:cBhvr additive="base">
                                        <p:cTn id="12" dur="500" fill="hold"/>
                                        <p:tgtEl>
                                          <p:spTgt spid="50224"/>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499"/>
                                          </p:stCondLst>
                                        </p:cTn>
                                        <p:tgtEl>
                                          <p:spTgt spid="3"/>
                                        </p:tgtEl>
                                        <p:attrNameLst>
                                          <p:attrName>style.visibility</p:attrName>
                                        </p:attrNameLst>
                                      </p:cBhvr>
                                      <p:to>
                                        <p:strVal val="visible"/>
                                      </p:to>
                                    </p:set>
                                  </p:childTnLst>
                                </p:cTn>
                              </p:par>
                            </p:childTnLst>
                          </p:cTn>
                        </p:par>
                        <p:par>
                          <p:cTn id="16" fill="hold">
                            <p:stCondLst>
                              <p:cond delay="6500"/>
                            </p:stCondLst>
                            <p:childTnLst>
                              <p:par>
                                <p:cTn id="17" presetID="2" presetClass="entr" presetSubtype="4" fill="hold" grpId="0" nodeType="afterEffect">
                                  <p:stCondLst>
                                    <p:cond delay="4000"/>
                                  </p:stCondLst>
                                  <p:childTnLst>
                                    <p:set>
                                      <p:cBhvr>
                                        <p:cTn id="18" dur="1" fill="hold">
                                          <p:stCondLst>
                                            <p:cond delay="0"/>
                                          </p:stCondLst>
                                        </p:cTn>
                                        <p:tgtEl>
                                          <p:spTgt spid="50227"/>
                                        </p:tgtEl>
                                        <p:attrNameLst>
                                          <p:attrName>style.visibility</p:attrName>
                                        </p:attrNameLst>
                                      </p:cBhvr>
                                      <p:to>
                                        <p:strVal val="visible"/>
                                      </p:to>
                                    </p:set>
                                    <p:anim calcmode="lin" valueType="num">
                                      <p:cBhvr additive="base">
                                        <p:cTn id="19" dur="500" fill="hold"/>
                                        <p:tgtEl>
                                          <p:spTgt spid="50227"/>
                                        </p:tgtEl>
                                        <p:attrNameLst>
                                          <p:attrName>ppt_x</p:attrName>
                                        </p:attrNameLst>
                                      </p:cBhvr>
                                      <p:tavLst>
                                        <p:tav tm="0">
                                          <p:val>
                                            <p:strVal val="#ppt_x"/>
                                          </p:val>
                                        </p:tav>
                                        <p:tav tm="100000">
                                          <p:val>
                                            <p:strVal val="#ppt_x"/>
                                          </p:val>
                                        </p:tav>
                                      </p:tavLst>
                                    </p:anim>
                                    <p:anim calcmode="lin" valueType="num">
                                      <p:cBhvr additive="base">
                                        <p:cTn id="20" dur="500" fill="hold"/>
                                        <p:tgtEl>
                                          <p:spTgt spid="50227"/>
                                        </p:tgtEl>
                                        <p:attrNameLst>
                                          <p:attrName>ppt_y</p:attrName>
                                        </p:attrNameLst>
                                      </p:cBhvr>
                                      <p:tavLst>
                                        <p:tav tm="0">
                                          <p:val>
                                            <p:strVal val="1+#ppt_h/2"/>
                                          </p:val>
                                        </p:tav>
                                        <p:tav tm="100000">
                                          <p:val>
                                            <p:strVal val="#ppt_y"/>
                                          </p:val>
                                        </p:tav>
                                      </p:tavLst>
                                    </p:anim>
                                  </p:childTnLst>
                                </p:cTn>
                              </p:par>
                            </p:childTnLst>
                          </p:cTn>
                        </p:par>
                        <p:par>
                          <p:cTn id="21" fill="hold">
                            <p:stCondLst>
                              <p:cond delay="11000"/>
                            </p:stCondLst>
                            <p:childTnLst>
                              <p:par>
                                <p:cTn id="22" presetID="2" presetClass="entr" presetSubtype="4" fill="hold" grpId="0" nodeType="afterEffect">
                                  <p:stCondLst>
                                    <p:cond delay="4000"/>
                                  </p:stCondLst>
                                  <p:childTnLst>
                                    <p:set>
                                      <p:cBhvr>
                                        <p:cTn id="23" dur="1" fill="hold">
                                          <p:stCondLst>
                                            <p:cond delay="0"/>
                                          </p:stCondLst>
                                        </p:cTn>
                                        <p:tgtEl>
                                          <p:spTgt spid="50226"/>
                                        </p:tgtEl>
                                        <p:attrNameLst>
                                          <p:attrName>style.visibility</p:attrName>
                                        </p:attrNameLst>
                                      </p:cBhvr>
                                      <p:to>
                                        <p:strVal val="visible"/>
                                      </p:to>
                                    </p:set>
                                    <p:anim calcmode="lin" valueType="num">
                                      <p:cBhvr additive="base">
                                        <p:cTn id="24" dur="500" fill="hold"/>
                                        <p:tgtEl>
                                          <p:spTgt spid="50226"/>
                                        </p:tgtEl>
                                        <p:attrNameLst>
                                          <p:attrName>ppt_x</p:attrName>
                                        </p:attrNameLst>
                                      </p:cBhvr>
                                      <p:tavLst>
                                        <p:tav tm="0">
                                          <p:val>
                                            <p:strVal val="#ppt_x"/>
                                          </p:val>
                                        </p:tav>
                                        <p:tav tm="100000">
                                          <p:val>
                                            <p:strVal val="#ppt_x"/>
                                          </p:val>
                                        </p:tav>
                                      </p:tavLst>
                                    </p:anim>
                                    <p:anim calcmode="lin" valueType="num">
                                      <p:cBhvr additive="base">
                                        <p:cTn id="25" dur="500" fill="hold"/>
                                        <p:tgtEl>
                                          <p:spTgt spid="50226"/>
                                        </p:tgtEl>
                                        <p:attrNameLst>
                                          <p:attrName>ppt_y</p:attrName>
                                        </p:attrNameLst>
                                      </p:cBhvr>
                                      <p:tavLst>
                                        <p:tav tm="0">
                                          <p:val>
                                            <p:strVal val="1+#ppt_h/2"/>
                                          </p:val>
                                        </p:tav>
                                        <p:tav tm="100000">
                                          <p:val>
                                            <p:strVal val="#ppt_y"/>
                                          </p:val>
                                        </p:tav>
                                      </p:tavLst>
                                    </p:anim>
                                  </p:childTnLst>
                                </p:cTn>
                              </p:par>
                            </p:childTnLst>
                          </p:cTn>
                        </p:par>
                        <p:par>
                          <p:cTn id="26" fill="hold">
                            <p:stCondLst>
                              <p:cond delay="15500"/>
                            </p:stCondLst>
                            <p:childTnLst>
                              <p:par>
                                <p:cTn id="27" presetID="2" presetClass="entr" presetSubtype="2" fill="hold" grpId="0" nodeType="afterEffect">
                                  <p:stCondLst>
                                    <p:cond delay="4000"/>
                                  </p:stCondLst>
                                  <p:childTnLst>
                                    <p:set>
                                      <p:cBhvr>
                                        <p:cTn id="28" dur="1" fill="hold">
                                          <p:stCondLst>
                                            <p:cond delay="0"/>
                                          </p:stCondLst>
                                        </p:cTn>
                                        <p:tgtEl>
                                          <p:spTgt spid="50225"/>
                                        </p:tgtEl>
                                        <p:attrNameLst>
                                          <p:attrName>style.visibility</p:attrName>
                                        </p:attrNameLst>
                                      </p:cBhvr>
                                      <p:to>
                                        <p:strVal val="visible"/>
                                      </p:to>
                                    </p:set>
                                    <p:anim calcmode="lin" valueType="num">
                                      <p:cBhvr additive="base">
                                        <p:cTn id="29" dur="500" fill="hold"/>
                                        <p:tgtEl>
                                          <p:spTgt spid="50225"/>
                                        </p:tgtEl>
                                        <p:attrNameLst>
                                          <p:attrName>ppt_x</p:attrName>
                                        </p:attrNameLst>
                                      </p:cBhvr>
                                      <p:tavLst>
                                        <p:tav tm="0">
                                          <p:val>
                                            <p:strVal val="1+#ppt_w/2"/>
                                          </p:val>
                                        </p:tav>
                                        <p:tav tm="100000">
                                          <p:val>
                                            <p:strVal val="#ppt_x"/>
                                          </p:val>
                                        </p:tav>
                                      </p:tavLst>
                                    </p:anim>
                                    <p:anim calcmode="lin" valueType="num">
                                      <p:cBhvr additive="base">
                                        <p:cTn id="30" dur="500" fill="hold"/>
                                        <p:tgtEl>
                                          <p:spTgt spid="50225"/>
                                        </p:tgtEl>
                                        <p:attrNameLst>
                                          <p:attrName>ppt_y</p:attrName>
                                        </p:attrNameLst>
                                      </p:cBhvr>
                                      <p:tavLst>
                                        <p:tav tm="0">
                                          <p:val>
                                            <p:strVal val="#ppt_y"/>
                                          </p:val>
                                        </p:tav>
                                        <p:tav tm="100000">
                                          <p:val>
                                            <p:strVal val="#ppt_y"/>
                                          </p:val>
                                        </p:tav>
                                      </p:tavLst>
                                    </p:anim>
                                  </p:childTnLst>
                                </p:cTn>
                              </p:par>
                            </p:childTnLst>
                          </p:cTn>
                        </p:par>
                        <p:par>
                          <p:cTn id="31" fill="hold">
                            <p:stCondLst>
                              <p:cond delay="20000"/>
                            </p:stCondLst>
                            <p:childTnLst>
                              <p:par>
                                <p:cTn id="32" presetID="1" presetClass="entr" presetSubtype="0" fill="hold" grpId="0" nodeType="afterEffect">
                                  <p:stCondLst>
                                    <p:cond delay="2000"/>
                                  </p:stCondLst>
                                  <p:childTnLst>
                                    <p:set>
                                      <p:cBhvr>
                                        <p:cTn id="33" dur="1" fill="hold">
                                          <p:stCondLst>
                                            <p:cond delay="499"/>
                                          </p:stCondLst>
                                        </p:cTn>
                                        <p:tgtEl>
                                          <p:spTgt spid="50201"/>
                                        </p:tgtEl>
                                        <p:attrNameLst>
                                          <p:attrName>style.visibility</p:attrName>
                                        </p:attrNameLst>
                                      </p:cBhvr>
                                      <p:to>
                                        <p:strVal val="visible"/>
                                      </p:to>
                                    </p:set>
                                  </p:childTnLst>
                                  <p:subTnLst>
                                    <p:set>
                                      <p:cBhvr override="childStyle">
                                        <p:cTn dur="1" fill="hold" display="0" masterRel="nextClick" afterEffect="1"/>
                                        <p:tgtEl>
                                          <p:spTgt spid="50201"/>
                                        </p:tgtEl>
                                        <p:attrNameLst>
                                          <p:attrName>style.visibility</p:attrName>
                                        </p:attrNameLst>
                                      </p:cBhvr>
                                      <p:to>
                                        <p:strVal val="hidden"/>
                                      </p:to>
                                    </p:set>
                                  </p:subTnLst>
                                </p:cTn>
                              </p:par>
                            </p:childTnLst>
                          </p:cTn>
                        </p:par>
                        <p:par>
                          <p:cTn id="34" fill="hold">
                            <p:stCondLst>
                              <p:cond delay="22500"/>
                            </p:stCondLst>
                            <p:childTnLst>
                              <p:par>
                                <p:cTn id="35" presetID="1" presetClass="entr" presetSubtype="0" fill="hold" grpId="0" nodeType="afterEffect">
                                  <p:stCondLst>
                                    <p:cond delay="4000"/>
                                  </p:stCondLst>
                                  <p:childTnLst>
                                    <p:set>
                                      <p:cBhvr>
                                        <p:cTn id="36" dur="1" fill="hold">
                                          <p:stCondLst>
                                            <p:cond delay="499"/>
                                          </p:stCondLst>
                                        </p:cTn>
                                        <p:tgtEl>
                                          <p:spTgt spid="50239"/>
                                        </p:tgtEl>
                                        <p:attrNameLst>
                                          <p:attrName>style.visibility</p:attrName>
                                        </p:attrNameLst>
                                      </p:cBhvr>
                                      <p:to>
                                        <p:strVal val="visible"/>
                                      </p:to>
                                    </p:set>
                                  </p:childTnLst>
                                  <p:subTnLst>
                                    <p:set>
                                      <p:cBhvr override="childStyle">
                                        <p:cTn dur="1" fill="hold" display="0" masterRel="nextClick" afterEffect="1"/>
                                        <p:tgtEl>
                                          <p:spTgt spid="50239"/>
                                        </p:tgtEl>
                                        <p:attrNameLst>
                                          <p:attrName>style.visibility</p:attrName>
                                        </p:attrNameLst>
                                      </p:cBhvr>
                                      <p:to>
                                        <p:strVal val="hidden"/>
                                      </p:to>
                                    </p:set>
                                  </p:subTnLst>
                                </p:cTn>
                              </p:par>
                            </p:childTnLst>
                          </p:cTn>
                        </p:par>
                        <p:par>
                          <p:cTn id="37" fill="hold">
                            <p:stCondLst>
                              <p:cond delay="27000"/>
                            </p:stCondLst>
                            <p:childTnLst>
                              <p:par>
                                <p:cTn id="38" presetID="1" presetClass="entr" presetSubtype="0" fill="hold" grpId="0" nodeType="afterEffect">
                                  <p:stCondLst>
                                    <p:cond delay="4000"/>
                                  </p:stCondLst>
                                  <p:childTnLst>
                                    <p:set>
                                      <p:cBhvr>
                                        <p:cTn id="39" dur="1" fill="hold">
                                          <p:stCondLst>
                                            <p:cond delay="499"/>
                                          </p:stCondLst>
                                        </p:cTn>
                                        <p:tgtEl>
                                          <p:spTgt spid="50240"/>
                                        </p:tgtEl>
                                        <p:attrNameLst>
                                          <p:attrName>style.visibility</p:attrName>
                                        </p:attrNameLst>
                                      </p:cBhvr>
                                      <p:to>
                                        <p:strVal val="visible"/>
                                      </p:to>
                                    </p:set>
                                  </p:childTnLst>
                                  <p:subTnLst>
                                    <p:set>
                                      <p:cBhvr override="childStyle">
                                        <p:cTn dur="1" fill="hold" display="0" masterRel="nextClick" afterEffect="1"/>
                                        <p:tgtEl>
                                          <p:spTgt spid="50240"/>
                                        </p:tgtEl>
                                        <p:attrNameLst>
                                          <p:attrName>style.visibility</p:attrName>
                                        </p:attrNameLst>
                                      </p:cBhvr>
                                      <p:to>
                                        <p:strVal val="hidden"/>
                                      </p:to>
                                    </p:set>
                                  </p:subTnLst>
                                </p:cTn>
                              </p:par>
                            </p:childTnLst>
                          </p:cTn>
                        </p:par>
                        <p:par>
                          <p:cTn id="40" fill="hold">
                            <p:stCondLst>
                              <p:cond delay="31500"/>
                            </p:stCondLst>
                            <p:childTnLst>
                              <p:par>
                                <p:cTn id="41" presetID="1" presetClass="entr" presetSubtype="0" fill="hold" nodeType="afterEffect">
                                  <p:stCondLst>
                                    <p:cond delay="3000"/>
                                  </p:stCondLst>
                                  <p:childTnLst>
                                    <p:set>
                                      <p:cBhvr>
                                        <p:cTn id="42" dur="1" fill="hold">
                                          <p:stCondLst>
                                            <p:cond delay="499"/>
                                          </p:stCondLst>
                                        </p:cTn>
                                        <p:tgtEl>
                                          <p:spTgt spid="4"/>
                                        </p:tgtEl>
                                        <p:attrNameLst>
                                          <p:attrName>style.visibility</p:attrName>
                                        </p:attrNameLst>
                                      </p:cBhvr>
                                      <p:to>
                                        <p:strVal val="visible"/>
                                      </p:to>
                                    </p:set>
                                  </p:childTnLst>
                                </p:cTn>
                              </p:par>
                            </p:childTnLst>
                          </p:cTn>
                        </p:par>
                        <p:par>
                          <p:cTn id="43" fill="hold">
                            <p:stCondLst>
                              <p:cond delay="35000"/>
                            </p:stCondLst>
                            <p:childTnLst>
                              <p:par>
                                <p:cTn id="44" presetID="1" presetClass="entr" presetSubtype="0" fill="hold" grpId="0" nodeType="afterEffect">
                                  <p:stCondLst>
                                    <p:cond delay="0"/>
                                  </p:stCondLst>
                                  <p:childTnLst>
                                    <p:set>
                                      <p:cBhvr>
                                        <p:cTn id="45" dur="1" fill="hold">
                                          <p:stCondLst>
                                            <p:cond delay="499"/>
                                          </p:stCondLst>
                                        </p:cTn>
                                        <p:tgtEl>
                                          <p:spTgt spid="50242"/>
                                        </p:tgtEl>
                                        <p:attrNameLst>
                                          <p:attrName>style.visibility</p:attrName>
                                        </p:attrNameLst>
                                      </p:cBhvr>
                                      <p:to>
                                        <p:strVal val="visible"/>
                                      </p:to>
                                    </p:set>
                                  </p:childTnLst>
                                  <p:subTnLst>
                                    <p:set>
                                      <p:cBhvr override="childStyle">
                                        <p:cTn dur="1" fill="hold" display="0" masterRel="nextClick" afterEffect="1"/>
                                        <p:tgtEl>
                                          <p:spTgt spid="50242"/>
                                        </p:tgtEl>
                                        <p:attrNameLst>
                                          <p:attrName>style.visibility</p:attrName>
                                        </p:attrNameLst>
                                      </p:cBhvr>
                                      <p:to>
                                        <p:strVal val="hidden"/>
                                      </p:to>
                                    </p:set>
                                  </p:subTnLst>
                                </p:cTn>
                              </p:par>
                            </p:childTnLst>
                          </p:cTn>
                        </p:par>
                        <p:par>
                          <p:cTn id="46" fill="hold">
                            <p:stCondLst>
                              <p:cond delay="35500"/>
                            </p:stCondLst>
                            <p:childTnLst>
                              <p:par>
                                <p:cTn id="47" presetID="1" presetClass="entr" presetSubtype="0" fill="hold" grpId="0" nodeType="afterEffect">
                                  <p:stCondLst>
                                    <p:cond delay="0"/>
                                  </p:stCondLst>
                                  <p:childTnLst>
                                    <p:set>
                                      <p:cBhvr>
                                        <p:cTn id="48" dur="1" fill="hold">
                                          <p:stCondLst>
                                            <p:cond delay="499"/>
                                          </p:stCondLst>
                                        </p:cTn>
                                        <p:tgtEl>
                                          <p:spTgt spid="50243"/>
                                        </p:tgtEl>
                                        <p:attrNameLst>
                                          <p:attrName>style.visibility</p:attrName>
                                        </p:attrNameLst>
                                      </p:cBhvr>
                                      <p:to>
                                        <p:strVal val="visible"/>
                                      </p:to>
                                    </p:set>
                                  </p:childTnLst>
                                  <p:subTnLst>
                                    <p:set>
                                      <p:cBhvr override="childStyle">
                                        <p:cTn dur="1" fill="hold" display="0" masterRel="nextClick" afterEffect="1"/>
                                        <p:tgtEl>
                                          <p:spTgt spid="50243"/>
                                        </p:tgtEl>
                                        <p:attrNameLst>
                                          <p:attrName>style.visibility</p:attrName>
                                        </p:attrNameLst>
                                      </p:cBhvr>
                                      <p:to>
                                        <p:strVal val="hidden"/>
                                      </p:to>
                                    </p:set>
                                  </p:subTnLst>
                                </p:cTn>
                              </p:par>
                            </p:childTnLst>
                          </p:cTn>
                        </p:par>
                        <p:par>
                          <p:cTn id="49" fill="hold">
                            <p:stCondLst>
                              <p:cond delay="36000"/>
                            </p:stCondLst>
                            <p:childTnLst>
                              <p:par>
                                <p:cTn id="50" presetID="1" presetClass="entr" presetSubtype="0" fill="hold" grpId="0" nodeType="afterEffect">
                                  <p:stCondLst>
                                    <p:cond delay="0"/>
                                  </p:stCondLst>
                                  <p:childTnLst>
                                    <p:set>
                                      <p:cBhvr>
                                        <p:cTn id="51" dur="1" fill="hold">
                                          <p:stCondLst>
                                            <p:cond delay="499"/>
                                          </p:stCondLst>
                                        </p:cTn>
                                        <p:tgtEl>
                                          <p:spTgt spid="50244"/>
                                        </p:tgtEl>
                                        <p:attrNameLst>
                                          <p:attrName>style.visibility</p:attrName>
                                        </p:attrNameLst>
                                      </p:cBhvr>
                                      <p:to>
                                        <p:strVal val="visible"/>
                                      </p:to>
                                    </p:set>
                                  </p:childTnLst>
                                  <p:subTnLst>
                                    <p:set>
                                      <p:cBhvr override="childStyle">
                                        <p:cTn dur="1" fill="hold" display="0" masterRel="nextClick" afterEffect="1"/>
                                        <p:tgtEl>
                                          <p:spTgt spid="50244"/>
                                        </p:tgtEl>
                                        <p:attrNameLst>
                                          <p:attrName>style.visibility</p:attrName>
                                        </p:attrNameLst>
                                      </p:cBhvr>
                                      <p:to>
                                        <p:strVal val="hidden"/>
                                      </p:to>
                                    </p:set>
                                  </p:subTnLst>
                                </p:cTn>
                              </p:par>
                            </p:childTnLst>
                          </p:cTn>
                        </p:par>
                        <p:par>
                          <p:cTn id="52" fill="hold">
                            <p:stCondLst>
                              <p:cond delay="36500"/>
                            </p:stCondLst>
                            <p:childTnLst>
                              <p:par>
                                <p:cTn id="53" presetID="1" presetClass="entr" presetSubtype="0" fill="hold" grpId="0" nodeType="afterEffect">
                                  <p:stCondLst>
                                    <p:cond delay="0"/>
                                  </p:stCondLst>
                                  <p:childTnLst>
                                    <p:set>
                                      <p:cBhvr>
                                        <p:cTn id="54" dur="1" fill="hold">
                                          <p:stCondLst>
                                            <p:cond delay="499"/>
                                          </p:stCondLst>
                                        </p:cTn>
                                        <p:tgtEl>
                                          <p:spTgt spid="50245"/>
                                        </p:tgtEl>
                                        <p:attrNameLst>
                                          <p:attrName>style.visibility</p:attrName>
                                        </p:attrNameLst>
                                      </p:cBhvr>
                                      <p:to>
                                        <p:strVal val="visible"/>
                                      </p:to>
                                    </p:set>
                                  </p:childTnLst>
                                  <p:subTnLst>
                                    <p:set>
                                      <p:cBhvr override="childStyle">
                                        <p:cTn dur="1" fill="hold" display="0" masterRel="nextClick" afterEffect="1"/>
                                        <p:tgtEl>
                                          <p:spTgt spid="50245"/>
                                        </p:tgtEl>
                                        <p:attrNameLst>
                                          <p:attrName>style.visibility</p:attrName>
                                        </p:attrNameLst>
                                      </p:cBhvr>
                                      <p:to>
                                        <p:strVal val="hidden"/>
                                      </p:to>
                                    </p:set>
                                  </p:subTnLst>
                                </p:cTn>
                              </p:par>
                            </p:childTnLst>
                          </p:cTn>
                        </p:par>
                        <p:par>
                          <p:cTn id="55" fill="hold">
                            <p:stCondLst>
                              <p:cond delay="37000"/>
                            </p:stCondLst>
                            <p:childTnLst>
                              <p:par>
                                <p:cTn id="56" presetID="1" presetClass="entr" presetSubtype="0" fill="hold" nodeType="afterEffect">
                                  <p:stCondLst>
                                    <p:cond delay="1000"/>
                                  </p:stCondLst>
                                  <p:childTnLst>
                                    <p:set>
                                      <p:cBhvr>
                                        <p:cTn id="57" dur="1" fill="hold">
                                          <p:stCondLst>
                                            <p:cond delay="0"/>
                                          </p:stCondLst>
                                        </p:cTn>
                                        <p:tgtEl>
                                          <p:spTgt spid="5"/>
                                        </p:tgtEl>
                                        <p:attrNameLst>
                                          <p:attrName>style.visibility</p:attrName>
                                        </p:attrNameLst>
                                      </p:cBhvr>
                                      <p:to>
                                        <p:strVal val="visible"/>
                                      </p:to>
                                    </p:set>
                                  </p:childTnLst>
                                </p:cTn>
                              </p:par>
                            </p:childTnLst>
                          </p:cTn>
                        </p:par>
                        <p:par>
                          <p:cTn id="58" fill="hold">
                            <p:stCondLst>
                              <p:cond delay="38000"/>
                            </p:stCondLst>
                            <p:childTnLst>
                              <p:par>
                                <p:cTn id="59" presetID="1" presetClass="entr" presetSubtype="0" fill="hold" nodeType="afterEffect">
                                  <p:stCondLst>
                                    <p:cond delay="1000"/>
                                  </p:stCondLst>
                                  <p:childTnLst>
                                    <p:set>
                                      <p:cBhvr>
                                        <p:cTn id="6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advAuto="0"/>
      <p:bldP spid="50225" grpId="0" animBg="1" autoUpdateAnimBg="0"/>
      <p:bldP spid="50227" grpId="0" animBg="1" autoUpdateAnimBg="0"/>
      <p:bldP spid="50226" grpId="0" animBg="1" autoUpdateAnimBg="0"/>
      <p:bldP spid="50224" grpId="0" animBg="1" autoUpdateAnimBg="0"/>
      <p:bldP spid="50201" grpId="0" animBg="1"/>
      <p:bldP spid="50239" grpId="0" animBg="1"/>
      <p:bldP spid="50240" grpId="0" animBg="1"/>
      <p:bldP spid="50242" grpId="0" animBg="1"/>
      <p:bldP spid="50243" grpId="0" animBg="1"/>
      <p:bldP spid="50244" grpId="0" animBg="1"/>
      <p:bldP spid="5024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39" name="Picture 39"/>
          <p:cNvPicPr>
            <a:picLocks noChangeAspect="1" noChangeArrowheads="1"/>
          </p:cNvPicPr>
          <p:nvPr/>
        </p:nvPicPr>
        <p:blipFill>
          <a:blip r:embed="rId2"/>
          <a:srcRect/>
          <a:stretch>
            <a:fillRect/>
          </a:stretch>
        </p:blipFill>
        <p:spPr bwMode="auto">
          <a:xfrm>
            <a:off x="4572000" y="3886200"/>
            <a:ext cx="1010316" cy="1038225"/>
          </a:xfrm>
          <a:prstGeom prst="rect">
            <a:avLst/>
          </a:prstGeom>
          <a:noFill/>
          <a:ln w="9525" cap="flat" cmpd="sng">
            <a:noFill/>
            <a:prstDash val="solid"/>
            <a:miter lim="800000"/>
            <a:headEnd type="none" w="med" len="med"/>
            <a:tailEnd type="none" w="med" len="med"/>
          </a:ln>
          <a:effectLst/>
        </p:spPr>
      </p:pic>
      <p:pic>
        <p:nvPicPr>
          <p:cNvPr id="25638" name="Picture 38"/>
          <p:cNvPicPr>
            <a:picLocks noChangeAspect="1" noChangeArrowheads="1"/>
          </p:cNvPicPr>
          <p:nvPr/>
        </p:nvPicPr>
        <p:blipFill>
          <a:blip r:embed="rId3"/>
          <a:srcRect/>
          <a:stretch>
            <a:fillRect/>
          </a:stretch>
        </p:blipFill>
        <p:spPr bwMode="auto">
          <a:xfrm>
            <a:off x="4572000" y="2819400"/>
            <a:ext cx="990600" cy="995869"/>
          </a:xfrm>
          <a:prstGeom prst="rect">
            <a:avLst/>
          </a:prstGeom>
          <a:noFill/>
          <a:ln w="9525" cap="flat" cmpd="sng">
            <a:noFill/>
            <a:prstDash val="solid"/>
            <a:miter lim="800000"/>
            <a:headEnd type="none" w="med" len="med"/>
            <a:tailEnd type="none" w="med" len="med"/>
          </a:ln>
          <a:effectLst/>
        </p:spPr>
      </p:pic>
      <p:pic>
        <p:nvPicPr>
          <p:cNvPr id="52303" name="Picture 79"/>
          <p:cNvPicPr>
            <a:picLocks noChangeAspect="1" noChangeArrowheads="1"/>
          </p:cNvPicPr>
          <p:nvPr/>
        </p:nvPicPr>
        <p:blipFill>
          <a:blip r:embed="rId4"/>
          <a:srcRect/>
          <a:stretch>
            <a:fillRect/>
          </a:stretch>
        </p:blipFill>
        <p:spPr bwMode="auto">
          <a:xfrm>
            <a:off x="4648200" y="1752600"/>
            <a:ext cx="984250" cy="1020763"/>
          </a:xfrm>
          <a:prstGeom prst="rect">
            <a:avLst/>
          </a:prstGeom>
          <a:noFill/>
          <a:ln w="9525">
            <a:noFill/>
            <a:miter lim="800000"/>
            <a:headEnd/>
            <a:tailEnd/>
          </a:ln>
        </p:spPr>
      </p:pic>
      <p:pic>
        <p:nvPicPr>
          <p:cNvPr id="52297" name="Picture 73" descr="fig04_17a"/>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2667000"/>
            <a:ext cx="1081088" cy="1020763"/>
          </a:xfrm>
          <a:prstGeom prst="rect">
            <a:avLst/>
          </a:prstGeom>
          <a:noFill/>
          <a:ln w="9525">
            <a:noFill/>
            <a:miter lim="800000"/>
            <a:headEnd/>
            <a:tailEnd/>
          </a:ln>
        </p:spPr>
      </p:pic>
      <p:pic>
        <p:nvPicPr>
          <p:cNvPr id="52298" name="Picture 74" descr="fig04_17a"/>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3657600"/>
            <a:ext cx="1081088" cy="1020763"/>
          </a:xfrm>
          <a:prstGeom prst="rect">
            <a:avLst/>
          </a:prstGeom>
          <a:noFill/>
          <a:ln w="9525">
            <a:noFill/>
            <a:miter lim="800000"/>
            <a:headEnd/>
            <a:tailEnd/>
          </a:ln>
        </p:spPr>
      </p:pic>
      <p:pic>
        <p:nvPicPr>
          <p:cNvPr id="52296" name="Picture 72" descr="fig04_17a"/>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1676400"/>
            <a:ext cx="1081088" cy="1020763"/>
          </a:xfrm>
          <a:prstGeom prst="rect">
            <a:avLst/>
          </a:prstGeom>
          <a:noFill/>
          <a:ln w="9525">
            <a:noFill/>
            <a:miter lim="800000"/>
            <a:headEnd/>
            <a:tailEnd/>
          </a:ln>
        </p:spPr>
      </p:pic>
      <p:sp>
        <p:nvSpPr>
          <p:cNvPr id="25608" name="Rectangle 2"/>
          <p:cNvSpPr>
            <a:spLocks noGrp="1" noChangeArrowheads="1"/>
          </p:cNvSpPr>
          <p:nvPr>
            <p:ph type="title"/>
          </p:nvPr>
        </p:nvSpPr>
        <p:spPr/>
        <p:txBody>
          <a:bodyPr/>
          <a:lstStyle/>
          <a:p>
            <a:r>
              <a:rPr lang="en-US" smtClean="0"/>
              <a:t>Memory</a:t>
            </a:r>
          </a:p>
        </p:txBody>
      </p:sp>
      <p:sp>
        <p:nvSpPr>
          <p:cNvPr id="52227" name="Rectangle 3"/>
          <p:cNvSpPr>
            <a:spLocks noGrp="1" noChangeArrowheads="1"/>
          </p:cNvSpPr>
          <p:nvPr>
            <p:ph type="body" idx="1"/>
          </p:nvPr>
        </p:nvSpPr>
        <p:spPr>
          <a:xfrm>
            <a:off x="304800" y="1090613"/>
            <a:ext cx="9296400" cy="585787"/>
          </a:xfrm>
        </p:spPr>
        <p:txBody>
          <a:bodyPr/>
          <a:lstStyle/>
          <a:p>
            <a:pPr marL="0" indent="0">
              <a:buFont typeface="Monotype Sorts" pitchFamily="2" charset="2"/>
              <a:buNone/>
            </a:pPr>
            <a:r>
              <a:rPr lang="en-US" sz="2600" smtClean="0"/>
              <a:t>How do program instructions transfer in and out of RAM?</a:t>
            </a:r>
          </a:p>
        </p:txBody>
      </p:sp>
      <p:sp>
        <p:nvSpPr>
          <p:cNvPr id="2561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198 Fig. 4-17</a:t>
            </a:r>
          </a:p>
        </p:txBody>
      </p:sp>
      <p:grpSp>
        <p:nvGrpSpPr>
          <p:cNvPr id="2" name="Group 21"/>
          <p:cNvGrpSpPr>
            <a:grpSpLocks/>
          </p:cNvGrpSpPr>
          <p:nvPr/>
        </p:nvGrpSpPr>
        <p:grpSpPr bwMode="auto">
          <a:xfrm>
            <a:off x="7847013" y="6402388"/>
            <a:ext cx="860425" cy="271462"/>
            <a:chOff x="4943" y="4033"/>
            <a:chExt cx="542" cy="171"/>
          </a:xfrm>
        </p:grpSpPr>
        <p:sp>
          <p:nvSpPr>
            <p:cNvPr id="2563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563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2254" name="Rectangle 30"/>
          <p:cNvSpPr>
            <a:spLocks noChangeArrowheads="1"/>
          </p:cNvSpPr>
          <p:nvPr/>
        </p:nvSpPr>
        <p:spPr bwMode="auto">
          <a:xfrm>
            <a:off x="5715000" y="1600200"/>
            <a:ext cx="3352800" cy="785813"/>
          </a:xfrm>
          <a:prstGeom prst="rect">
            <a:avLst/>
          </a:prstGeom>
          <a:noFill/>
          <a:ln w="9525">
            <a:noFill/>
            <a:miter lim="800000"/>
            <a:headEnd/>
            <a:tailEnd/>
          </a:ln>
        </p:spPr>
        <p:txBody>
          <a:bodyPr lIns="0" tIns="0" rIns="0" bIns="0">
            <a:spAutoFit/>
          </a:bodyPr>
          <a:lstStyle/>
          <a:p>
            <a:pPr>
              <a:lnSpc>
                <a:spcPct val="90000"/>
              </a:lnSpc>
            </a:pPr>
            <a:r>
              <a:rPr kumimoji="1" lang="en-US" sz="1600" b="1">
                <a:solidFill>
                  <a:srgbClr val="000000"/>
                </a:solidFill>
                <a:latin typeface="Arial (W1)" pitchFamily="34" charset="0"/>
              </a:rPr>
              <a:t>Step 1.</a:t>
            </a:r>
            <a:r>
              <a:rPr kumimoji="1" lang="en-US" sz="1800">
                <a:solidFill>
                  <a:srgbClr val="000000"/>
                </a:solidFill>
                <a:latin typeface="Times New Roman" pitchFamily="18" charset="0"/>
              </a:rPr>
              <a:t> </a:t>
            </a:r>
            <a:r>
              <a:rPr kumimoji="1" lang="en-US" sz="1300">
                <a:solidFill>
                  <a:srgbClr val="000000"/>
                </a:solidFill>
                <a:latin typeface="Times New Roman" pitchFamily="18" charset="0"/>
              </a:rPr>
              <a:t>When you start the computer, certain operating system files are loaded into RAM from the hard disk. The operating system displays the user interface on the screen.</a:t>
            </a:r>
          </a:p>
        </p:txBody>
      </p:sp>
      <p:sp>
        <p:nvSpPr>
          <p:cNvPr id="52257" name="AutoShape 33"/>
          <p:cNvSpPr>
            <a:spLocks noChangeArrowheads="1"/>
          </p:cNvSpPr>
          <p:nvPr/>
        </p:nvSpPr>
        <p:spPr bwMode="auto">
          <a:xfrm rot="-10800000">
            <a:off x="838200" y="1752600"/>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Operating system instructions</a:t>
            </a:r>
            <a:endParaRPr lang="en-US"/>
          </a:p>
        </p:txBody>
      </p:sp>
      <p:sp>
        <p:nvSpPr>
          <p:cNvPr id="52260" name="AutoShape 36"/>
          <p:cNvSpPr>
            <a:spLocks noChangeArrowheads="1"/>
          </p:cNvSpPr>
          <p:nvPr/>
        </p:nvSpPr>
        <p:spPr bwMode="auto">
          <a:xfrm rot="-10800000">
            <a:off x="839788" y="270827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Web browser  instructions</a:t>
            </a:r>
            <a:endParaRPr lang="en-US"/>
          </a:p>
        </p:txBody>
      </p:sp>
      <p:sp>
        <p:nvSpPr>
          <p:cNvPr id="52261" name="AutoShape 37"/>
          <p:cNvSpPr>
            <a:spLocks noChangeArrowheads="1"/>
          </p:cNvSpPr>
          <p:nvPr/>
        </p:nvSpPr>
        <p:spPr bwMode="auto">
          <a:xfrm rot="-10800000">
            <a:off x="838200" y="369887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Paint program instructions</a:t>
            </a:r>
            <a:endParaRPr lang="en-US"/>
          </a:p>
        </p:txBody>
      </p:sp>
      <p:sp>
        <p:nvSpPr>
          <p:cNvPr id="52262" name="AutoShape 38"/>
          <p:cNvSpPr>
            <a:spLocks noChangeArrowheads="1"/>
          </p:cNvSpPr>
          <p:nvPr/>
        </p:nvSpPr>
        <p:spPr bwMode="auto">
          <a:xfrm rot="-10800000">
            <a:off x="2895600" y="174942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Operating system interface</a:t>
            </a:r>
          </a:p>
        </p:txBody>
      </p:sp>
      <p:sp>
        <p:nvSpPr>
          <p:cNvPr id="52263" name="AutoShape 39"/>
          <p:cNvSpPr>
            <a:spLocks noChangeArrowheads="1"/>
          </p:cNvSpPr>
          <p:nvPr/>
        </p:nvSpPr>
        <p:spPr bwMode="auto">
          <a:xfrm rot="-10800000">
            <a:off x="2895600" y="270827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Web browser  </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window</a:t>
            </a:r>
          </a:p>
        </p:txBody>
      </p:sp>
      <p:sp>
        <p:nvSpPr>
          <p:cNvPr id="52264" name="AutoShape 40"/>
          <p:cNvSpPr>
            <a:spLocks noChangeArrowheads="1"/>
          </p:cNvSpPr>
          <p:nvPr/>
        </p:nvSpPr>
        <p:spPr bwMode="auto">
          <a:xfrm rot="-10800000">
            <a:off x="2895600" y="3698875"/>
            <a:ext cx="1901825" cy="919163"/>
          </a:xfrm>
          <a:prstGeom prst="leftArrow">
            <a:avLst>
              <a:gd name="adj1" fmla="val 50000"/>
              <a:gd name="adj2" fmla="val 51727"/>
            </a:avLst>
          </a:prstGeom>
          <a:gradFill rotWithShape="0">
            <a:gsLst>
              <a:gs pos="0">
                <a:schemeClr val="hlink">
                  <a:gamma/>
                  <a:shade val="66275"/>
                  <a:invGamma/>
                </a:schemeClr>
              </a:gs>
              <a:gs pos="100000">
                <a:schemeClr val="hlink"/>
              </a:gs>
            </a:gsLst>
            <a:lin ang="2700000" scaled="1"/>
          </a:gradFill>
          <a:ln w="76200">
            <a:noFill/>
            <a:miter lim="800000"/>
            <a:headEnd/>
            <a:tailEnd/>
          </a:ln>
          <a:effectLst/>
        </p:spPr>
        <p:txBody>
          <a:bodyPr rot="10800000" lIns="0" tIns="0" rIns="45720" bIns="0" anchor="ctr"/>
          <a:lstStyle/>
          <a:p>
            <a:pPr>
              <a:defRPr/>
            </a:pPr>
            <a:r>
              <a:rPr kumimoji="1" lang="en-US" sz="1400" b="1">
                <a:solidFill>
                  <a:srgbClr val="FFFFCC"/>
                </a:solidFill>
                <a:effectLst>
                  <a:outerShdw blurRad="38100" dist="38100" dir="2700000" algn="tl">
                    <a:srgbClr val="000000"/>
                  </a:outerShdw>
                </a:effectLst>
                <a:latin typeface="Times New Roman" pitchFamily="18" charset="0"/>
              </a:rPr>
              <a:t>Paint program window</a:t>
            </a:r>
            <a:endParaRPr lang="en-US"/>
          </a:p>
        </p:txBody>
      </p:sp>
      <p:sp>
        <p:nvSpPr>
          <p:cNvPr id="52282" name="AutoShape 58"/>
          <p:cNvSpPr>
            <a:spLocks noChangeArrowheads="1"/>
          </p:cNvSpPr>
          <p:nvPr/>
        </p:nvSpPr>
        <p:spPr bwMode="auto">
          <a:xfrm rot="-27000000">
            <a:off x="2286000" y="5105400"/>
            <a:ext cx="1066800" cy="2438400"/>
          </a:xfrm>
          <a:prstGeom prst="leftArrow">
            <a:avLst>
              <a:gd name="adj1" fmla="val 78481"/>
              <a:gd name="adj2" fmla="val 29907"/>
            </a:avLst>
          </a:prstGeom>
          <a:gradFill rotWithShape="0">
            <a:gsLst>
              <a:gs pos="0">
                <a:schemeClr val="hlink">
                  <a:gamma/>
                  <a:shade val="46275"/>
                  <a:invGamma/>
                </a:schemeClr>
              </a:gs>
              <a:gs pos="100000">
                <a:schemeClr val="hlink"/>
              </a:gs>
            </a:gsLst>
            <a:lin ang="5400000" scaled="1"/>
          </a:gradFill>
          <a:ln w="76200">
            <a:noFill/>
            <a:miter lim="800000"/>
            <a:headEnd/>
            <a:tailEnd/>
          </a:ln>
          <a:effectLst/>
        </p:spPr>
        <p:txBody>
          <a:bodyPr vert="eaVert"/>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Web browser program instructions are removed from RAM</a:t>
            </a:r>
          </a:p>
        </p:txBody>
      </p:sp>
      <p:sp>
        <p:nvSpPr>
          <p:cNvPr id="52284" name="AutoShape 60"/>
          <p:cNvSpPr>
            <a:spLocks noChangeArrowheads="1"/>
          </p:cNvSpPr>
          <p:nvPr/>
        </p:nvSpPr>
        <p:spPr bwMode="auto">
          <a:xfrm rot="-27000000">
            <a:off x="4648200" y="5257800"/>
            <a:ext cx="1066800" cy="2133600"/>
          </a:xfrm>
          <a:prstGeom prst="leftArrow">
            <a:avLst>
              <a:gd name="adj1" fmla="val 78481"/>
              <a:gd name="adj2" fmla="val 29907"/>
            </a:avLst>
          </a:prstGeom>
          <a:gradFill rotWithShape="0">
            <a:gsLst>
              <a:gs pos="0">
                <a:schemeClr val="hlink">
                  <a:gamma/>
                  <a:shade val="46275"/>
                  <a:invGamma/>
                </a:schemeClr>
              </a:gs>
              <a:gs pos="100000">
                <a:schemeClr val="hlink"/>
              </a:gs>
            </a:gsLst>
            <a:lin ang="5400000" scaled="1"/>
          </a:gradFill>
          <a:ln w="76200">
            <a:noFill/>
            <a:miter lim="800000"/>
            <a:headEnd/>
            <a:tailEnd/>
          </a:ln>
          <a:effectLst/>
        </p:spPr>
        <p:txBody>
          <a:bodyPr vert="eaVert"/>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Web browser window is no longer displayed on desktop</a:t>
            </a:r>
            <a:endParaRPr lang="en-US"/>
          </a:p>
        </p:txBody>
      </p:sp>
      <p:sp>
        <p:nvSpPr>
          <p:cNvPr id="52285" name="Rectangle 61"/>
          <p:cNvSpPr>
            <a:spLocks noChangeArrowheads="1"/>
          </p:cNvSpPr>
          <p:nvPr/>
        </p:nvSpPr>
        <p:spPr bwMode="auto">
          <a:xfrm>
            <a:off x="5715000" y="2514600"/>
            <a:ext cx="3352800" cy="785813"/>
          </a:xfrm>
          <a:prstGeom prst="rect">
            <a:avLst/>
          </a:prstGeom>
          <a:noFill/>
          <a:ln w="9525">
            <a:noFill/>
            <a:miter lim="800000"/>
            <a:headEnd/>
            <a:tailEnd/>
          </a:ln>
        </p:spPr>
        <p:txBody>
          <a:bodyPr lIns="0" tIns="0" rIns="0" bIns="0">
            <a:spAutoFit/>
          </a:bodyPr>
          <a:lstStyle/>
          <a:p>
            <a:pPr>
              <a:lnSpc>
                <a:spcPct val="90000"/>
              </a:lnSpc>
            </a:pPr>
            <a:r>
              <a:rPr kumimoji="1" lang="en-US" sz="1600" b="1">
                <a:solidFill>
                  <a:srgbClr val="000000"/>
                </a:solidFill>
                <a:latin typeface="Arial (W1)" pitchFamily="34" charset="0"/>
              </a:rPr>
              <a:t>Step 2.</a:t>
            </a:r>
            <a:r>
              <a:rPr kumimoji="1" lang="en-US" sz="1800">
                <a:solidFill>
                  <a:srgbClr val="000000"/>
                </a:solidFill>
                <a:latin typeface="Times New Roman" pitchFamily="18" charset="0"/>
              </a:rPr>
              <a:t> </a:t>
            </a:r>
            <a:r>
              <a:rPr kumimoji="1" lang="en-US" sz="1300">
                <a:solidFill>
                  <a:srgbClr val="000000"/>
                </a:solidFill>
                <a:latin typeface="Times New Roman" pitchFamily="18" charset="0"/>
              </a:rPr>
              <a:t>When you start a Web browser, the program’s instructions are loaded into RAM from the hard disk. The Web browser window is displayed on the screen.</a:t>
            </a:r>
          </a:p>
        </p:txBody>
      </p:sp>
      <p:sp>
        <p:nvSpPr>
          <p:cNvPr id="52286" name="Rectangle 62"/>
          <p:cNvSpPr>
            <a:spLocks noChangeArrowheads="1"/>
          </p:cNvSpPr>
          <p:nvPr/>
        </p:nvSpPr>
        <p:spPr bwMode="auto">
          <a:xfrm>
            <a:off x="5715000" y="3429000"/>
            <a:ext cx="3352800" cy="1144588"/>
          </a:xfrm>
          <a:prstGeom prst="rect">
            <a:avLst/>
          </a:prstGeom>
          <a:noFill/>
          <a:ln w="9525">
            <a:noFill/>
            <a:miter lim="800000"/>
            <a:headEnd/>
            <a:tailEnd/>
          </a:ln>
        </p:spPr>
        <p:txBody>
          <a:bodyPr lIns="0" tIns="0" rIns="0" bIns="0">
            <a:spAutoFit/>
          </a:bodyPr>
          <a:lstStyle/>
          <a:p>
            <a:pPr>
              <a:lnSpc>
                <a:spcPct val="90000"/>
              </a:lnSpc>
            </a:pPr>
            <a:r>
              <a:rPr kumimoji="1" lang="en-US" sz="1600" b="1">
                <a:solidFill>
                  <a:srgbClr val="000000"/>
                </a:solidFill>
                <a:latin typeface="Arial (W1)" pitchFamily="34" charset="0"/>
              </a:rPr>
              <a:t>Step 3.</a:t>
            </a:r>
            <a:r>
              <a:rPr kumimoji="1" lang="en-US" sz="1800">
                <a:solidFill>
                  <a:srgbClr val="000000"/>
                </a:solidFill>
                <a:latin typeface="Times New Roman" pitchFamily="18" charset="0"/>
              </a:rPr>
              <a:t> </a:t>
            </a:r>
            <a:r>
              <a:rPr kumimoji="1" lang="en-US" sz="1300">
                <a:solidFill>
                  <a:srgbClr val="000000"/>
                </a:solidFill>
                <a:latin typeface="Times New Roman" pitchFamily="18" charset="0"/>
              </a:rPr>
              <a:t>When you start a paint program, the program’s instructions are loaded into RAM from the hard disk. The paint program, along with the Web Browser and certain operating system instructions are in RAM. The paint program window is displayed on the screen.</a:t>
            </a:r>
          </a:p>
        </p:txBody>
      </p:sp>
      <p:sp>
        <p:nvSpPr>
          <p:cNvPr id="52287" name="Rectangle 63"/>
          <p:cNvSpPr>
            <a:spLocks noChangeArrowheads="1"/>
          </p:cNvSpPr>
          <p:nvPr/>
        </p:nvSpPr>
        <p:spPr bwMode="auto">
          <a:xfrm>
            <a:off x="5715000" y="4891088"/>
            <a:ext cx="3352800" cy="785812"/>
          </a:xfrm>
          <a:prstGeom prst="rect">
            <a:avLst/>
          </a:prstGeom>
          <a:noFill/>
          <a:ln w="9525">
            <a:noFill/>
            <a:miter lim="800000"/>
            <a:headEnd/>
            <a:tailEnd/>
          </a:ln>
        </p:spPr>
        <p:txBody>
          <a:bodyPr lIns="0" tIns="0" rIns="0" bIns="0">
            <a:spAutoFit/>
          </a:bodyPr>
          <a:lstStyle/>
          <a:p>
            <a:pPr>
              <a:lnSpc>
                <a:spcPct val="90000"/>
              </a:lnSpc>
            </a:pPr>
            <a:r>
              <a:rPr kumimoji="1" lang="en-US" sz="1600" b="1">
                <a:solidFill>
                  <a:srgbClr val="000000"/>
                </a:solidFill>
                <a:latin typeface="Arial (W1)" pitchFamily="34" charset="0"/>
              </a:rPr>
              <a:t>Step 4.</a:t>
            </a:r>
            <a:r>
              <a:rPr kumimoji="1" lang="en-US" sz="1800">
                <a:solidFill>
                  <a:srgbClr val="000000"/>
                </a:solidFill>
                <a:latin typeface="Times New Roman" pitchFamily="18" charset="0"/>
              </a:rPr>
              <a:t> </a:t>
            </a:r>
            <a:r>
              <a:rPr kumimoji="1" lang="en-US" sz="1300">
                <a:solidFill>
                  <a:srgbClr val="000000"/>
                </a:solidFill>
                <a:latin typeface="Times New Roman" pitchFamily="18" charset="0"/>
              </a:rPr>
              <a:t>When you quit a program, such as the Web browser, its program instructions are removed from RAM. The Web browser is no longer displayed on the screen.</a:t>
            </a:r>
          </a:p>
        </p:txBody>
      </p:sp>
      <p:grpSp>
        <p:nvGrpSpPr>
          <p:cNvPr id="3" name="Group 70"/>
          <p:cNvGrpSpPr>
            <a:grpSpLocks/>
          </p:cNvGrpSpPr>
          <p:nvPr/>
        </p:nvGrpSpPr>
        <p:grpSpPr bwMode="auto">
          <a:xfrm>
            <a:off x="2362200" y="4724400"/>
            <a:ext cx="928688" cy="1028700"/>
            <a:chOff x="1488" y="2976"/>
            <a:chExt cx="585" cy="648"/>
          </a:xfrm>
        </p:grpSpPr>
        <p:sp>
          <p:nvSpPr>
            <p:cNvPr id="25631" name="Rectangle 54"/>
            <p:cNvSpPr>
              <a:spLocks noChangeArrowheads="1"/>
            </p:cNvSpPr>
            <p:nvPr/>
          </p:nvSpPr>
          <p:spPr bwMode="auto">
            <a:xfrm>
              <a:off x="1632" y="2976"/>
              <a:ext cx="298" cy="154"/>
            </a:xfrm>
            <a:prstGeom prst="rect">
              <a:avLst/>
            </a:prstGeom>
            <a:noFill/>
            <a:ln w="9525">
              <a:noFill/>
              <a:miter lim="800000"/>
              <a:headEnd/>
              <a:tailEnd/>
            </a:ln>
          </p:spPr>
          <p:txBody>
            <a:bodyPr wrap="none">
              <a:spAutoFit/>
            </a:bodyPr>
            <a:lstStyle/>
            <a:p>
              <a:r>
                <a:rPr kumimoji="1" lang="en-US" sz="1000">
                  <a:solidFill>
                    <a:srgbClr val="000000"/>
                  </a:solidFill>
                  <a:latin typeface="Times New Roman" pitchFamily="18" charset="0"/>
                </a:rPr>
                <a:t>RAM</a:t>
              </a:r>
            </a:p>
          </p:txBody>
        </p:sp>
        <p:pic>
          <p:nvPicPr>
            <p:cNvPr id="25632" name="Picture 66" descr="fig04_17b"/>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488" y="3072"/>
              <a:ext cx="585" cy="552"/>
            </a:xfrm>
            <a:prstGeom prst="rect">
              <a:avLst/>
            </a:prstGeom>
            <a:noFill/>
            <a:ln w="9525">
              <a:noFill/>
              <a:miter lim="800000"/>
              <a:headEnd/>
              <a:tailEnd/>
            </a:ln>
          </p:spPr>
        </p:pic>
      </p:grpSp>
      <p:grpSp>
        <p:nvGrpSpPr>
          <p:cNvPr id="4" name="Group 71"/>
          <p:cNvGrpSpPr>
            <a:grpSpLocks/>
          </p:cNvGrpSpPr>
          <p:nvPr/>
        </p:nvGrpSpPr>
        <p:grpSpPr bwMode="auto">
          <a:xfrm>
            <a:off x="2209800" y="1600200"/>
            <a:ext cx="928688" cy="1028700"/>
            <a:chOff x="1392" y="1008"/>
            <a:chExt cx="585" cy="648"/>
          </a:xfrm>
        </p:grpSpPr>
        <p:sp>
          <p:nvSpPr>
            <p:cNvPr id="25629" name="Rectangle 42"/>
            <p:cNvSpPr>
              <a:spLocks noChangeArrowheads="1"/>
            </p:cNvSpPr>
            <p:nvPr/>
          </p:nvSpPr>
          <p:spPr bwMode="auto">
            <a:xfrm>
              <a:off x="1536" y="1008"/>
              <a:ext cx="298" cy="154"/>
            </a:xfrm>
            <a:prstGeom prst="rect">
              <a:avLst/>
            </a:prstGeom>
            <a:noFill/>
            <a:ln w="9525">
              <a:noFill/>
              <a:miter lim="800000"/>
              <a:headEnd/>
              <a:tailEnd/>
            </a:ln>
          </p:spPr>
          <p:txBody>
            <a:bodyPr wrap="none">
              <a:spAutoFit/>
            </a:bodyPr>
            <a:lstStyle/>
            <a:p>
              <a:r>
                <a:rPr kumimoji="1" lang="en-US" sz="1000">
                  <a:solidFill>
                    <a:srgbClr val="000000"/>
                  </a:solidFill>
                  <a:latin typeface="Times New Roman" pitchFamily="18" charset="0"/>
                </a:rPr>
                <a:t>RAM</a:t>
              </a:r>
            </a:p>
          </p:txBody>
        </p:sp>
        <p:pic>
          <p:nvPicPr>
            <p:cNvPr id="25630" name="Picture 67" descr="fig04_17b"/>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392" y="1104"/>
              <a:ext cx="585" cy="552"/>
            </a:xfrm>
            <a:prstGeom prst="rect">
              <a:avLst/>
            </a:prstGeom>
            <a:noFill/>
            <a:ln w="9525">
              <a:noFill/>
              <a:miter lim="800000"/>
              <a:headEnd/>
              <a:tailEnd/>
            </a:ln>
          </p:spPr>
        </p:pic>
      </p:grpSp>
      <p:pic>
        <p:nvPicPr>
          <p:cNvPr id="52292" name="Picture 68" descr="fig04_17b"/>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09800" y="2667000"/>
            <a:ext cx="928688" cy="876300"/>
          </a:xfrm>
          <a:prstGeom prst="rect">
            <a:avLst/>
          </a:prstGeom>
          <a:noFill/>
          <a:ln w="9525">
            <a:noFill/>
            <a:miter lim="800000"/>
            <a:headEnd/>
            <a:tailEnd/>
          </a:ln>
        </p:spPr>
      </p:pic>
      <p:pic>
        <p:nvPicPr>
          <p:cNvPr id="52293" name="Picture 69" descr="fig04_17b"/>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86000" y="3733800"/>
            <a:ext cx="928688" cy="876300"/>
          </a:xfrm>
          <a:prstGeom prst="rect">
            <a:avLst/>
          </a:prstGeom>
          <a:noFill/>
          <a:ln w="9525">
            <a:noFill/>
            <a:miter lim="800000"/>
            <a:headEnd/>
            <a:tailEnd/>
          </a:ln>
        </p:spPr>
      </p:pic>
      <p:pic>
        <p:nvPicPr>
          <p:cNvPr id="25640" name="Picture 40"/>
          <p:cNvPicPr>
            <a:picLocks noChangeAspect="1" noChangeArrowheads="1"/>
          </p:cNvPicPr>
          <p:nvPr/>
        </p:nvPicPr>
        <p:blipFill>
          <a:blip r:embed="rId7"/>
          <a:srcRect/>
          <a:stretch>
            <a:fillRect/>
          </a:stretch>
        </p:blipFill>
        <p:spPr bwMode="auto">
          <a:xfrm>
            <a:off x="3505200" y="4648200"/>
            <a:ext cx="1008738" cy="1047750"/>
          </a:xfrm>
          <a:prstGeom prst="rect">
            <a:avLst/>
          </a:prstGeom>
          <a:noFill/>
          <a:ln w="9525" cap="flat" cmpd="sng">
            <a:noFill/>
            <a:prstDash val="solid"/>
            <a:miter lim="800000"/>
            <a:headEnd type="none" w="med" len="me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left)">
                                      <p:cBhvr>
                                        <p:cTn id="7" dur="500"/>
                                        <p:tgtEl>
                                          <p:spTgt spid="5222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3000"/>
                                  </p:stCondLst>
                                  <p:childTnLst>
                                    <p:set>
                                      <p:cBhvr>
                                        <p:cTn id="10" dur="1" fill="hold">
                                          <p:stCondLst>
                                            <p:cond delay="0"/>
                                          </p:stCondLst>
                                        </p:cTn>
                                        <p:tgtEl>
                                          <p:spTgt spid="52254"/>
                                        </p:tgtEl>
                                        <p:attrNameLst>
                                          <p:attrName>style.visibility</p:attrName>
                                        </p:attrNameLst>
                                      </p:cBhvr>
                                      <p:to>
                                        <p:strVal val="visible"/>
                                      </p:to>
                                    </p:set>
                                    <p:animEffect transition="in" filter="wipe(left)">
                                      <p:cBhvr>
                                        <p:cTn id="11" dur="500"/>
                                        <p:tgtEl>
                                          <p:spTgt spid="52254"/>
                                        </p:tgtEl>
                                      </p:cBhvr>
                                    </p:animEffect>
                                  </p:childTnLst>
                                </p:cTn>
                              </p:par>
                            </p:childTnLst>
                          </p:cTn>
                        </p:par>
                        <p:par>
                          <p:cTn id="12" fill="hold">
                            <p:stCondLst>
                              <p:cond delay="4000"/>
                            </p:stCondLst>
                            <p:childTnLst>
                              <p:par>
                                <p:cTn id="13" presetID="22" presetClass="entr" presetSubtype="8" fill="hold" nodeType="afterEffect">
                                  <p:stCondLst>
                                    <p:cond delay="2000"/>
                                  </p:stCondLst>
                                  <p:childTnLst>
                                    <p:set>
                                      <p:cBhvr>
                                        <p:cTn id="14" dur="1" fill="hold">
                                          <p:stCondLst>
                                            <p:cond delay="0"/>
                                          </p:stCondLst>
                                        </p:cTn>
                                        <p:tgtEl>
                                          <p:spTgt spid="52296"/>
                                        </p:tgtEl>
                                        <p:attrNameLst>
                                          <p:attrName>style.visibility</p:attrName>
                                        </p:attrNameLst>
                                      </p:cBhvr>
                                      <p:to>
                                        <p:strVal val="visible"/>
                                      </p:to>
                                    </p:set>
                                    <p:animEffect transition="in" filter="wipe(left)">
                                      <p:cBhvr>
                                        <p:cTn id="15" dur="500"/>
                                        <p:tgtEl>
                                          <p:spTgt spid="52296"/>
                                        </p:tgtEl>
                                      </p:cBhvr>
                                    </p:animEffect>
                                  </p:childTnLst>
                                </p:cTn>
                              </p:par>
                            </p:childTnLst>
                          </p:cTn>
                        </p:par>
                        <p:par>
                          <p:cTn id="16" fill="hold">
                            <p:stCondLst>
                              <p:cond delay="6500"/>
                            </p:stCondLst>
                            <p:childTnLst>
                              <p:par>
                                <p:cTn id="17" presetID="22" presetClass="entr" presetSubtype="8" fill="hold" grpId="0" nodeType="afterEffect">
                                  <p:stCondLst>
                                    <p:cond delay="0"/>
                                  </p:stCondLst>
                                  <p:childTnLst>
                                    <p:set>
                                      <p:cBhvr>
                                        <p:cTn id="18" dur="1" fill="hold">
                                          <p:stCondLst>
                                            <p:cond delay="0"/>
                                          </p:stCondLst>
                                        </p:cTn>
                                        <p:tgtEl>
                                          <p:spTgt spid="52257"/>
                                        </p:tgtEl>
                                        <p:attrNameLst>
                                          <p:attrName>style.visibility</p:attrName>
                                        </p:attrNameLst>
                                      </p:cBhvr>
                                      <p:to>
                                        <p:strVal val="visible"/>
                                      </p:to>
                                    </p:set>
                                    <p:animEffect transition="in" filter="wipe(left)">
                                      <p:cBhvr>
                                        <p:cTn id="19" dur="500"/>
                                        <p:tgtEl>
                                          <p:spTgt spid="52257"/>
                                        </p:tgtEl>
                                      </p:cBhvr>
                                    </p:animEffect>
                                  </p:childTnLst>
                                </p:cTn>
                              </p:par>
                            </p:childTnLst>
                          </p:cTn>
                        </p:par>
                        <p:par>
                          <p:cTn id="20" fill="hold">
                            <p:stCondLst>
                              <p:cond delay="7000"/>
                            </p:stCondLst>
                            <p:childTnLst>
                              <p:par>
                                <p:cTn id="21" presetID="22" presetClass="entr" presetSubtype="8"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9500"/>
                            </p:stCondLst>
                            <p:childTnLst>
                              <p:par>
                                <p:cTn id="25" presetID="22" presetClass="entr" presetSubtype="8" fill="hold" grpId="0" nodeType="afterEffect">
                                  <p:stCondLst>
                                    <p:cond delay="0"/>
                                  </p:stCondLst>
                                  <p:childTnLst>
                                    <p:set>
                                      <p:cBhvr>
                                        <p:cTn id="26" dur="1" fill="hold">
                                          <p:stCondLst>
                                            <p:cond delay="0"/>
                                          </p:stCondLst>
                                        </p:cTn>
                                        <p:tgtEl>
                                          <p:spTgt spid="52262"/>
                                        </p:tgtEl>
                                        <p:attrNameLst>
                                          <p:attrName>style.visibility</p:attrName>
                                        </p:attrNameLst>
                                      </p:cBhvr>
                                      <p:to>
                                        <p:strVal val="visible"/>
                                      </p:to>
                                    </p:set>
                                    <p:animEffect transition="in" filter="wipe(left)">
                                      <p:cBhvr>
                                        <p:cTn id="27" dur="500"/>
                                        <p:tgtEl>
                                          <p:spTgt spid="52262"/>
                                        </p:tgtEl>
                                      </p:cBhvr>
                                    </p:animEffect>
                                  </p:childTnLst>
                                </p:cTn>
                              </p:par>
                            </p:childTnLst>
                          </p:cTn>
                        </p:par>
                        <p:par>
                          <p:cTn id="28" fill="hold">
                            <p:stCondLst>
                              <p:cond delay="10000"/>
                            </p:stCondLst>
                            <p:childTnLst>
                              <p:par>
                                <p:cTn id="29" presetID="22" presetClass="entr" presetSubtype="8" fill="hold" nodeType="afterEffect">
                                  <p:stCondLst>
                                    <p:cond delay="2000"/>
                                  </p:stCondLst>
                                  <p:childTnLst>
                                    <p:set>
                                      <p:cBhvr>
                                        <p:cTn id="30" dur="1" fill="hold">
                                          <p:stCondLst>
                                            <p:cond delay="0"/>
                                          </p:stCondLst>
                                        </p:cTn>
                                        <p:tgtEl>
                                          <p:spTgt spid="52303"/>
                                        </p:tgtEl>
                                        <p:attrNameLst>
                                          <p:attrName>style.visibility</p:attrName>
                                        </p:attrNameLst>
                                      </p:cBhvr>
                                      <p:to>
                                        <p:strVal val="visible"/>
                                      </p:to>
                                    </p:set>
                                    <p:animEffect transition="in" filter="wipe(left)">
                                      <p:cBhvr>
                                        <p:cTn id="31" dur="500"/>
                                        <p:tgtEl>
                                          <p:spTgt spid="52303"/>
                                        </p:tgtEl>
                                      </p:cBhvr>
                                    </p:animEffect>
                                  </p:childTnLst>
                                </p:cTn>
                              </p:par>
                            </p:childTnLst>
                          </p:cTn>
                        </p:par>
                        <p:par>
                          <p:cTn id="32" fill="hold">
                            <p:stCondLst>
                              <p:cond delay="12500"/>
                            </p:stCondLst>
                            <p:childTnLst>
                              <p:par>
                                <p:cTn id="33" presetID="22" presetClass="entr" presetSubtype="8" fill="hold" grpId="0" nodeType="afterEffect">
                                  <p:stCondLst>
                                    <p:cond delay="6000"/>
                                  </p:stCondLst>
                                  <p:childTnLst>
                                    <p:set>
                                      <p:cBhvr>
                                        <p:cTn id="34" dur="1" fill="hold">
                                          <p:stCondLst>
                                            <p:cond delay="0"/>
                                          </p:stCondLst>
                                        </p:cTn>
                                        <p:tgtEl>
                                          <p:spTgt spid="52285"/>
                                        </p:tgtEl>
                                        <p:attrNameLst>
                                          <p:attrName>style.visibility</p:attrName>
                                        </p:attrNameLst>
                                      </p:cBhvr>
                                      <p:to>
                                        <p:strVal val="visible"/>
                                      </p:to>
                                    </p:set>
                                    <p:animEffect transition="in" filter="wipe(left)">
                                      <p:cBhvr>
                                        <p:cTn id="35" dur="500"/>
                                        <p:tgtEl>
                                          <p:spTgt spid="52285"/>
                                        </p:tgtEl>
                                      </p:cBhvr>
                                    </p:animEffect>
                                  </p:childTnLst>
                                </p:cTn>
                              </p:par>
                            </p:childTnLst>
                          </p:cTn>
                        </p:par>
                        <p:par>
                          <p:cTn id="36" fill="hold">
                            <p:stCondLst>
                              <p:cond delay="19000"/>
                            </p:stCondLst>
                            <p:childTnLst>
                              <p:par>
                                <p:cTn id="37" presetID="22" presetClass="entr" presetSubtype="8" fill="hold" nodeType="afterEffect">
                                  <p:stCondLst>
                                    <p:cond delay="2000"/>
                                  </p:stCondLst>
                                  <p:childTnLst>
                                    <p:set>
                                      <p:cBhvr>
                                        <p:cTn id="38" dur="1" fill="hold">
                                          <p:stCondLst>
                                            <p:cond delay="0"/>
                                          </p:stCondLst>
                                        </p:cTn>
                                        <p:tgtEl>
                                          <p:spTgt spid="52297"/>
                                        </p:tgtEl>
                                        <p:attrNameLst>
                                          <p:attrName>style.visibility</p:attrName>
                                        </p:attrNameLst>
                                      </p:cBhvr>
                                      <p:to>
                                        <p:strVal val="visible"/>
                                      </p:to>
                                    </p:set>
                                    <p:animEffect transition="in" filter="wipe(left)">
                                      <p:cBhvr>
                                        <p:cTn id="39" dur="500"/>
                                        <p:tgtEl>
                                          <p:spTgt spid="52297"/>
                                        </p:tgtEl>
                                      </p:cBhvr>
                                    </p:animEffect>
                                  </p:childTnLst>
                                </p:cTn>
                              </p:par>
                            </p:childTnLst>
                          </p:cTn>
                        </p:par>
                        <p:par>
                          <p:cTn id="40" fill="hold">
                            <p:stCondLst>
                              <p:cond delay="21500"/>
                            </p:stCondLst>
                            <p:childTnLst>
                              <p:par>
                                <p:cTn id="41" presetID="22" presetClass="entr" presetSubtype="8" fill="hold" grpId="0" nodeType="afterEffect">
                                  <p:stCondLst>
                                    <p:cond delay="0"/>
                                  </p:stCondLst>
                                  <p:childTnLst>
                                    <p:set>
                                      <p:cBhvr>
                                        <p:cTn id="42" dur="1" fill="hold">
                                          <p:stCondLst>
                                            <p:cond delay="0"/>
                                          </p:stCondLst>
                                        </p:cTn>
                                        <p:tgtEl>
                                          <p:spTgt spid="52260"/>
                                        </p:tgtEl>
                                        <p:attrNameLst>
                                          <p:attrName>style.visibility</p:attrName>
                                        </p:attrNameLst>
                                      </p:cBhvr>
                                      <p:to>
                                        <p:strVal val="visible"/>
                                      </p:to>
                                    </p:set>
                                    <p:animEffect transition="in" filter="wipe(left)">
                                      <p:cBhvr>
                                        <p:cTn id="43" dur="500"/>
                                        <p:tgtEl>
                                          <p:spTgt spid="52260"/>
                                        </p:tgtEl>
                                      </p:cBhvr>
                                    </p:animEffect>
                                  </p:childTnLst>
                                </p:cTn>
                              </p:par>
                            </p:childTnLst>
                          </p:cTn>
                        </p:par>
                        <p:par>
                          <p:cTn id="44" fill="hold">
                            <p:stCondLst>
                              <p:cond delay="22000"/>
                            </p:stCondLst>
                            <p:childTnLst>
                              <p:par>
                                <p:cTn id="45" presetID="22" presetClass="entr" presetSubtype="8" fill="hold" nodeType="afterEffect">
                                  <p:stCondLst>
                                    <p:cond delay="2000"/>
                                  </p:stCondLst>
                                  <p:childTnLst>
                                    <p:set>
                                      <p:cBhvr>
                                        <p:cTn id="46" dur="1" fill="hold">
                                          <p:stCondLst>
                                            <p:cond delay="0"/>
                                          </p:stCondLst>
                                        </p:cTn>
                                        <p:tgtEl>
                                          <p:spTgt spid="52292"/>
                                        </p:tgtEl>
                                        <p:attrNameLst>
                                          <p:attrName>style.visibility</p:attrName>
                                        </p:attrNameLst>
                                      </p:cBhvr>
                                      <p:to>
                                        <p:strVal val="visible"/>
                                      </p:to>
                                    </p:set>
                                    <p:animEffect transition="in" filter="wipe(left)">
                                      <p:cBhvr>
                                        <p:cTn id="47" dur="500"/>
                                        <p:tgtEl>
                                          <p:spTgt spid="52292"/>
                                        </p:tgtEl>
                                      </p:cBhvr>
                                    </p:animEffect>
                                  </p:childTnLst>
                                </p:cTn>
                              </p:par>
                            </p:childTnLst>
                          </p:cTn>
                        </p:par>
                        <p:par>
                          <p:cTn id="48" fill="hold">
                            <p:stCondLst>
                              <p:cond delay="24500"/>
                            </p:stCondLst>
                            <p:childTnLst>
                              <p:par>
                                <p:cTn id="49" presetID="22" presetClass="entr" presetSubtype="8" fill="hold" grpId="0" nodeType="afterEffect">
                                  <p:stCondLst>
                                    <p:cond delay="0"/>
                                  </p:stCondLst>
                                  <p:childTnLst>
                                    <p:set>
                                      <p:cBhvr>
                                        <p:cTn id="50" dur="1" fill="hold">
                                          <p:stCondLst>
                                            <p:cond delay="0"/>
                                          </p:stCondLst>
                                        </p:cTn>
                                        <p:tgtEl>
                                          <p:spTgt spid="52263"/>
                                        </p:tgtEl>
                                        <p:attrNameLst>
                                          <p:attrName>style.visibility</p:attrName>
                                        </p:attrNameLst>
                                      </p:cBhvr>
                                      <p:to>
                                        <p:strVal val="visible"/>
                                      </p:to>
                                    </p:set>
                                    <p:animEffect transition="in" filter="wipe(left)">
                                      <p:cBhvr>
                                        <p:cTn id="51" dur="500"/>
                                        <p:tgtEl>
                                          <p:spTgt spid="52263"/>
                                        </p:tgtEl>
                                      </p:cBhvr>
                                    </p:animEffect>
                                  </p:childTnLst>
                                </p:cTn>
                              </p:par>
                            </p:childTnLst>
                          </p:cTn>
                        </p:par>
                        <p:par>
                          <p:cTn id="52" fill="hold">
                            <p:stCondLst>
                              <p:cond delay="25000"/>
                            </p:stCondLst>
                            <p:childTnLst>
                              <p:par>
                                <p:cTn id="53" presetID="22" presetClass="entr" presetSubtype="8" fill="hold" nodeType="afterEffect">
                                  <p:stCondLst>
                                    <p:cond delay="2000"/>
                                  </p:stCondLst>
                                  <p:childTnLst>
                                    <p:set>
                                      <p:cBhvr>
                                        <p:cTn id="54" dur="1" fill="hold">
                                          <p:stCondLst>
                                            <p:cond delay="0"/>
                                          </p:stCondLst>
                                        </p:cTn>
                                        <p:tgtEl>
                                          <p:spTgt spid="25638"/>
                                        </p:tgtEl>
                                        <p:attrNameLst>
                                          <p:attrName>style.visibility</p:attrName>
                                        </p:attrNameLst>
                                      </p:cBhvr>
                                      <p:to>
                                        <p:strVal val="visible"/>
                                      </p:to>
                                    </p:set>
                                    <p:animEffect transition="in" filter="wipe(left)">
                                      <p:cBhvr>
                                        <p:cTn id="55" dur="500"/>
                                        <p:tgtEl>
                                          <p:spTgt spid="25638"/>
                                        </p:tgtEl>
                                      </p:cBhvr>
                                    </p:animEffect>
                                  </p:childTnLst>
                                </p:cTn>
                              </p:par>
                            </p:childTnLst>
                          </p:cTn>
                        </p:par>
                        <p:par>
                          <p:cTn id="56" fill="hold">
                            <p:stCondLst>
                              <p:cond delay="27500"/>
                            </p:stCondLst>
                            <p:childTnLst>
                              <p:par>
                                <p:cTn id="57" presetID="22" presetClass="entr" presetSubtype="8" fill="hold" grpId="0" nodeType="afterEffect">
                                  <p:stCondLst>
                                    <p:cond delay="6000"/>
                                  </p:stCondLst>
                                  <p:childTnLst>
                                    <p:set>
                                      <p:cBhvr>
                                        <p:cTn id="58" dur="1" fill="hold">
                                          <p:stCondLst>
                                            <p:cond delay="0"/>
                                          </p:stCondLst>
                                        </p:cTn>
                                        <p:tgtEl>
                                          <p:spTgt spid="52286"/>
                                        </p:tgtEl>
                                        <p:attrNameLst>
                                          <p:attrName>style.visibility</p:attrName>
                                        </p:attrNameLst>
                                      </p:cBhvr>
                                      <p:to>
                                        <p:strVal val="visible"/>
                                      </p:to>
                                    </p:set>
                                    <p:animEffect transition="in" filter="wipe(left)">
                                      <p:cBhvr>
                                        <p:cTn id="59" dur="500"/>
                                        <p:tgtEl>
                                          <p:spTgt spid="52286"/>
                                        </p:tgtEl>
                                      </p:cBhvr>
                                    </p:animEffect>
                                  </p:childTnLst>
                                </p:cTn>
                              </p:par>
                            </p:childTnLst>
                          </p:cTn>
                        </p:par>
                        <p:par>
                          <p:cTn id="60" fill="hold">
                            <p:stCondLst>
                              <p:cond delay="34000"/>
                            </p:stCondLst>
                            <p:childTnLst>
                              <p:par>
                                <p:cTn id="61" presetID="22" presetClass="entr" presetSubtype="8" fill="hold" nodeType="afterEffect">
                                  <p:stCondLst>
                                    <p:cond delay="2000"/>
                                  </p:stCondLst>
                                  <p:childTnLst>
                                    <p:set>
                                      <p:cBhvr>
                                        <p:cTn id="62" dur="1" fill="hold">
                                          <p:stCondLst>
                                            <p:cond delay="0"/>
                                          </p:stCondLst>
                                        </p:cTn>
                                        <p:tgtEl>
                                          <p:spTgt spid="52298"/>
                                        </p:tgtEl>
                                        <p:attrNameLst>
                                          <p:attrName>style.visibility</p:attrName>
                                        </p:attrNameLst>
                                      </p:cBhvr>
                                      <p:to>
                                        <p:strVal val="visible"/>
                                      </p:to>
                                    </p:set>
                                    <p:animEffect transition="in" filter="wipe(left)">
                                      <p:cBhvr>
                                        <p:cTn id="63" dur="500"/>
                                        <p:tgtEl>
                                          <p:spTgt spid="52298"/>
                                        </p:tgtEl>
                                      </p:cBhvr>
                                    </p:animEffect>
                                  </p:childTnLst>
                                </p:cTn>
                              </p:par>
                            </p:childTnLst>
                          </p:cTn>
                        </p:par>
                        <p:par>
                          <p:cTn id="64" fill="hold">
                            <p:stCondLst>
                              <p:cond delay="36500"/>
                            </p:stCondLst>
                            <p:childTnLst>
                              <p:par>
                                <p:cTn id="65" presetID="22" presetClass="entr" presetSubtype="8" fill="hold" grpId="0" nodeType="afterEffect">
                                  <p:stCondLst>
                                    <p:cond delay="0"/>
                                  </p:stCondLst>
                                  <p:childTnLst>
                                    <p:set>
                                      <p:cBhvr>
                                        <p:cTn id="66" dur="1" fill="hold">
                                          <p:stCondLst>
                                            <p:cond delay="0"/>
                                          </p:stCondLst>
                                        </p:cTn>
                                        <p:tgtEl>
                                          <p:spTgt spid="52261"/>
                                        </p:tgtEl>
                                        <p:attrNameLst>
                                          <p:attrName>style.visibility</p:attrName>
                                        </p:attrNameLst>
                                      </p:cBhvr>
                                      <p:to>
                                        <p:strVal val="visible"/>
                                      </p:to>
                                    </p:set>
                                    <p:animEffect transition="in" filter="wipe(left)">
                                      <p:cBhvr>
                                        <p:cTn id="67" dur="500"/>
                                        <p:tgtEl>
                                          <p:spTgt spid="52261"/>
                                        </p:tgtEl>
                                      </p:cBhvr>
                                    </p:animEffect>
                                  </p:childTnLst>
                                </p:cTn>
                              </p:par>
                            </p:childTnLst>
                          </p:cTn>
                        </p:par>
                        <p:par>
                          <p:cTn id="68" fill="hold">
                            <p:stCondLst>
                              <p:cond delay="37000"/>
                            </p:stCondLst>
                            <p:childTnLst>
                              <p:par>
                                <p:cTn id="69" presetID="22" presetClass="entr" presetSubtype="8" fill="hold" nodeType="afterEffect">
                                  <p:stCondLst>
                                    <p:cond delay="2000"/>
                                  </p:stCondLst>
                                  <p:childTnLst>
                                    <p:set>
                                      <p:cBhvr>
                                        <p:cTn id="70" dur="1" fill="hold">
                                          <p:stCondLst>
                                            <p:cond delay="0"/>
                                          </p:stCondLst>
                                        </p:cTn>
                                        <p:tgtEl>
                                          <p:spTgt spid="52293"/>
                                        </p:tgtEl>
                                        <p:attrNameLst>
                                          <p:attrName>style.visibility</p:attrName>
                                        </p:attrNameLst>
                                      </p:cBhvr>
                                      <p:to>
                                        <p:strVal val="visible"/>
                                      </p:to>
                                    </p:set>
                                    <p:animEffect transition="in" filter="wipe(left)">
                                      <p:cBhvr>
                                        <p:cTn id="71" dur="500"/>
                                        <p:tgtEl>
                                          <p:spTgt spid="52293"/>
                                        </p:tgtEl>
                                      </p:cBhvr>
                                    </p:animEffect>
                                  </p:childTnLst>
                                </p:cTn>
                              </p:par>
                            </p:childTnLst>
                          </p:cTn>
                        </p:par>
                        <p:par>
                          <p:cTn id="72" fill="hold">
                            <p:stCondLst>
                              <p:cond delay="39500"/>
                            </p:stCondLst>
                            <p:childTnLst>
                              <p:par>
                                <p:cTn id="73" presetID="22" presetClass="entr" presetSubtype="8" fill="hold" grpId="0" nodeType="afterEffect">
                                  <p:stCondLst>
                                    <p:cond delay="0"/>
                                  </p:stCondLst>
                                  <p:childTnLst>
                                    <p:set>
                                      <p:cBhvr>
                                        <p:cTn id="74" dur="1" fill="hold">
                                          <p:stCondLst>
                                            <p:cond delay="0"/>
                                          </p:stCondLst>
                                        </p:cTn>
                                        <p:tgtEl>
                                          <p:spTgt spid="52264"/>
                                        </p:tgtEl>
                                        <p:attrNameLst>
                                          <p:attrName>style.visibility</p:attrName>
                                        </p:attrNameLst>
                                      </p:cBhvr>
                                      <p:to>
                                        <p:strVal val="visible"/>
                                      </p:to>
                                    </p:set>
                                    <p:animEffect transition="in" filter="wipe(left)">
                                      <p:cBhvr>
                                        <p:cTn id="75" dur="500"/>
                                        <p:tgtEl>
                                          <p:spTgt spid="52264"/>
                                        </p:tgtEl>
                                      </p:cBhvr>
                                    </p:animEffect>
                                  </p:childTnLst>
                                </p:cTn>
                              </p:par>
                            </p:childTnLst>
                          </p:cTn>
                        </p:par>
                        <p:par>
                          <p:cTn id="76" fill="hold">
                            <p:stCondLst>
                              <p:cond delay="40000"/>
                            </p:stCondLst>
                            <p:childTnLst>
                              <p:par>
                                <p:cTn id="77" presetID="22" presetClass="entr" presetSubtype="8" fill="hold" nodeType="afterEffect">
                                  <p:stCondLst>
                                    <p:cond delay="2000"/>
                                  </p:stCondLst>
                                  <p:childTnLst>
                                    <p:set>
                                      <p:cBhvr>
                                        <p:cTn id="78" dur="1" fill="hold">
                                          <p:stCondLst>
                                            <p:cond delay="0"/>
                                          </p:stCondLst>
                                        </p:cTn>
                                        <p:tgtEl>
                                          <p:spTgt spid="25639"/>
                                        </p:tgtEl>
                                        <p:attrNameLst>
                                          <p:attrName>style.visibility</p:attrName>
                                        </p:attrNameLst>
                                      </p:cBhvr>
                                      <p:to>
                                        <p:strVal val="visible"/>
                                      </p:to>
                                    </p:set>
                                    <p:animEffect transition="in" filter="wipe(left)">
                                      <p:cBhvr>
                                        <p:cTn id="79" dur="500"/>
                                        <p:tgtEl>
                                          <p:spTgt spid="25639"/>
                                        </p:tgtEl>
                                      </p:cBhvr>
                                    </p:animEffect>
                                  </p:childTnLst>
                                </p:cTn>
                              </p:par>
                            </p:childTnLst>
                          </p:cTn>
                        </p:par>
                        <p:par>
                          <p:cTn id="80" fill="hold">
                            <p:stCondLst>
                              <p:cond delay="42500"/>
                            </p:stCondLst>
                            <p:childTnLst>
                              <p:par>
                                <p:cTn id="81" presetID="22" presetClass="entr" presetSubtype="8" fill="hold" grpId="0" nodeType="afterEffect">
                                  <p:stCondLst>
                                    <p:cond delay="6000"/>
                                  </p:stCondLst>
                                  <p:childTnLst>
                                    <p:set>
                                      <p:cBhvr>
                                        <p:cTn id="82" dur="1" fill="hold">
                                          <p:stCondLst>
                                            <p:cond delay="0"/>
                                          </p:stCondLst>
                                        </p:cTn>
                                        <p:tgtEl>
                                          <p:spTgt spid="52287"/>
                                        </p:tgtEl>
                                        <p:attrNameLst>
                                          <p:attrName>style.visibility</p:attrName>
                                        </p:attrNameLst>
                                      </p:cBhvr>
                                      <p:to>
                                        <p:strVal val="visible"/>
                                      </p:to>
                                    </p:set>
                                    <p:animEffect transition="in" filter="wipe(left)">
                                      <p:cBhvr>
                                        <p:cTn id="83" dur="500"/>
                                        <p:tgtEl>
                                          <p:spTgt spid="52287"/>
                                        </p:tgtEl>
                                      </p:cBhvr>
                                    </p:animEffect>
                                  </p:childTnLst>
                                </p:cTn>
                              </p:par>
                            </p:childTnLst>
                          </p:cTn>
                        </p:par>
                        <p:par>
                          <p:cTn id="84" fill="hold">
                            <p:stCondLst>
                              <p:cond delay="49000"/>
                            </p:stCondLst>
                            <p:childTnLst>
                              <p:par>
                                <p:cTn id="85" presetID="22" presetClass="entr" presetSubtype="8" fill="hold" nodeType="afterEffect">
                                  <p:stCondLst>
                                    <p:cond delay="2000"/>
                                  </p:stCondLst>
                                  <p:childTnLst>
                                    <p:set>
                                      <p:cBhvr>
                                        <p:cTn id="86" dur="1" fill="hold">
                                          <p:stCondLst>
                                            <p:cond delay="0"/>
                                          </p:stCondLst>
                                        </p:cTn>
                                        <p:tgtEl>
                                          <p:spTgt spid="3"/>
                                        </p:tgtEl>
                                        <p:attrNameLst>
                                          <p:attrName>style.visibility</p:attrName>
                                        </p:attrNameLst>
                                      </p:cBhvr>
                                      <p:to>
                                        <p:strVal val="visible"/>
                                      </p:to>
                                    </p:set>
                                    <p:animEffect transition="in" filter="wipe(left)">
                                      <p:cBhvr>
                                        <p:cTn id="87" dur="500"/>
                                        <p:tgtEl>
                                          <p:spTgt spid="3"/>
                                        </p:tgtEl>
                                      </p:cBhvr>
                                    </p:animEffect>
                                  </p:childTnLst>
                                </p:cTn>
                              </p:par>
                            </p:childTnLst>
                          </p:cTn>
                        </p:par>
                        <p:par>
                          <p:cTn id="88" fill="hold">
                            <p:stCondLst>
                              <p:cond delay="51500"/>
                            </p:stCondLst>
                            <p:childTnLst>
                              <p:par>
                                <p:cTn id="89" presetID="22" presetClass="entr" presetSubtype="8" fill="hold" nodeType="afterEffect">
                                  <p:stCondLst>
                                    <p:cond delay="2000"/>
                                  </p:stCondLst>
                                  <p:childTnLst>
                                    <p:set>
                                      <p:cBhvr>
                                        <p:cTn id="90" dur="1" fill="hold">
                                          <p:stCondLst>
                                            <p:cond delay="0"/>
                                          </p:stCondLst>
                                        </p:cTn>
                                        <p:tgtEl>
                                          <p:spTgt spid="25640"/>
                                        </p:tgtEl>
                                        <p:attrNameLst>
                                          <p:attrName>style.visibility</p:attrName>
                                        </p:attrNameLst>
                                      </p:cBhvr>
                                      <p:to>
                                        <p:strVal val="visible"/>
                                      </p:to>
                                    </p:set>
                                    <p:animEffect transition="in" filter="wipe(left)">
                                      <p:cBhvr>
                                        <p:cTn id="91" dur="500"/>
                                        <p:tgtEl>
                                          <p:spTgt spid="25640"/>
                                        </p:tgtEl>
                                      </p:cBhvr>
                                    </p:animEffect>
                                  </p:childTnLst>
                                </p:cTn>
                              </p:par>
                            </p:childTnLst>
                          </p:cTn>
                        </p:par>
                        <p:par>
                          <p:cTn id="92" fill="hold">
                            <p:stCondLst>
                              <p:cond delay="54000"/>
                            </p:stCondLst>
                            <p:childTnLst>
                              <p:par>
                                <p:cTn id="93" presetID="22" presetClass="entr" presetSubtype="1" fill="hold" grpId="0" nodeType="afterEffect">
                                  <p:stCondLst>
                                    <p:cond delay="2000"/>
                                  </p:stCondLst>
                                  <p:childTnLst>
                                    <p:set>
                                      <p:cBhvr>
                                        <p:cTn id="94" dur="1" fill="hold">
                                          <p:stCondLst>
                                            <p:cond delay="0"/>
                                          </p:stCondLst>
                                        </p:cTn>
                                        <p:tgtEl>
                                          <p:spTgt spid="52282"/>
                                        </p:tgtEl>
                                        <p:attrNameLst>
                                          <p:attrName>style.visibility</p:attrName>
                                        </p:attrNameLst>
                                      </p:cBhvr>
                                      <p:to>
                                        <p:strVal val="visible"/>
                                      </p:to>
                                    </p:set>
                                    <p:animEffect transition="in" filter="wipe(up)">
                                      <p:cBhvr>
                                        <p:cTn id="95" dur="500"/>
                                        <p:tgtEl>
                                          <p:spTgt spid="52282"/>
                                        </p:tgtEl>
                                      </p:cBhvr>
                                    </p:animEffect>
                                  </p:childTnLst>
                                </p:cTn>
                              </p:par>
                            </p:childTnLst>
                          </p:cTn>
                        </p:par>
                        <p:par>
                          <p:cTn id="96" fill="hold">
                            <p:stCondLst>
                              <p:cond delay="56500"/>
                            </p:stCondLst>
                            <p:childTnLst>
                              <p:par>
                                <p:cTn id="97" presetID="22" presetClass="entr" presetSubtype="1" fill="hold" grpId="0" nodeType="afterEffect">
                                  <p:stCondLst>
                                    <p:cond delay="2000"/>
                                  </p:stCondLst>
                                  <p:childTnLst>
                                    <p:set>
                                      <p:cBhvr>
                                        <p:cTn id="98" dur="1" fill="hold">
                                          <p:stCondLst>
                                            <p:cond delay="0"/>
                                          </p:stCondLst>
                                        </p:cTn>
                                        <p:tgtEl>
                                          <p:spTgt spid="52284"/>
                                        </p:tgtEl>
                                        <p:attrNameLst>
                                          <p:attrName>style.visibility</p:attrName>
                                        </p:attrNameLst>
                                      </p:cBhvr>
                                      <p:to>
                                        <p:strVal val="visible"/>
                                      </p:to>
                                    </p:set>
                                    <p:animEffect transition="in" filter="wipe(up)">
                                      <p:cBhvr>
                                        <p:cTn id="99" dur="500"/>
                                        <p:tgtEl>
                                          <p:spTgt spid="52284"/>
                                        </p:tgtEl>
                                      </p:cBhvr>
                                    </p:animEffect>
                                  </p:childTnLst>
                                </p:cTn>
                              </p:par>
                            </p:childTnLst>
                          </p:cTn>
                        </p:par>
                        <p:par>
                          <p:cTn id="100" fill="hold">
                            <p:stCondLst>
                              <p:cond delay="59000"/>
                            </p:stCondLst>
                            <p:childTnLst>
                              <p:par>
                                <p:cTn id="101" presetID="1" presetClass="entr" presetSubtype="0" fill="hold" nodeType="afterEffect">
                                  <p:stCondLst>
                                    <p:cond delay="0"/>
                                  </p:stCondLst>
                                  <p:childTnLst>
                                    <p:set>
                                      <p:cBhvr>
                                        <p:cTn id="10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4" autoUpdateAnimBg="0" advAuto="0"/>
      <p:bldP spid="52254" grpId="0" autoUpdateAnimBg="0"/>
      <p:bldP spid="52257" grpId="0" animBg="1" autoUpdateAnimBg="0"/>
      <p:bldP spid="52260" grpId="0" animBg="1" autoUpdateAnimBg="0"/>
      <p:bldP spid="52261" grpId="0" animBg="1" autoUpdateAnimBg="0"/>
      <p:bldP spid="52262" grpId="0" animBg="1" autoUpdateAnimBg="0"/>
      <p:bldP spid="52263" grpId="0" animBg="1" autoUpdateAnimBg="0"/>
      <p:bldP spid="52264" grpId="0" animBg="1" autoUpdateAnimBg="0"/>
      <p:bldP spid="52282" grpId="0" animBg="1" autoUpdateAnimBg="0"/>
      <p:bldP spid="52284" grpId="0" animBg="1" autoUpdateAnimBg="0"/>
      <p:bldP spid="52285" grpId="0" autoUpdateAnimBg="0"/>
      <p:bldP spid="52286" grpId="0" autoUpdateAnimBg="0"/>
      <p:bldP spid="5228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200" smtClean="0"/>
              <a:t>Memory</a:t>
            </a:r>
          </a:p>
        </p:txBody>
      </p:sp>
      <p:sp>
        <p:nvSpPr>
          <p:cNvPr id="199683" name="AutoShape 3"/>
          <p:cNvSpPr>
            <a:spLocks noChangeArrowheads="1"/>
          </p:cNvSpPr>
          <p:nvPr/>
        </p:nvSpPr>
        <p:spPr bwMode="auto">
          <a:xfrm>
            <a:off x="838200" y="1143000"/>
            <a:ext cx="7772400" cy="1600200"/>
          </a:xfrm>
          <a:prstGeom prst="wave">
            <a:avLst>
              <a:gd name="adj1" fmla="val 13005"/>
              <a:gd name="adj2" fmla="val 0"/>
            </a:avLst>
          </a:prstGeom>
          <a:solidFill>
            <a:srgbClr val="000066"/>
          </a:solidFill>
          <a:ln w="9525">
            <a:solidFill>
              <a:schemeClr val="tx1"/>
            </a:solidFill>
            <a:round/>
            <a:headEnd/>
            <a:tailEnd/>
          </a:ln>
        </p:spPr>
        <p:txBody>
          <a:bodyPr wrap="none" anchor="ctr"/>
          <a:lstStyle/>
          <a:p>
            <a:pPr algn="ctr"/>
            <a:r>
              <a:rPr lang="en-US"/>
              <a:t>Video: The Leopard with a Time Machine</a:t>
            </a:r>
          </a:p>
        </p:txBody>
      </p:sp>
      <p:grpSp>
        <p:nvGrpSpPr>
          <p:cNvPr id="2" name="Group 4"/>
          <p:cNvGrpSpPr>
            <a:grpSpLocks/>
          </p:cNvGrpSpPr>
          <p:nvPr/>
        </p:nvGrpSpPr>
        <p:grpSpPr bwMode="auto">
          <a:xfrm>
            <a:off x="7848600" y="6400800"/>
            <a:ext cx="860425" cy="271463"/>
            <a:chOff x="4943" y="4033"/>
            <a:chExt cx="542" cy="171"/>
          </a:xfrm>
        </p:grpSpPr>
        <p:sp>
          <p:nvSpPr>
            <p:cNvPr id="26635"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6636" name="Text Box 6"/>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3" name="Group 7"/>
          <p:cNvGrpSpPr>
            <a:grpSpLocks/>
          </p:cNvGrpSpPr>
          <p:nvPr/>
        </p:nvGrpSpPr>
        <p:grpSpPr bwMode="auto">
          <a:xfrm>
            <a:off x="381000" y="3962400"/>
            <a:ext cx="8534400" cy="2095500"/>
            <a:chOff x="240" y="2496"/>
            <a:chExt cx="5376" cy="1320"/>
          </a:xfrm>
        </p:grpSpPr>
        <p:pic>
          <p:nvPicPr>
            <p:cNvPr id="26633" name="Picture 8" descr="MCj04316210000[1]"/>
            <p:cNvPicPr>
              <a:picLocks noChangeAspect="1" noChangeArrowheads="1"/>
            </p:cNvPicPr>
            <p:nvPr/>
          </p:nvPicPr>
          <p:blipFill>
            <a:blip r:embed="rId2"/>
            <a:srcRect/>
            <a:stretch>
              <a:fillRect/>
            </a:stretch>
          </p:blipFill>
          <p:spPr bwMode="auto">
            <a:xfrm>
              <a:off x="240" y="2736"/>
              <a:ext cx="1080" cy="1080"/>
            </a:xfrm>
            <a:prstGeom prst="rect">
              <a:avLst/>
            </a:prstGeom>
            <a:noFill/>
            <a:ln w="9525">
              <a:noFill/>
              <a:miter lim="800000"/>
              <a:headEnd/>
              <a:tailEnd/>
            </a:ln>
          </p:spPr>
        </p:pic>
        <p:pic>
          <p:nvPicPr>
            <p:cNvPr id="26634" name="Picture 9" descr="MCj03223700000[1]"/>
            <p:cNvPicPr>
              <a:picLocks noChangeAspect="1" noChangeArrowheads="1"/>
            </p:cNvPicPr>
            <p:nvPr/>
          </p:nvPicPr>
          <p:blipFill>
            <a:blip r:embed="rId3"/>
            <a:srcRect/>
            <a:stretch>
              <a:fillRect/>
            </a:stretch>
          </p:blipFill>
          <p:spPr bwMode="auto">
            <a:xfrm>
              <a:off x="4464" y="2496"/>
              <a:ext cx="1152" cy="1243"/>
            </a:xfrm>
            <a:prstGeom prst="rect">
              <a:avLst/>
            </a:prstGeom>
            <a:noFill/>
            <a:ln w="9525">
              <a:noFill/>
              <a:miter lim="800000"/>
              <a:headEnd/>
              <a:tailEnd/>
            </a:ln>
          </p:spPr>
        </p:pic>
      </p:grpSp>
      <p:grpSp>
        <p:nvGrpSpPr>
          <p:cNvPr id="4" name="Group 10"/>
          <p:cNvGrpSpPr>
            <a:grpSpLocks/>
          </p:cNvGrpSpPr>
          <p:nvPr/>
        </p:nvGrpSpPr>
        <p:grpSpPr bwMode="auto">
          <a:xfrm>
            <a:off x="3429000" y="3429000"/>
            <a:ext cx="2622550" cy="1981200"/>
            <a:chOff x="2160" y="2160"/>
            <a:chExt cx="1652" cy="1248"/>
          </a:xfrm>
        </p:grpSpPr>
        <p:sp>
          <p:nvSpPr>
            <p:cNvPr id="26631" name="AutoShape 11">
              <a:hlinkClick r:id="rId4" action="ppaction://program" highlightClick="1"/>
            </p:cNvPr>
            <p:cNvSpPr>
              <a:spLocks noChangeArrowheads="1"/>
            </p:cNvSpPr>
            <p:nvPr/>
          </p:nvSpPr>
          <p:spPr bwMode="auto">
            <a:xfrm>
              <a:off x="2496" y="2160"/>
              <a:ext cx="912" cy="912"/>
            </a:xfrm>
            <a:prstGeom prst="actionButtonMovie">
              <a:avLst/>
            </a:prstGeom>
            <a:solidFill>
              <a:srgbClr val="C0C0C0"/>
            </a:solidFill>
            <a:ln w="9525">
              <a:noFill/>
              <a:miter lim="800000"/>
              <a:headEnd/>
              <a:tailEnd/>
            </a:ln>
          </p:spPr>
          <p:txBody>
            <a:bodyPr wrap="none" anchor="ctr"/>
            <a:lstStyle/>
            <a:p>
              <a:endParaRPr lang="en-US"/>
            </a:p>
          </p:txBody>
        </p:sp>
        <p:sp>
          <p:nvSpPr>
            <p:cNvPr id="26632" name="Text Box 12"/>
            <p:cNvSpPr txBox="1">
              <a:spLocks noChangeArrowheads="1"/>
            </p:cNvSpPr>
            <p:nvPr/>
          </p:nvSpPr>
          <p:spPr bwMode="auto">
            <a:xfrm>
              <a:off x="2160" y="3120"/>
              <a:ext cx="1652" cy="288"/>
            </a:xfrm>
            <a:prstGeom prst="rect">
              <a:avLst/>
            </a:prstGeom>
            <a:noFill/>
            <a:ln w="9525">
              <a:noFill/>
              <a:miter lim="800000"/>
              <a:headEnd/>
              <a:tailEnd/>
            </a:ln>
          </p:spPr>
          <p:txBody>
            <a:bodyPr wrap="none">
              <a:spAutoFit/>
            </a:bodyPr>
            <a:lstStyle/>
            <a:p>
              <a:r>
                <a:rPr lang="en-US" dirty="0">
                  <a:solidFill>
                    <a:srgbClr val="0000FF"/>
                  </a:solidFill>
                  <a:hlinkClick r:id="rId4" action="ppaction://hlinkfile"/>
                </a:rPr>
                <a:t>CLICK TO START</a:t>
              </a:r>
              <a:endParaRPr lang="en-US" dirty="0">
                <a:solidFill>
                  <a:srgbClr val="0000FF"/>
                </a:solidFill>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99683"/>
                                        </p:tgtEl>
                                        <p:attrNameLst>
                                          <p:attrName>style.visibility</p:attrName>
                                        </p:attrNameLst>
                                      </p:cBhvr>
                                      <p:to>
                                        <p:strVal val="visible"/>
                                      </p:to>
                                    </p:set>
                                    <p:animEffect transition="in" filter="wipe(left)">
                                      <p:cBhvr>
                                        <p:cTn id="7" dur="500"/>
                                        <p:tgtEl>
                                          <p:spTgt spid="199683"/>
                                        </p:tgtEl>
                                      </p:cBhvr>
                                    </p:animEffect>
                                  </p:childTnLst>
                                </p:cTn>
                              </p:par>
                            </p:childTnLst>
                          </p:cTn>
                        </p:par>
                        <p:par>
                          <p:cTn id="8" fill="hold">
                            <p:stCondLst>
                              <p:cond delay="1500"/>
                            </p:stCondLst>
                            <p:childTnLst>
                              <p:par>
                                <p:cTn id="9" presetID="5" presetClass="entr" presetSubtype="1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4500"/>
                            </p:stCondLst>
                            <p:childTnLst>
                              <p:par>
                                <p:cTn id="17" presetID="1" presetClass="entr" presetSubtype="0" fill="hold" nodeType="afterEffect">
                                  <p:stCondLst>
                                    <p:cond delay="100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76300" y="3708400"/>
            <a:ext cx="2133600" cy="1676400"/>
            <a:chOff x="576" y="2496"/>
            <a:chExt cx="1344" cy="1056"/>
          </a:xfrm>
        </p:grpSpPr>
        <p:sp>
          <p:nvSpPr>
            <p:cNvPr id="27671" name="Line 3"/>
            <p:cNvSpPr>
              <a:spLocks noChangeShapeType="1"/>
            </p:cNvSpPr>
            <p:nvPr/>
          </p:nvSpPr>
          <p:spPr bwMode="auto">
            <a:xfrm flipV="1">
              <a:off x="1536" y="3072"/>
              <a:ext cx="384" cy="0"/>
            </a:xfrm>
            <a:prstGeom prst="line">
              <a:avLst/>
            </a:prstGeom>
            <a:noFill/>
            <a:ln w="76200">
              <a:solidFill>
                <a:schemeClr val="bg2"/>
              </a:solidFill>
              <a:round/>
              <a:headEnd/>
              <a:tailEnd/>
            </a:ln>
          </p:spPr>
          <p:txBody>
            <a:bodyPr/>
            <a:lstStyle/>
            <a:p>
              <a:endParaRPr lang="en-US"/>
            </a:p>
          </p:txBody>
        </p:sp>
        <p:sp>
          <p:nvSpPr>
            <p:cNvPr id="189444" name="Oval 4"/>
            <p:cNvSpPr>
              <a:spLocks noChangeArrowheads="1"/>
            </p:cNvSpPr>
            <p:nvPr/>
          </p:nvSpPr>
          <p:spPr bwMode="auto">
            <a:xfrm>
              <a:off x="576" y="2496"/>
              <a:ext cx="1056" cy="1056"/>
            </a:xfrm>
            <a:prstGeom prst="ellipse">
              <a:avLst/>
            </a:prstGeom>
            <a:solidFill>
              <a:srgbClr val="808000"/>
            </a:solidFill>
            <a:ln w="9525">
              <a:noFill/>
              <a:round/>
              <a:headEnd/>
              <a:tailEnd/>
            </a:ln>
            <a:effectLst/>
            <a:scene3d>
              <a:camera prst="legacyObliqueBottomLeft"/>
              <a:lightRig rig="legacyFlat4" dir="b"/>
            </a:scene3d>
            <a:sp3d extrusionH="176200" prstMaterial="legacyMatte">
              <a:bevelT w="13500" h="13500" prst="angle"/>
              <a:bevelB w="13500" h="13500" prst="angle"/>
              <a:extrusionClr>
                <a:srgbClr val="808000"/>
              </a:extrusionClr>
            </a:sp3d>
          </p:spPr>
          <p:txBody>
            <a:bodyPr wrap="none" anchor="ctr" anchorCtr="1">
              <a:flatTx/>
            </a:bodyPr>
            <a:lstStyle/>
            <a:p>
              <a:pPr algn="ctr">
                <a:spcBef>
                  <a:spcPct val="5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Must be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re-energized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constantly</a:t>
              </a:r>
              <a:endParaRPr kumimoji="1" lang="en-US" sz="2000">
                <a:solidFill>
                  <a:srgbClr val="000000"/>
                </a:solidFill>
                <a:latin typeface="Times New Roman" pitchFamily="18" charset="0"/>
              </a:endParaRPr>
            </a:p>
          </p:txBody>
        </p:sp>
      </p:grpSp>
      <p:grpSp>
        <p:nvGrpSpPr>
          <p:cNvPr id="3" name="Group 5"/>
          <p:cNvGrpSpPr>
            <a:grpSpLocks/>
          </p:cNvGrpSpPr>
          <p:nvPr/>
        </p:nvGrpSpPr>
        <p:grpSpPr bwMode="auto">
          <a:xfrm>
            <a:off x="5981700" y="1651000"/>
            <a:ext cx="2133600" cy="1676400"/>
            <a:chOff x="3792" y="1200"/>
            <a:chExt cx="1344" cy="1056"/>
          </a:xfrm>
        </p:grpSpPr>
        <p:sp>
          <p:nvSpPr>
            <p:cNvPr id="27669" name="Line 6"/>
            <p:cNvSpPr>
              <a:spLocks noChangeShapeType="1"/>
            </p:cNvSpPr>
            <p:nvPr/>
          </p:nvSpPr>
          <p:spPr bwMode="auto">
            <a:xfrm flipV="1">
              <a:off x="3792" y="1728"/>
              <a:ext cx="384" cy="0"/>
            </a:xfrm>
            <a:prstGeom prst="line">
              <a:avLst/>
            </a:prstGeom>
            <a:noFill/>
            <a:ln w="76200">
              <a:solidFill>
                <a:schemeClr val="bg2"/>
              </a:solidFill>
              <a:round/>
              <a:headEnd/>
              <a:tailEnd/>
            </a:ln>
          </p:spPr>
          <p:txBody>
            <a:bodyPr/>
            <a:lstStyle/>
            <a:p>
              <a:endParaRPr lang="en-US"/>
            </a:p>
          </p:txBody>
        </p:sp>
        <p:sp>
          <p:nvSpPr>
            <p:cNvPr id="189447" name="Oval 7"/>
            <p:cNvSpPr>
              <a:spLocks noChangeArrowheads="1"/>
            </p:cNvSpPr>
            <p:nvPr/>
          </p:nvSpPr>
          <p:spPr bwMode="auto">
            <a:xfrm>
              <a:off x="4080" y="1200"/>
              <a:ext cx="1056" cy="1056"/>
            </a:xfrm>
            <a:prstGeom prst="ellipse">
              <a:avLst/>
            </a:prstGeom>
            <a:solidFill>
              <a:srgbClr val="993366"/>
            </a:solidFill>
            <a:ln w="9525">
              <a:noFill/>
              <a:round/>
              <a:headEnd/>
              <a:tailEnd/>
            </a:ln>
            <a:effectLst/>
            <a:scene3d>
              <a:camera prst="legacyObliqueBottomLeft"/>
              <a:lightRig rig="legacyFlat4" dir="b"/>
            </a:scene3d>
            <a:sp3d extrusionH="176200" prstMaterial="legacyMatte">
              <a:bevelT w="13500" h="13500" prst="angle"/>
              <a:bevelB w="13500" h="13500" prst="angle"/>
              <a:extrusionClr>
                <a:srgbClr val="993366"/>
              </a:extrusionClr>
            </a:sp3d>
          </p:spPr>
          <p:txBody>
            <a:bodyPr wrap="none" anchor="ctr" anchorCtr="1">
              <a:flatTx/>
            </a:bodyPr>
            <a:lstStyle/>
            <a:p>
              <a:pPr algn="ctr">
                <a:spcBef>
                  <a:spcPct val="5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Do not have to</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be re-energized</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as often as</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DRAM</a:t>
              </a:r>
              <a:endParaRPr kumimoji="1" lang="en-US" sz="2000">
                <a:solidFill>
                  <a:srgbClr val="000000"/>
                </a:solidFill>
                <a:latin typeface="Times New Roman" pitchFamily="18" charset="0"/>
              </a:endParaRPr>
            </a:p>
          </p:txBody>
        </p:sp>
      </p:grpSp>
      <p:grpSp>
        <p:nvGrpSpPr>
          <p:cNvPr id="4" name="Group 8"/>
          <p:cNvGrpSpPr>
            <a:grpSpLocks/>
          </p:cNvGrpSpPr>
          <p:nvPr/>
        </p:nvGrpSpPr>
        <p:grpSpPr bwMode="auto">
          <a:xfrm>
            <a:off x="876300" y="1651000"/>
            <a:ext cx="2209800" cy="1676400"/>
            <a:chOff x="576" y="1200"/>
            <a:chExt cx="1392" cy="1056"/>
          </a:xfrm>
        </p:grpSpPr>
        <p:sp>
          <p:nvSpPr>
            <p:cNvPr id="27667" name="Line 9"/>
            <p:cNvSpPr>
              <a:spLocks noChangeShapeType="1"/>
            </p:cNvSpPr>
            <p:nvPr/>
          </p:nvSpPr>
          <p:spPr bwMode="auto">
            <a:xfrm flipV="1">
              <a:off x="1584" y="1728"/>
              <a:ext cx="384" cy="0"/>
            </a:xfrm>
            <a:prstGeom prst="line">
              <a:avLst/>
            </a:prstGeom>
            <a:noFill/>
            <a:ln w="76200">
              <a:solidFill>
                <a:schemeClr val="bg2"/>
              </a:solidFill>
              <a:round/>
              <a:headEnd/>
              <a:tailEnd/>
            </a:ln>
          </p:spPr>
          <p:txBody>
            <a:bodyPr/>
            <a:lstStyle/>
            <a:p>
              <a:endParaRPr lang="en-US"/>
            </a:p>
          </p:txBody>
        </p:sp>
        <p:sp>
          <p:nvSpPr>
            <p:cNvPr id="189450" name="Oval 10"/>
            <p:cNvSpPr>
              <a:spLocks noChangeArrowheads="1"/>
            </p:cNvSpPr>
            <p:nvPr/>
          </p:nvSpPr>
          <p:spPr bwMode="auto">
            <a:xfrm>
              <a:off x="576" y="1200"/>
              <a:ext cx="1056" cy="1056"/>
            </a:xfrm>
            <a:prstGeom prst="ellipse">
              <a:avLst/>
            </a:prstGeom>
            <a:solidFill>
              <a:srgbClr val="D94439"/>
            </a:solidFill>
            <a:ln w="9525">
              <a:noFill/>
              <a:round/>
              <a:headEnd/>
              <a:tailEnd/>
            </a:ln>
            <a:effectLst/>
            <a:scene3d>
              <a:camera prst="legacyObliqueBottomLeft"/>
              <a:lightRig rig="legacyFlat4" dir="b"/>
            </a:scene3d>
            <a:sp3d extrusionH="176200" prstMaterial="legacyMatte">
              <a:bevelT w="13500" h="13500" prst="angle"/>
              <a:bevelB w="13500" h="13500" prst="angle"/>
              <a:extrusionClr>
                <a:srgbClr val="D94439"/>
              </a:extrusionClr>
            </a:sp3d>
          </p:spPr>
          <p:txBody>
            <a:bodyPr wrap="none" anchor="ctr" anchorCtr="1">
              <a:flatTx/>
            </a:bodyPr>
            <a:lstStyle/>
            <a:p>
              <a:pPr algn="ctr">
                <a:spcBef>
                  <a:spcPct val="5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Most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common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type</a:t>
              </a:r>
              <a:endParaRPr kumimoji="1" lang="en-US" sz="2000">
                <a:solidFill>
                  <a:srgbClr val="FFFFCC"/>
                </a:solidFill>
                <a:latin typeface="Times New Roman" pitchFamily="18" charset="0"/>
              </a:endParaRPr>
            </a:p>
          </p:txBody>
        </p:sp>
      </p:grpSp>
      <p:grpSp>
        <p:nvGrpSpPr>
          <p:cNvPr id="5" name="Group 11"/>
          <p:cNvGrpSpPr>
            <a:grpSpLocks/>
          </p:cNvGrpSpPr>
          <p:nvPr/>
        </p:nvGrpSpPr>
        <p:grpSpPr bwMode="auto">
          <a:xfrm>
            <a:off x="5905500" y="3708400"/>
            <a:ext cx="2209800" cy="1676400"/>
            <a:chOff x="3744" y="2496"/>
            <a:chExt cx="1392" cy="1056"/>
          </a:xfrm>
        </p:grpSpPr>
        <p:sp>
          <p:nvSpPr>
            <p:cNvPr id="27665" name="Line 12"/>
            <p:cNvSpPr>
              <a:spLocks noChangeShapeType="1"/>
            </p:cNvSpPr>
            <p:nvPr/>
          </p:nvSpPr>
          <p:spPr bwMode="auto">
            <a:xfrm flipV="1">
              <a:off x="3744" y="3072"/>
              <a:ext cx="384" cy="0"/>
            </a:xfrm>
            <a:prstGeom prst="line">
              <a:avLst/>
            </a:prstGeom>
            <a:noFill/>
            <a:ln w="76200">
              <a:solidFill>
                <a:schemeClr val="bg2"/>
              </a:solidFill>
              <a:round/>
              <a:headEnd/>
              <a:tailEnd/>
            </a:ln>
          </p:spPr>
          <p:txBody>
            <a:bodyPr/>
            <a:lstStyle/>
            <a:p>
              <a:endParaRPr lang="en-US"/>
            </a:p>
          </p:txBody>
        </p:sp>
        <p:sp>
          <p:nvSpPr>
            <p:cNvPr id="189453" name="Oval 13"/>
            <p:cNvSpPr>
              <a:spLocks noChangeArrowheads="1"/>
            </p:cNvSpPr>
            <p:nvPr/>
          </p:nvSpPr>
          <p:spPr bwMode="auto">
            <a:xfrm>
              <a:off x="4080" y="2496"/>
              <a:ext cx="1056" cy="1056"/>
            </a:xfrm>
            <a:prstGeom prst="ellipse">
              <a:avLst/>
            </a:prstGeom>
            <a:solidFill>
              <a:srgbClr val="FF9900"/>
            </a:solidFill>
            <a:ln w="9525">
              <a:noFill/>
              <a:round/>
              <a:headEnd/>
              <a:tailEnd/>
            </a:ln>
            <a:effectLst/>
            <a:scene3d>
              <a:camera prst="legacyObliqueBottomLeft"/>
              <a:lightRig rig="legacyFlat4" dir="b"/>
            </a:scene3d>
            <a:sp3d extrusionH="176200" prstMaterial="legacyMatte">
              <a:bevelT w="13500" h="13500" prst="angle"/>
              <a:bevelB w="13500" h="13500" prst="angle"/>
              <a:extrusionClr>
                <a:srgbClr val="FF9900"/>
              </a:extrusionClr>
            </a:sp3d>
          </p:spPr>
          <p:txBody>
            <a:bodyPr wrap="none" anchor="ctr" anchorCtr="1">
              <a:flatTx/>
            </a:bodyPr>
            <a:lstStyle/>
            <a:p>
              <a:pPr algn="ctr">
                <a:spcBef>
                  <a:spcPct val="50000"/>
                </a:spcBef>
                <a:buClr>
                  <a:schemeClr val="accent1"/>
                </a:buClr>
                <a:buSzPct val="80000"/>
                <a:buFont typeface="Monotype Sort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Faster and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more reliable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than DRAM </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chips</a:t>
              </a:r>
              <a:endParaRPr kumimoji="1" lang="en-US" sz="2000">
                <a:solidFill>
                  <a:srgbClr val="FFFFCC"/>
                </a:solidFill>
                <a:latin typeface="Times New Roman" pitchFamily="18" charset="0"/>
              </a:endParaRPr>
            </a:p>
          </p:txBody>
        </p:sp>
      </p:grpSp>
      <p:sp>
        <p:nvSpPr>
          <p:cNvPr id="27654" name="Rectangle 14"/>
          <p:cNvSpPr>
            <a:spLocks noGrp="1" noChangeArrowheads="1"/>
          </p:cNvSpPr>
          <p:nvPr>
            <p:ph type="title"/>
          </p:nvPr>
        </p:nvSpPr>
        <p:spPr/>
        <p:txBody>
          <a:bodyPr/>
          <a:lstStyle/>
          <a:p>
            <a:r>
              <a:rPr lang="en-US" smtClean="0"/>
              <a:t>Memory</a:t>
            </a:r>
          </a:p>
        </p:txBody>
      </p:sp>
      <p:sp>
        <p:nvSpPr>
          <p:cNvPr id="189455" name="Rectangle 15"/>
          <p:cNvSpPr>
            <a:spLocks noGrp="1" noChangeArrowheads="1"/>
          </p:cNvSpPr>
          <p:nvPr>
            <p:ph type="body" idx="1"/>
          </p:nvPr>
        </p:nvSpPr>
        <p:spPr>
          <a:xfrm>
            <a:off x="292100" y="1090613"/>
            <a:ext cx="8585200" cy="661987"/>
          </a:xfrm>
        </p:spPr>
        <p:txBody>
          <a:bodyPr/>
          <a:lstStyle/>
          <a:p>
            <a:pPr>
              <a:buFont typeface="Monotype Sorts" pitchFamily="2" charset="2"/>
              <a:buNone/>
              <a:defRPr/>
            </a:pPr>
            <a:r>
              <a:rPr lang="en-US" smtClean="0"/>
              <a:t>What are two basic types of RAM chips?</a:t>
            </a:r>
            <a:endParaRPr lang="en-US" sz="2400" smtClean="0">
              <a:solidFill>
                <a:srgbClr val="FFFFCC"/>
              </a:solidFill>
              <a:effectLst>
                <a:outerShdw blurRad="38100" dist="38100" dir="2700000" algn="tl">
                  <a:srgbClr val="000000"/>
                </a:outerShdw>
              </a:effectLst>
            </a:endParaRPr>
          </a:p>
        </p:txBody>
      </p:sp>
      <p:sp>
        <p:nvSpPr>
          <p:cNvPr id="27656" name="Text Box 16"/>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199</a:t>
            </a:r>
          </a:p>
        </p:txBody>
      </p:sp>
      <p:grpSp>
        <p:nvGrpSpPr>
          <p:cNvPr id="6" name="Group 17"/>
          <p:cNvGrpSpPr>
            <a:grpSpLocks/>
          </p:cNvGrpSpPr>
          <p:nvPr/>
        </p:nvGrpSpPr>
        <p:grpSpPr bwMode="auto">
          <a:xfrm>
            <a:off x="7847013" y="6402388"/>
            <a:ext cx="860425" cy="271462"/>
            <a:chOff x="4943" y="4033"/>
            <a:chExt cx="542" cy="171"/>
          </a:xfrm>
        </p:grpSpPr>
        <p:sp>
          <p:nvSpPr>
            <p:cNvPr id="27663" name="AutoShape 18">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7664" name="Text Box 19"/>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7" name="Group 23"/>
          <p:cNvGrpSpPr>
            <a:grpSpLocks/>
          </p:cNvGrpSpPr>
          <p:nvPr/>
        </p:nvGrpSpPr>
        <p:grpSpPr bwMode="auto">
          <a:xfrm>
            <a:off x="2971800" y="1803400"/>
            <a:ext cx="3124200" cy="3276600"/>
            <a:chOff x="2971800" y="1803400"/>
            <a:chExt cx="3124200" cy="3276600"/>
          </a:xfrm>
        </p:grpSpPr>
        <p:sp>
          <p:nvSpPr>
            <p:cNvPr id="189460" name="AutoShape 20"/>
            <p:cNvSpPr>
              <a:spLocks noChangeArrowheads="1"/>
            </p:cNvSpPr>
            <p:nvPr/>
          </p:nvSpPr>
          <p:spPr bwMode="auto">
            <a:xfrm rot="10800000">
              <a:off x="2971800" y="1803400"/>
              <a:ext cx="3124200" cy="3276600"/>
            </a:xfrm>
            <a:prstGeom prst="rtTriangle">
              <a:avLst/>
            </a:prstGeom>
            <a:solidFill>
              <a:srgbClr val="008080"/>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008080"/>
              </a:extrusionClr>
            </a:sp3d>
          </p:spPr>
          <p:txBody>
            <a:bodyPr rot="10800000" wrap="none" lIns="0" tIns="914400" rIns="914400" bIns="0">
              <a:flatTx/>
            </a:bodyPr>
            <a:lstStyle/>
            <a:p>
              <a:pPr lvl="1" algn="r">
                <a:spcBef>
                  <a:spcPct val="5000"/>
                </a:spcBef>
                <a:buClr>
                  <a:srgbClr val="D94439"/>
                </a:buClr>
                <a:buSzPct val="75000"/>
                <a:buFont typeface="Wingdings" pitchFamily="2" charset="2"/>
                <a:buNone/>
                <a:defRPr/>
              </a:pPr>
              <a:endParaRPr kumimoji="1" lang="en-US" sz="2800" b="1" dirty="0">
                <a:solidFill>
                  <a:srgbClr val="FFFFCC"/>
                </a:solidFill>
                <a:effectLst>
                  <a:outerShdw blurRad="38100" dist="38100" dir="2700000" algn="tl">
                    <a:srgbClr val="000000"/>
                  </a:outerShdw>
                </a:effectLst>
                <a:latin typeface="Times New Roman" pitchFamily="18" charset="0"/>
              </a:endParaRPr>
            </a:p>
          </p:txBody>
        </p:sp>
        <p:sp>
          <p:nvSpPr>
            <p:cNvPr id="23" name="TextBox 22"/>
            <p:cNvSpPr txBox="1"/>
            <p:nvPr/>
          </p:nvSpPr>
          <p:spPr>
            <a:xfrm>
              <a:off x="3917950" y="1981200"/>
              <a:ext cx="1944688" cy="1384300"/>
            </a:xfrm>
            <a:prstGeom prst="rect">
              <a:avLst/>
            </a:prstGeom>
            <a:noFill/>
          </p:spPr>
          <p:txBody>
            <a:bodyPr wrap="none">
              <a:spAutoFit/>
            </a:bodyPr>
            <a:lstStyle/>
            <a:p>
              <a:pPr lvl="1" algn="r">
                <a:spcBef>
                  <a:spcPct val="5000"/>
                </a:spcBef>
                <a:buClr>
                  <a:srgbClr val="D94439"/>
                </a:buClr>
                <a:buSzPct val="75000"/>
                <a:buFont typeface="Wingdings" pitchFamily="2" charset="2"/>
                <a:buNone/>
                <a:defRPr/>
              </a:pPr>
              <a:r>
                <a:rPr kumimoji="1" lang="en-US" sz="2800" b="1" dirty="0">
                  <a:solidFill>
                    <a:srgbClr val="FFFFCC"/>
                  </a:solidFill>
                  <a:effectLst>
                    <a:outerShdw blurRad="38100" dist="38100" dir="2700000" algn="tl">
                      <a:srgbClr val="000000"/>
                    </a:outerShdw>
                  </a:effectLst>
                  <a:latin typeface="Times New Roman" pitchFamily="18" charset="0"/>
                </a:rPr>
                <a:t>Static </a:t>
              </a:r>
              <a:br>
                <a:rPr kumimoji="1" lang="en-US" sz="2800" b="1" dirty="0">
                  <a:solidFill>
                    <a:srgbClr val="FFFFCC"/>
                  </a:solidFill>
                  <a:effectLst>
                    <a:outerShdw blurRad="38100" dist="38100" dir="2700000" algn="tl">
                      <a:srgbClr val="000000"/>
                    </a:outerShdw>
                  </a:effectLst>
                  <a:latin typeface="Times New Roman" pitchFamily="18" charset="0"/>
                </a:rPr>
              </a:br>
              <a:r>
                <a:rPr kumimoji="1" lang="en-US" sz="2800" b="1" dirty="0">
                  <a:solidFill>
                    <a:srgbClr val="FFFFCC"/>
                  </a:solidFill>
                  <a:effectLst>
                    <a:outerShdw blurRad="38100" dist="38100" dir="2700000" algn="tl">
                      <a:srgbClr val="000000"/>
                    </a:outerShdw>
                  </a:effectLst>
                  <a:latin typeface="Times New Roman" pitchFamily="18" charset="0"/>
                </a:rPr>
                <a:t>RAM </a:t>
              </a:r>
              <a:br>
                <a:rPr kumimoji="1" lang="en-US" sz="2800" b="1" dirty="0">
                  <a:solidFill>
                    <a:srgbClr val="FFFFCC"/>
                  </a:solidFill>
                  <a:effectLst>
                    <a:outerShdw blurRad="38100" dist="38100" dir="2700000" algn="tl">
                      <a:srgbClr val="000000"/>
                    </a:outerShdw>
                  </a:effectLst>
                  <a:latin typeface="Times New Roman" pitchFamily="18" charset="0"/>
                </a:rPr>
              </a:br>
              <a:r>
                <a:rPr kumimoji="1" lang="en-US" sz="2800" b="1" dirty="0">
                  <a:solidFill>
                    <a:srgbClr val="FFFFCC"/>
                  </a:solidFill>
                  <a:effectLst>
                    <a:outerShdw blurRad="38100" dist="38100" dir="2700000" algn="tl">
                      <a:srgbClr val="000000"/>
                    </a:outerShdw>
                  </a:effectLst>
                  <a:latin typeface="Times New Roman" pitchFamily="18" charset="0"/>
                </a:rPr>
                <a:t>(SRAM)</a:t>
              </a:r>
            </a:p>
          </p:txBody>
        </p:sp>
      </p:grpSp>
      <p:sp>
        <p:nvSpPr>
          <p:cNvPr id="189462" name="Rectangle 22"/>
          <p:cNvSpPr>
            <a:spLocks noChangeArrowheads="1"/>
          </p:cNvSpPr>
          <p:nvPr/>
        </p:nvSpPr>
        <p:spPr bwMode="auto">
          <a:xfrm>
            <a:off x="342900" y="5472113"/>
            <a:ext cx="8585200" cy="661987"/>
          </a:xfrm>
          <a:prstGeom prst="rect">
            <a:avLst/>
          </a:prstGeom>
          <a:noFill/>
          <a:ln w="9525">
            <a:noFill/>
            <a:miter lim="800000"/>
            <a:headEnd/>
            <a:tailEnd/>
          </a:ln>
        </p:spPr>
        <p:txBody>
          <a:bodyPr/>
          <a:lstStyle/>
          <a:p>
            <a:pPr marL="533400" indent="-533400">
              <a:spcBef>
                <a:spcPct val="20000"/>
              </a:spcBef>
              <a:buClr>
                <a:schemeClr val="accent1"/>
              </a:buClr>
              <a:buSzPct val="80000"/>
              <a:buFont typeface="Monotype Sorts" pitchFamily="2" charset="2"/>
              <a:buNone/>
              <a:defRPr/>
            </a:pPr>
            <a:r>
              <a:rPr kumimoji="1" lang="en-US" sz="2800" b="1">
                <a:solidFill>
                  <a:srgbClr val="000000"/>
                </a:solidFill>
                <a:latin typeface="Times New Roman" pitchFamily="18" charset="0"/>
              </a:rPr>
              <a:t>Newer Type: Magnetoresistive RAM (MRAM)</a:t>
            </a:r>
            <a:endParaRPr kumimoji="1" lang="en-US" b="1">
              <a:solidFill>
                <a:srgbClr val="FFFFCC"/>
              </a:solidFill>
              <a:effectLst>
                <a:outerShdw blurRad="38100" dist="38100" dir="2700000" algn="tl">
                  <a:srgbClr val="000000"/>
                </a:outerShdw>
              </a:effectLst>
              <a:latin typeface="Times New Roman" pitchFamily="18" charset="0"/>
            </a:endParaRPr>
          </a:p>
        </p:txBody>
      </p:sp>
      <p:sp>
        <p:nvSpPr>
          <p:cNvPr id="189461" name="AutoShape 21"/>
          <p:cNvSpPr>
            <a:spLocks noChangeArrowheads="1"/>
          </p:cNvSpPr>
          <p:nvPr/>
        </p:nvSpPr>
        <p:spPr bwMode="auto">
          <a:xfrm>
            <a:off x="2971800" y="1803400"/>
            <a:ext cx="3124200" cy="3276600"/>
          </a:xfrm>
          <a:prstGeom prst="rtTriangle">
            <a:avLst/>
          </a:prstGeom>
          <a:solidFill>
            <a:srgbClr val="0099CC"/>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0099CC"/>
            </a:extrusionClr>
          </a:sp3d>
        </p:spPr>
        <p:txBody>
          <a:bodyPr wrap="none" lIns="0" tIns="0" rIns="0" anchor="ctr">
            <a:flatTx/>
          </a:bodyPr>
          <a:lstStyle/>
          <a:p>
            <a:pPr>
              <a:defRPr/>
            </a:pPr>
            <a:r>
              <a:rPr kumimoji="1" lang="en-US" sz="2800" b="1" dirty="0">
                <a:solidFill>
                  <a:srgbClr val="FFFFCC"/>
                </a:solidFill>
                <a:effectLst>
                  <a:outerShdw blurRad="38100" dist="38100" dir="2700000" algn="tl">
                    <a:srgbClr val="000000"/>
                  </a:outerShdw>
                </a:effectLst>
                <a:latin typeface="Times New Roman" pitchFamily="18" charset="0"/>
              </a:rPr>
              <a:t>Dynamic </a:t>
            </a:r>
            <a:br>
              <a:rPr kumimoji="1" lang="en-US" sz="2800" b="1" dirty="0">
                <a:solidFill>
                  <a:srgbClr val="FFFFCC"/>
                </a:solidFill>
                <a:effectLst>
                  <a:outerShdw blurRad="38100" dist="38100" dir="2700000" algn="tl">
                    <a:srgbClr val="000000"/>
                  </a:outerShdw>
                </a:effectLst>
                <a:latin typeface="Times New Roman" pitchFamily="18" charset="0"/>
              </a:rPr>
            </a:br>
            <a:r>
              <a:rPr kumimoji="1" lang="en-US" sz="2800" b="1" dirty="0">
                <a:solidFill>
                  <a:srgbClr val="FFFFCC"/>
                </a:solidFill>
                <a:effectLst>
                  <a:outerShdw blurRad="38100" dist="38100" dir="2700000" algn="tl">
                    <a:srgbClr val="000000"/>
                  </a:outerShdw>
                </a:effectLst>
                <a:latin typeface="Times New Roman" pitchFamily="18" charset="0"/>
              </a:rPr>
              <a:t>RAM </a:t>
            </a:r>
            <a:br>
              <a:rPr kumimoji="1" lang="en-US" sz="2800" b="1" dirty="0">
                <a:solidFill>
                  <a:srgbClr val="FFFFCC"/>
                </a:solidFill>
                <a:effectLst>
                  <a:outerShdw blurRad="38100" dist="38100" dir="2700000" algn="tl">
                    <a:srgbClr val="000000"/>
                  </a:outerShdw>
                </a:effectLst>
                <a:latin typeface="Times New Roman" pitchFamily="18" charset="0"/>
              </a:rPr>
            </a:br>
            <a:r>
              <a:rPr kumimoji="1" lang="en-US" sz="2800" b="1" dirty="0">
                <a:solidFill>
                  <a:srgbClr val="FFFFCC"/>
                </a:solidFill>
                <a:effectLst>
                  <a:outerShdw blurRad="38100" dist="38100" dir="2700000" algn="tl">
                    <a:srgbClr val="000000"/>
                  </a:outerShdw>
                </a:effectLst>
                <a:latin typeface="Times New Roman" pitchFamily="18" charset="0"/>
              </a:rPr>
              <a:t>(DRAM)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9455">
                                            <p:txEl>
                                              <p:pRg st="0" end="0"/>
                                            </p:txEl>
                                          </p:spTgt>
                                        </p:tgtEl>
                                        <p:attrNameLst>
                                          <p:attrName>style.visibility</p:attrName>
                                        </p:attrNameLst>
                                      </p:cBhvr>
                                      <p:to>
                                        <p:strVal val="visible"/>
                                      </p:to>
                                    </p:set>
                                    <p:animEffect transition="in" filter="wipe(left)">
                                      <p:cBhvr>
                                        <p:cTn id="7" dur="500"/>
                                        <p:tgtEl>
                                          <p:spTgt spid="189455">
                                            <p:txEl>
                                              <p:pRg st="0" end="0"/>
                                            </p:txEl>
                                          </p:spTgt>
                                        </p:tgtEl>
                                      </p:cBhvr>
                                    </p:animEffect>
                                  </p:childTnLst>
                                </p:cTn>
                              </p:par>
                            </p:childTnLst>
                          </p:cTn>
                        </p:par>
                        <p:par>
                          <p:cTn id="8" fill="hold">
                            <p:stCondLst>
                              <p:cond delay="500"/>
                            </p:stCondLst>
                            <p:childTnLst>
                              <p:par>
                                <p:cTn id="9" presetID="2" presetClass="entr" presetSubtype="8" fill="hold" grpId="0" nodeType="afterEffect">
                                  <p:stCondLst>
                                    <p:cond delay="2000"/>
                                  </p:stCondLst>
                                  <p:childTnLst>
                                    <p:set>
                                      <p:cBhvr>
                                        <p:cTn id="10" dur="1" fill="hold">
                                          <p:stCondLst>
                                            <p:cond delay="0"/>
                                          </p:stCondLst>
                                        </p:cTn>
                                        <p:tgtEl>
                                          <p:spTgt spid="189461"/>
                                        </p:tgtEl>
                                        <p:attrNameLst>
                                          <p:attrName>style.visibility</p:attrName>
                                        </p:attrNameLst>
                                      </p:cBhvr>
                                      <p:to>
                                        <p:strVal val="visible"/>
                                      </p:to>
                                    </p:set>
                                    <p:anim calcmode="lin" valueType="num">
                                      <p:cBhvr additive="base">
                                        <p:cTn id="11" dur="500" fill="hold"/>
                                        <p:tgtEl>
                                          <p:spTgt spid="189461"/>
                                        </p:tgtEl>
                                        <p:attrNameLst>
                                          <p:attrName>ppt_x</p:attrName>
                                        </p:attrNameLst>
                                      </p:cBhvr>
                                      <p:tavLst>
                                        <p:tav tm="0">
                                          <p:val>
                                            <p:strVal val="0-#ppt_w/2"/>
                                          </p:val>
                                        </p:tav>
                                        <p:tav tm="100000">
                                          <p:val>
                                            <p:strVal val="#ppt_x"/>
                                          </p:val>
                                        </p:tav>
                                      </p:tavLst>
                                    </p:anim>
                                    <p:anim calcmode="lin" valueType="num">
                                      <p:cBhvr additive="base">
                                        <p:cTn id="12" dur="500" fill="hold"/>
                                        <p:tgtEl>
                                          <p:spTgt spid="189461"/>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nodeType="afterEffect">
                                  <p:stCondLst>
                                    <p:cond delay="2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ID="22" presetClass="entr" presetSubtype="2" fill="hold" nodeType="afterEffect">
                                  <p:stCondLst>
                                    <p:cond delay="300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9000"/>
                            </p:stCondLst>
                            <p:childTnLst>
                              <p:par>
                                <p:cTn id="23" presetID="22" presetClass="entr" presetSubtype="2" fill="hold" nodeType="afterEffect">
                                  <p:stCondLst>
                                    <p:cond delay="300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childTnLst>
                          </p:cTn>
                        </p:par>
                        <p:par>
                          <p:cTn id="26" fill="hold">
                            <p:stCondLst>
                              <p:cond delay="12500"/>
                            </p:stCondLst>
                            <p:childTnLst>
                              <p:par>
                                <p:cTn id="27" presetID="22" presetClass="entr" presetSubtype="8" fill="hold" nodeType="afterEffect">
                                  <p:stCondLst>
                                    <p:cond delay="30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16000"/>
                            </p:stCondLst>
                            <p:childTnLst>
                              <p:par>
                                <p:cTn id="31" presetID="22" presetClass="entr" presetSubtype="8" fill="hold" nodeType="afterEffect">
                                  <p:stCondLst>
                                    <p:cond delay="300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19500"/>
                            </p:stCondLst>
                            <p:childTnLst>
                              <p:par>
                                <p:cTn id="35" presetID="22" presetClass="entr" presetSubtype="8" fill="hold" grpId="0" nodeType="afterEffect">
                                  <p:stCondLst>
                                    <p:cond delay="1000"/>
                                  </p:stCondLst>
                                  <p:childTnLst>
                                    <p:set>
                                      <p:cBhvr>
                                        <p:cTn id="36" dur="1" fill="hold">
                                          <p:stCondLst>
                                            <p:cond delay="0"/>
                                          </p:stCondLst>
                                        </p:cTn>
                                        <p:tgtEl>
                                          <p:spTgt spid="189462">
                                            <p:txEl>
                                              <p:pRg st="0" end="0"/>
                                            </p:txEl>
                                          </p:spTgt>
                                        </p:tgtEl>
                                        <p:attrNameLst>
                                          <p:attrName>style.visibility</p:attrName>
                                        </p:attrNameLst>
                                      </p:cBhvr>
                                      <p:to>
                                        <p:strVal val="visible"/>
                                      </p:to>
                                    </p:set>
                                    <p:animEffect transition="in" filter="wipe(left)">
                                      <p:cBhvr>
                                        <p:cTn id="37" dur="500"/>
                                        <p:tgtEl>
                                          <p:spTgt spid="189462">
                                            <p:txEl>
                                              <p:pRg st="0" end="0"/>
                                            </p:txEl>
                                          </p:spTgt>
                                        </p:tgtEl>
                                      </p:cBhvr>
                                    </p:animEffect>
                                  </p:childTnLst>
                                </p:cTn>
                              </p:par>
                            </p:childTnLst>
                          </p:cTn>
                        </p:par>
                        <p:par>
                          <p:cTn id="38" fill="hold">
                            <p:stCondLst>
                              <p:cond delay="21000"/>
                            </p:stCondLst>
                            <p:childTnLst>
                              <p:par>
                                <p:cTn id="39" presetID="1" presetClass="entr" presetSubtype="0" fill="hold" nodeType="afterEffect">
                                  <p:stCondLst>
                                    <p:cond delay="0"/>
                                  </p:stCondLst>
                                  <p:childTnLst>
                                    <p:set>
                                      <p:cBhvr>
                                        <p:cTn id="4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5" grpId="0" build="p" autoUpdateAnimBg="0" advAuto="0"/>
      <p:bldP spid="189462" grpId="0" build="p" autoUpdateAnimBg="0" advAuto="0"/>
      <p:bldP spid="18946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mtClean="0"/>
              <a:t>Memory</a:t>
            </a:r>
          </a:p>
        </p:txBody>
      </p:sp>
      <p:sp>
        <p:nvSpPr>
          <p:cNvPr id="56323" name="Rectangle 3"/>
          <p:cNvSpPr>
            <a:spLocks noGrp="1" noChangeArrowheads="1"/>
          </p:cNvSpPr>
          <p:nvPr>
            <p:ph type="body" idx="1"/>
          </p:nvPr>
        </p:nvSpPr>
        <p:spPr>
          <a:xfrm>
            <a:off x="292100" y="1090613"/>
            <a:ext cx="4800600" cy="3252787"/>
          </a:xfrm>
        </p:spPr>
        <p:txBody>
          <a:bodyPr/>
          <a:lstStyle/>
          <a:p>
            <a:pPr>
              <a:buFont typeface="Monotype Sorts" pitchFamily="2" charset="2"/>
              <a:buNone/>
            </a:pPr>
            <a:r>
              <a:rPr lang="en-US" smtClean="0"/>
              <a:t>Where does memory reside?</a:t>
            </a:r>
          </a:p>
        </p:txBody>
      </p:sp>
      <p:sp>
        <p:nvSpPr>
          <p:cNvPr id="28677"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199 Fig. 4-18</a:t>
            </a:r>
          </a:p>
        </p:txBody>
      </p:sp>
      <p:grpSp>
        <p:nvGrpSpPr>
          <p:cNvPr id="2" name="Group 21"/>
          <p:cNvGrpSpPr>
            <a:grpSpLocks/>
          </p:cNvGrpSpPr>
          <p:nvPr/>
        </p:nvGrpSpPr>
        <p:grpSpPr bwMode="auto">
          <a:xfrm>
            <a:off x="7847013" y="6402388"/>
            <a:ext cx="860425" cy="271462"/>
            <a:chOff x="4943" y="4033"/>
            <a:chExt cx="542" cy="171"/>
          </a:xfrm>
        </p:grpSpPr>
        <p:sp>
          <p:nvSpPr>
            <p:cNvPr id="2868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868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6345" name="Rectangle 25"/>
          <p:cNvSpPr>
            <a:spLocks noChangeArrowheads="1"/>
          </p:cNvSpPr>
          <p:nvPr/>
        </p:nvSpPr>
        <p:spPr bwMode="auto">
          <a:xfrm>
            <a:off x="304800" y="1524000"/>
            <a:ext cx="4800600" cy="27432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Resides on small circuit board called</a:t>
            </a:r>
            <a:r>
              <a:rPr kumimoji="1" lang="en-US" sz="2600">
                <a:solidFill>
                  <a:srgbClr val="000000"/>
                </a:solidFill>
                <a:latin typeface="Times New Roman" pitchFamily="18" charset="0"/>
              </a:rPr>
              <a:t> </a:t>
            </a:r>
            <a:r>
              <a:rPr kumimoji="1" lang="en-US" sz="2600" b="1">
                <a:solidFill>
                  <a:srgbClr val="D94439"/>
                </a:solidFill>
                <a:latin typeface="Times New Roman" pitchFamily="18" charset="0"/>
              </a:rPr>
              <a:t>memory module</a:t>
            </a:r>
          </a:p>
          <a:p>
            <a:pPr marL="609600" lvl="1" indent="-495300">
              <a:spcBef>
                <a:spcPct val="5000"/>
              </a:spcBef>
              <a:buClr>
                <a:srgbClr val="000099"/>
              </a:buClr>
              <a:buSzPct val="75000"/>
              <a:buFont typeface="Wingdings" pitchFamily="2" charset="2"/>
              <a:buChar char="Ø"/>
            </a:pPr>
            <a:r>
              <a:rPr kumimoji="1" lang="en-US" sz="2600" b="1">
                <a:solidFill>
                  <a:srgbClr val="D94439"/>
                </a:solidFill>
                <a:latin typeface="Times New Roman" pitchFamily="18" charset="0"/>
              </a:rPr>
              <a:t>Memory slots</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on motherboard hold memory modules</a:t>
            </a:r>
            <a:endParaRPr kumimoji="1" lang="en-US" sz="2600" b="1">
              <a:solidFill>
                <a:srgbClr val="000000"/>
              </a:solidFill>
              <a:latin typeface="Arial Unicode MS" pitchFamily="34" charset="-128"/>
            </a:endParaRPr>
          </a:p>
        </p:txBody>
      </p:sp>
      <p:pic>
        <p:nvPicPr>
          <p:cNvPr id="16" name="Picture 15" descr="CFig4-18.gif"/>
          <p:cNvPicPr>
            <a:picLocks noChangeAspect="1"/>
          </p:cNvPicPr>
          <p:nvPr/>
        </p:nvPicPr>
        <p:blipFill>
          <a:blip r:embed="rId2">
            <a:clrChange>
              <a:clrFrom>
                <a:srgbClr val="FFFFFF"/>
              </a:clrFrom>
              <a:clrTo>
                <a:srgbClr val="FFFFFF">
                  <a:alpha val="0"/>
                </a:srgbClr>
              </a:clrTo>
            </a:clrChange>
          </a:blip>
          <a:stretch>
            <a:fillRect/>
          </a:stretch>
        </p:blipFill>
        <p:spPr>
          <a:xfrm>
            <a:off x="5257800" y="1371600"/>
            <a:ext cx="3430483" cy="44081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left)">
                                      <p:cBhvr>
                                        <p:cTn id="7" dur="500"/>
                                        <p:tgtEl>
                                          <p:spTgt spid="5632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56345">
                                            <p:txEl>
                                              <p:pRg st="0" end="0"/>
                                            </p:txEl>
                                          </p:spTgt>
                                        </p:tgtEl>
                                        <p:attrNameLst>
                                          <p:attrName>style.visibility</p:attrName>
                                        </p:attrNameLst>
                                      </p:cBhvr>
                                      <p:to>
                                        <p:strVal val="visible"/>
                                      </p:to>
                                    </p:set>
                                    <p:animEffect transition="in" filter="wipe(left)">
                                      <p:cBhvr>
                                        <p:cTn id="11" dur="500"/>
                                        <p:tgtEl>
                                          <p:spTgt spid="56345">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56345">
                                            <p:txEl>
                                              <p:pRg st="1" end="1"/>
                                            </p:txEl>
                                          </p:spTgt>
                                        </p:tgtEl>
                                        <p:attrNameLst>
                                          <p:attrName>style.visibility</p:attrName>
                                        </p:attrNameLst>
                                      </p:cBhvr>
                                      <p:to>
                                        <p:strVal val="visible"/>
                                      </p:to>
                                    </p:set>
                                    <p:animEffect transition="in" filter="wipe(left)">
                                      <p:cBhvr>
                                        <p:cTn id="15" dur="500"/>
                                        <p:tgtEl>
                                          <p:spTgt spid="56345">
                                            <p:txEl>
                                              <p:pRg st="1" end="1"/>
                                            </p:txEl>
                                          </p:spTgt>
                                        </p:tgtEl>
                                      </p:cBhvr>
                                    </p:animEffect>
                                  </p:childTnLst>
                                </p:cTn>
                              </p:par>
                            </p:childTnLst>
                          </p:cTn>
                        </p:par>
                        <p:par>
                          <p:cTn id="16" fill="hold">
                            <p:stCondLst>
                              <p:cond delay="9500"/>
                            </p:stCondLst>
                            <p:childTnLst>
                              <p:par>
                                <p:cTn id="17" presetID="3" presetClass="entr" presetSubtype="10" fill="hold" nodeType="after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par>
                          <p:cTn id="20" fill="hold">
                            <p:stCondLst>
                              <p:cond delay="120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4" autoUpdateAnimBg="0" advAuto="0"/>
      <p:bldP spid="56345" grpId="0" build="p" bldLvl="4" autoUpdateAnimBg="0" advAuto="400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Memory</a:t>
            </a:r>
          </a:p>
        </p:txBody>
      </p:sp>
      <p:sp>
        <p:nvSpPr>
          <p:cNvPr id="29699"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199</a:t>
            </a:r>
          </a:p>
        </p:txBody>
      </p:sp>
      <p:grpSp>
        <p:nvGrpSpPr>
          <p:cNvPr id="2" name="Group 21"/>
          <p:cNvGrpSpPr>
            <a:grpSpLocks/>
          </p:cNvGrpSpPr>
          <p:nvPr/>
        </p:nvGrpSpPr>
        <p:grpSpPr bwMode="auto">
          <a:xfrm>
            <a:off x="7847013" y="6402388"/>
            <a:ext cx="860425" cy="271462"/>
            <a:chOff x="4943" y="4033"/>
            <a:chExt cx="542" cy="171"/>
          </a:xfrm>
        </p:grpSpPr>
        <p:sp>
          <p:nvSpPr>
            <p:cNvPr id="2970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2970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8371" name="Rectangle 3"/>
          <p:cNvSpPr>
            <a:spLocks noGrp="1" noChangeArrowheads="1"/>
          </p:cNvSpPr>
          <p:nvPr>
            <p:ph type="body" idx="1"/>
          </p:nvPr>
        </p:nvSpPr>
        <p:spPr>
          <a:xfrm>
            <a:off x="292100" y="1090613"/>
            <a:ext cx="8153400" cy="585787"/>
          </a:xfrm>
        </p:spPr>
        <p:txBody>
          <a:bodyPr/>
          <a:lstStyle/>
          <a:p>
            <a:pPr>
              <a:buFont typeface="Monotype Sorts" pitchFamily="2" charset="2"/>
              <a:buNone/>
            </a:pPr>
            <a:r>
              <a:rPr lang="en-US" smtClean="0"/>
              <a:t>How much RAM does an application require?</a:t>
            </a:r>
          </a:p>
        </p:txBody>
      </p:sp>
      <p:sp>
        <p:nvSpPr>
          <p:cNvPr id="58396" name="Rectangle 28"/>
          <p:cNvSpPr>
            <a:spLocks noChangeArrowheads="1"/>
          </p:cNvSpPr>
          <p:nvPr/>
        </p:nvSpPr>
        <p:spPr bwMode="auto">
          <a:xfrm>
            <a:off x="304800" y="1547813"/>
            <a:ext cx="4191000" cy="34051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Depends on the types of software you plan to use</a:t>
            </a: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For optimal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performance, you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need more than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minimum specifications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58396">
                                            <p:txEl>
                                              <p:pRg st="0" end="0"/>
                                            </p:txEl>
                                          </p:spTgt>
                                        </p:tgtEl>
                                        <p:attrNameLst>
                                          <p:attrName>style.visibility</p:attrName>
                                        </p:attrNameLst>
                                      </p:cBhvr>
                                      <p:to>
                                        <p:strVal val="visible"/>
                                      </p:to>
                                    </p:set>
                                    <p:animEffect transition="in" filter="wipe(left)">
                                      <p:cBhvr>
                                        <p:cTn id="11" dur="500"/>
                                        <p:tgtEl>
                                          <p:spTgt spid="58396">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58396">
                                            <p:txEl>
                                              <p:pRg st="1" end="1"/>
                                            </p:txEl>
                                          </p:spTgt>
                                        </p:tgtEl>
                                        <p:attrNameLst>
                                          <p:attrName>style.visibility</p:attrName>
                                        </p:attrNameLst>
                                      </p:cBhvr>
                                      <p:to>
                                        <p:strVal val="visible"/>
                                      </p:to>
                                    </p:set>
                                    <p:animEffect transition="in" filter="wipe(left)">
                                      <p:cBhvr>
                                        <p:cTn id="15" dur="500"/>
                                        <p:tgtEl>
                                          <p:spTgt spid="58396">
                                            <p:txEl>
                                              <p:pRg st="1" end="1"/>
                                            </p:txEl>
                                          </p:spTgt>
                                        </p:tgtEl>
                                      </p:cBhvr>
                                    </p:animEffect>
                                  </p:childTnLst>
                                </p:cTn>
                              </p:par>
                            </p:childTnLst>
                          </p:cTn>
                        </p:par>
                        <p:par>
                          <p:cTn id="16" fill="hold">
                            <p:stCondLst>
                              <p:cond delay="95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4" autoUpdateAnimBg="0" advAuto="0"/>
      <p:bldP spid="58396" grpId="0" build="p" bldLvl="4" autoUpdateAnimBg="0" advAuto="400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Memory</a:t>
            </a:r>
          </a:p>
        </p:txBody>
      </p:sp>
      <p:sp>
        <p:nvSpPr>
          <p:cNvPr id="60419" name="Rectangle 3"/>
          <p:cNvSpPr>
            <a:spLocks noGrp="1" noChangeArrowheads="1"/>
          </p:cNvSpPr>
          <p:nvPr>
            <p:ph type="body" idx="1"/>
          </p:nvPr>
        </p:nvSpPr>
        <p:spPr>
          <a:xfrm>
            <a:off x="292100" y="1090613"/>
            <a:ext cx="8585200" cy="585787"/>
          </a:xfrm>
        </p:spPr>
        <p:txBody>
          <a:bodyPr/>
          <a:lstStyle/>
          <a:p>
            <a:pPr>
              <a:buFont typeface="Monotype Sorts" pitchFamily="2" charset="2"/>
              <a:buNone/>
            </a:pPr>
            <a:r>
              <a:rPr lang="en-US" smtClean="0"/>
              <a:t>How much RAM do you need?</a:t>
            </a:r>
          </a:p>
        </p:txBody>
      </p:sp>
      <p:sp>
        <p:nvSpPr>
          <p:cNvPr id="3072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200 Fig. 4-19</a:t>
            </a:r>
          </a:p>
        </p:txBody>
      </p:sp>
      <p:grpSp>
        <p:nvGrpSpPr>
          <p:cNvPr id="2" name="Group 21"/>
          <p:cNvGrpSpPr>
            <a:grpSpLocks/>
          </p:cNvGrpSpPr>
          <p:nvPr/>
        </p:nvGrpSpPr>
        <p:grpSpPr bwMode="auto">
          <a:xfrm>
            <a:off x="7847013" y="6402388"/>
            <a:ext cx="860425" cy="271462"/>
            <a:chOff x="4943" y="4033"/>
            <a:chExt cx="542" cy="171"/>
          </a:xfrm>
        </p:grpSpPr>
        <p:sp>
          <p:nvSpPr>
            <p:cNvPr id="30739"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0740"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60467" name="Rectangle 51"/>
          <p:cNvSpPr>
            <a:spLocks noChangeArrowheads="1"/>
          </p:cNvSpPr>
          <p:nvPr/>
        </p:nvSpPr>
        <p:spPr bwMode="auto">
          <a:xfrm>
            <a:off x="304800" y="1547813"/>
            <a:ext cx="8585200" cy="1423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Depends on type of applications you intend to run</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on your computer</a:t>
            </a:r>
          </a:p>
        </p:txBody>
      </p:sp>
      <p:grpSp>
        <p:nvGrpSpPr>
          <p:cNvPr id="3" name="Group 66"/>
          <p:cNvGrpSpPr>
            <a:grpSpLocks/>
          </p:cNvGrpSpPr>
          <p:nvPr/>
        </p:nvGrpSpPr>
        <p:grpSpPr bwMode="auto">
          <a:xfrm>
            <a:off x="381000" y="2438400"/>
            <a:ext cx="8763000" cy="3371850"/>
            <a:chOff x="240" y="1536"/>
            <a:chExt cx="5520" cy="2124"/>
          </a:xfrm>
        </p:grpSpPr>
        <p:grpSp>
          <p:nvGrpSpPr>
            <p:cNvPr id="30728" name="Group 64"/>
            <p:cNvGrpSpPr>
              <a:grpSpLocks/>
            </p:cNvGrpSpPr>
            <p:nvPr/>
          </p:nvGrpSpPr>
          <p:grpSpPr bwMode="auto">
            <a:xfrm>
              <a:off x="240" y="1536"/>
              <a:ext cx="5232" cy="2124"/>
              <a:chOff x="240" y="1536"/>
              <a:chExt cx="5232" cy="2124"/>
            </a:xfrm>
          </p:grpSpPr>
          <p:sp>
            <p:nvSpPr>
              <p:cNvPr id="30735" name="Rectangle 26"/>
              <p:cNvSpPr>
                <a:spLocks noChangeArrowheads="1"/>
              </p:cNvSpPr>
              <p:nvPr/>
            </p:nvSpPr>
            <p:spPr bwMode="auto">
              <a:xfrm>
                <a:off x="240" y="1536"/>
                <a:ext cx="5232" cy="2124"/>
              </a:xfrm>
              <a:prstGeom prst="rect">
                <a:avLst/>
              </a:prstGeom>
              <a:gradFill rotWithShape="0">
                <a:gsLst>
                  <a:gs pos="0">
                    <a:srgbClr val="0099CC"/>
                  </a:gs>
                  <a:gs pos="100000">
                    <a:srgbClr val="C0C0C0"/>
                  </a:gs>
                </a:gsLst>
                <a:lin ang="5400000" scaled="1"/>
              </a:gradFill>
              <a:ln w="9525">
                <a:noFill/>
                <a:miter lim="800000"/>
                <a:headEnd/>
                <a:tailEnd/>
              </a:ln>
            </p:spPr>
            <p:txBody>
              <a:bodyPr wrap="none" anchor="ctr"/>
              <a:lstStyle/>
              <a:p>
                <a:endParaRPr lang="en-US"/>
              </a:p>
            </p:txBody>
          </p:sp>
          <p:sp>
            <p:nvSpPr>
              <p:cNvPr id="30736" name="Line 30"/>
              <p:cNvSpPr>
                <a:spLocks noChangeShapeType="1"/>
              </p:cNvSpPr>
              <p:nvPr/>
            </p:nvSpPr>
            <p:spPr bwMode="auto">
              <a:xfrm>
                <a:off x="240" y="1788"/>
                <a:ext cx="5232" cy="0"/>
              </a:xfrm>
              <a:prstGeom prst="line">
                <a:avLst/>
              </a:prstGeom>
              <a:noFill/>
              <a:ln w="57150">
                <a:solidFill>
                  <a:schemeClr val="accent1"/>
                </a:solidFill>
                <a:miter lim="800000"/>
                <a:headEnd type="none" w="sm" len="med"/>
                <a:tailEnd type="none" w="sm" len="med"/>
              </a:ln>
            </p:spPr>
            <p:txBody>
              <a:bodyPr wrap="none"/>
              <a:lstStyle/>
              <a:p>
                <a:endParaRPr lang="en-US"/>
              </a:p>
            </p:txBody>
          </p:sp>
          <p:sp>
            <p:nvSpPr>
              <p:cNvPr id="30737" name="Text Box 28"/>
              <p:cNvSpPr txBox="1">
                <a:spLocks noChangeArrowheads="1"/>
              </p:cNvSpPr>
              <p:nvPr/>
            </p:nvSpPr>
            <p:spPr bwMode="auto">
              <a:xfrm>
                <a:off x="328" y="1548"/>
                <a:ext cx="576" cy="243"/>
              </a:xfrm>
              <a:prstGeom prst="rect">
                <a:avLst/>
              </a:prstGeom>
              <a:noFill/>
              <a:ln w="9525">
                <a:noFill/>
                <a:miter lim="800000"/>
                <a:headEnd/>
                <a:tailEnd/>
              </a:ln>
            </p:spPr>
            <p:txBody>
              <a:bodyPr>
                <a:spAutoFit/>
              </a:bodyPr>
              <a:lstStyle/>
              <a:p>
                <a:pPr>
                  <a:lnSpc>
                    <a:spcPct val="120000"/>
                  </a:lnSpc>
                  <a:tabLst>
                    <a:tab pos="1320800" algn="l"/>
                    <a:tab pos="3949700" algn="l"/>
                    <a:tab pos="6515100" algn="l"/>
                  </a:tabLst>
                </a:pPr>
                <a:r>
                  <a:rPr lang="en-US" sz="1600" b="1">
                    <a:solidFill>
                      <a:schemeClr val="bg2"/>
                    </a:solidFill>
                  </a:rPr>
                  <a:t>RAM</a:t>
                </a:r>
              </a:p>
            </p:txBody>
          </p:sp>
          <p:sp>
            <p:nvSpPr>
              <p:cNvPr id="30738" name="Text Box 45"/>
              <p:cNvSpPr txBox="1">
                <a:spLocks noChangeArrowheads="1"/>
              </p:cNvSpPr>
              <p:nvPr/>
            </p:nvSpPr>
            <p:spPr bwMode="auto">
              <a:xfrm>
                <a:off x="336" y="1788"/>
                <a:ext cx="432" cy="243"/>
              </a:xfrm>
              <a:prstGeom prst="rect">
                <a:avLst/>
              </a:prstGeom>
              <a:noFill/>
              <a:ln w="9525">
                <a:noFill/>
                <a:miter lim="800000"/>
                <a:headEnd/>
                <a:tailEnd/>
              </a:ln>
            </p:spPr>
            <p:txBody>
              <a:bodyPr>
                <a:spAutoFit/>
              </a:bodyPr>
              <a:lstStyle/>
              <a:p>
                <a:pPr>
                  <a:lnSpc>
                    <a:spcPct val="120000"/>
                  </a:lnSpc>
                  <a:tabLst>
                    <a:tab pos="1435100" algn="l"/>
                    <a:tab pos="3949700" algn="l"/>
                    <a:tab pos="6286500" algn="l"/>
                  </a:tabLst>
                </a:pPr>
                <a:r>
                  <a:rPr lang="en-US" sz="1600" b="1">
                    <a:solidFill>
                      <a:schemeClr val="bg2"/>
                    </a:solidFill>
                  </a:rPr>
                  <a:t>Use</a:t>
                </a:r>
              </a:p>
            </p:txBody>
          </p:sp>
        </p:grpSp>
        <p:sp>
          <p:nvSpPr>
            <p:cNvPr id="30729" name="Text Box 57"/>
            <p:cNvSpPr txBox="1">
              <a:spLocks noChangeArrowheads="1"/>
            </p:cNvSpPr>
            <p:nvPr/>
          </p:nvSpPr>
          <p:spPr bwMode="auto">
            <a:xfrm>
              <a:off x="960" y="1548"/>
              <a:ext cx="960" cy="217"/>
            </a:xfrm>
            <a:prstGeom prst="rect">
              <a:avLst/>
            </a:prstGeom>
            <a:noFill/>
            <a:ln w="9525">
              <a:noFill/>
              <a:miter lim="800000"/>
              <a:headEnd/>
              <a:tailEnd/>
            </a:ln>
          </p:spPr>
          <p:txBody>
            <a:bodyPr>
              <a:spAutoFit/>
            </a:bodyPr>
            <a:lstStyle/>
            <a:p>
              <a:pPr>
                <a:lnSpc>
                  <a:spcPct val="120000"/>
                </a:lnSpc>
                <a:tabLst>
                  <a:tab pos="1435100" algn="l"/>
                  <a:tab pos="3949700" algn="l"/>
                  <a:tab pos="6286500" algn="l"/>
                </a:tabLst>
              </a:pPr>
              <a:r>
                <a:rPr lang="en-US" sz="1500" b="1">
                  <a:solidFill>
                    <a:schemeClr val="bg2"/>
                  </a:solidFill>
                </a:rPr>
                <a:t>1 GB or less</a:t>
              </a:r>
            </a:p>
          </p:txBody>
        </p:sp>
        <p:sp>
          <p:nvSpPr>
            <p:cNvPr id="30730" name="Text Box 58"/>
            <p:cNvSpPr txBox="1">
              <a:spLocks noChangeArrowheads="1"/>
            </p:cNvSpPr>
            <p:nvPr/>
          </p:nvSpPr>
          <p:spPr bwMode="auto">
            <a:xfrm>
              <a:off x="2592" y="1548"/>
              <a:ext cx="960" cy="217"/>
            </a:xfrm>
            <a:prstGeom prst="rect">
              <a:avLst/>
            </a:prstGeom>
            <a:noFill/>
            <a:ln w="9525">
              <a:noFill/>
              <a:miter lim="800000"/>
              <a:headEnd/>
              <a:tailEnd/>
            </a:ln>
          </p:spPr>
          <p:txBody>
            <a:bodyPr>
              <a:spAutoFit/>
            </a:bodyPr>
            <a:lstStyle/>
            <a:p>
              <a:pPr>
                <a:lnSpc>
                  <a:spcPct val="120000"/>
                </a:lnSpc>
                <a:tabLst>
                  <a:tab pos="1435100" algn="l"/>
                  <a:tab pos="3949700" algn="l"/>
                  <a:tab pos="6286500" algn="l"/>
                </a:tabLst>
              </a:pPr>
              <a:r>
                <a:rPr lang="en-US" sz="1500" b="1">
                  <a:solidFill>
                    <a:schemeClr val="bg2"/>
                  </a:solidFill>
                </a:rPr>
                <a:t>1 GB to 4 GB</a:t>
              </a:r>
            </a:p>
          </p:txBody>
        </p:sp>
        <p:sp>
          <p:nvSpPr>
            <p:cNvPr id="30731" name="Text Box 59"/>
            <p:cNvSpPr txBox="1">
              <a:spLocks noChangeArrowheads="1"/>
            </p:cNvSpPr>
            <p:nvPr/>
          </p:nvSpPr>
          <p:spPr bwMode="auto">
            <a:xfrm>
              <a:off x="4320" y="1548"/>
              <a:ext cx="960" cy="228"/>
            </a:xfrm>
            <a:prstGeom prst="rect">
              <a:avLst/>
            </a:prstGeom>
            <a:noFill/>
            <a:ln w="9525">
              <a:noFill/>
              <a:miter lim="800000"/>
              <a:headEnd/>
              <a:tailEnd/>
            </a:ln>
          </p:spPr>
          <p:txBody>
            <a:bodyPr>
              <a:spAutoFit/>
            </a:bodyPr>
            <a:lstStyle/>
            <a:p>
              <a:pPr>
                <a:lnSpc>
                  <a:spcPct val="120000"/>
                </a:lnSpc>
                <a:tabLst>
                  <a:tab pos="1435100" algn="l"/>
                  <a:tab pos="3949700" algn="l"/>
                  <a:tab pos="6286500" algn="l"/>
                </a:tabLst>
              </a:pPr>
              <a:r>
                <a:rPr lang="en-US" sz="1600" b="1">
                  <a:solidFill>
                    <a:schemeClr val="bg2"/>
                  </a:solidFill>
                </a:rPr>
                <a:t>4 GB and up</a:t>
              </a:r>
            </a:p>
          </p:txBody>
        </p:sp>
        <p:sp>
          <p:nvSpPr>
            <p:cNvPr id="30732" name="Text Box 60"/>
            <p:cNvSpPr txBox="1">
              <a:spLocks noChangeArrowheads="1"/>
            </p:cNvSpPr>
            <p:nvPr/>
          </p:nvSpPr>
          <p:spPr bwMode="auto">
            <a:xfrm>
              <a:off x="864" y="1809"/>
              <a:ext cx="1392" cy="1829"/>
            </a:xfrm>
            <a:prstGeom prst="rect">
              <a:avLst/>
            </a:prstGeom>
            <a:noFill/>
            <a:ln w="9525">
              <a:noFill/>
              <a:miter lim="800000"/>
              <a:headEnd/>
              <a:tailEnd/>
            </a:ln>
          </p:spPr>
          <p:txBody>
            <a:bodyPr>
              <a:spAutoFit/>
            </a:bodyPr>
            <a:lstStyle/>
            <a:p>
              <a:pPr marL="114300" indent="-114300">
                <a:lnSpc>
                  <a:spcPct val="120000"/>
                </a:lnSpc>
                <a:buFontTx/>
                <a:buChar char="•"/>
                <a:tabLst>
                  <a:tab pos="3949700" algn="l"/>
                  <a:tab pos="6286500" algn="l"/>
                </a:tabLst>
              </a:pPr>
              <a:r>
                <a:rPr lang="en-US" sz="1400">
                  <a:solidFill>
                    <a:schemeClr val="bg2"/>
                  </a:solidFill>
                </a:rPr>
                <a:t>Home and business</a:t>
              </a:r>
              <a:br>
                <a:rPr lang="en-US" sz="1400">
                  <a:solidFill>
                    <a:schemeClr val="bg2"/>
                  </a:solidFill>
                </a:rPr>
              </a:br>
              <a:r>
                <a:rPr lang="en-US" sz="1400">
                  <a:solidFill>
                    <a:schemeClr val="bg2"/>
                  </a:solidFill>
                </a:rPr>
                <a:t>users managing</a:t>
              </a:r>
              <a:br>
                <a:rPr lang="en-US" sz="1400">
                  <a:solidFill>
                    <a:schemeClr val="bg2"/>
                  </a:solidFill>
                </a:rPr>
              </a:br>
              <a:r>
                <a:rPr lang="en-US" sz="1400">
                  <a:solidFill>
                    <a:schemeClr val="bg2"/>
                  </a:solidFill>
                </a:rPr>
                <a:t>personal finances</a:t>
              </a:r>
            </a:p>
            <a:p>
              <a:pPr marL="114300" indent="-114300">
                <a:lnSpc>
                  <a:spcPct val="120000"/>
                </a:lnSpc>
                <a:buFontTx/>
                <a:buChar char="•"/>
                <a:tabLst>
                  <a:tab pos="3949700" algn="l"/>
                  <a:tab pos="6286500" algn="l"/>
                </a:tabLst>
              </a:pPr>
              <a:r>
                <a:rPr lang="en-US" sz="1400">
                  <a:solidFill>
                    <a:schemeClr val="bg2"/>
                  </a:solidFill>
                </a:rPr>
                <a:t>Using standard</a:t>
              </a:r>
              <a:br>
                <a:rPr lang="en-US" sz="1400">
                  <a:solidFill>
                    <a:schemeClr val="bg2"/>
                  </a:solidFill>
                </a:rPr>
              </a:br>
              <a:r>
                <a:rPr lang="en-US" sz="1400">
                  <a:solidFill>
                    <a:schemeClr val="bg2"/>
                  </a:solidFill>
                </a:rPr>
                <a:t>application software</a:t>
              </a:r>
              <a:br>
                <a:rPr lang="en-US" sz="1400">
                  <a:solidFill>
                    <a:schemeClr val="bg2"/>
                  </a:solidFill>
                </a:rPr>
              </a:br>
              <a:r>
                <a:rPr lang="en-US" sz="1400">
                  <a:solidFill>
                    <a:schemeClr val="bg2"/>
                  </a:solidFill>
                </a:rPr>
                <a:t>such as word processing</a:t>
              </a:r>
            </a:p>
            <a:p>
              <a:pPr marL="114300" indent="-114300">
                <a:lnSpc>
                  <a:spcPct val="120000"/>
                </a:lnSpc>
                <a:buFontTx/>
                <a:buChar char="•"/>
                <a:tabLst>
                  <a:tab pos="3949700" algn="l"/>
                  <a:tab pos="6286500" algn="l"/>
                </a:tabLst>
              </a:pPr>
              <a:r>
                <a:rPr lang="en-US" sz="1400">
                  <a:solidFill>
                    <a:schemeClr val="bg2"/>
                  </a:solidFill>
                </a:rPr>
                <a:t>Using educational </a:t>
              </a:r>
              <a:br>
                <a:rPr lang="en-US" sz="1400">
                  <a:solidFill>
                    <a:schemeClr val="bg2"/>
                  </a:solidFill>
                </a:rPr>
              </a:br>
              <a:r>
                <a:rPr lang="en-US" sz="1400">
                  <a:solidFill>
                    <a:schemeClr val="bg2"/>
                  </a:solidFill>
                </a:rPr>
                <a:t>or entertainment</a:t>
              </a:r>
              <a:br>
                <a:rPr lang="en-US" sz="1400">
                  <a:solidFill>
                    <a:schemeClr val="bg2"/>
                  </a:solidFill>
                </a:rPr>
              </a:br>
              <a:r>
                <a:rPr lang="en-US" sz="1400">
                  <a:solidFill>
                    <a:schemeClr val="bg2"/>
                  </a:solidFill>
                </a:rPr>
                <a:t>CDs</a:t>
              </a:r>
            </a:p>
            <a:p>
              <a:pPr marL="114300" indent="-114300">
                <a:lnSpc>
                  <a:spcPct val="120000"/>
                </a:lnSpc>
                <a:buFontTx/>
                <a:buChar char="•"/>
                <a:tabLst>
                  <a:tab pos="3949700" algn="l"/>
                  <a:tab pos="6286500" algn="l"/>
                </a:tabLst>
              </a:pPr>
              <a:r>
                <a:rPr lang="en-US" sz="1400">
                  <a:solidFill>
                    <a:schemeClr val="bg2"/>
                  </a:solidFill>
                </a:rPr>
                <a:t>Communicating with others on the Web</a:t>
              </a:r>
            </a:p>
          </p:txBody>
        </p:sp>
        <p:sp>
          <p:nvSpPr>
            <p:cNvPr id="30733" name="Text Box 61"/>
            <p:cNvSpPr txBox="1">
              <a:spLocks noChangeArrowheads="1"/>
            </p:cNvSpPr>
            <p:nvPr/>
          </p:nvSpPr>
          <p:spPr bwMode="auto">
            <a:xfrm>
              <a:off x="2304" y="1809"/>
              <a:ext cx="2016" cy="1829"/>
            </a:xfrm>
            <a:prstGeom prst="rect">
              <a:avLst/>
            </a:prstGeom>
            <a:noFill/>
            <a:ln w="9525">
              <a:noFill/>
              <a:miter lim="800000"/>
              <a:headEnd/>
              <a:tailEnd/>
            </a:ln>
          </p:spPr>
          <p:txBody>
            <a:bodyPr>
              <a:spAutoFit/>
            </a:bodyPr>
            <a:lstStyle/>
            <a:p>
              <a:pPr marL="114300" indent="-114300">
                <a:lnSpc>
                  <a:spcPct val="120000"/>
                </a:lnSpc>
                <a:buFontTx/>
                <a:buChar char="•"/>
                <a:tabLst>
                  <a:tab pos="3949700" algn="l"/>
                  <a:tab pos="6286500" algn="l"/>
                </a:tabLst>
              </a:pPr>
              <a:r>
                <a:rPr lang="en-US" sz="1400">
                  <a:solidFill>
                    <a:schemeClr val="bg2"/>
                  </a:solidFill>
                </a:rPr>
                <a:t>Users requiring more advanced multimedia capabilities</a:t>
              </a:r>
            </a:p>
            <a:p>
              <a:pPr marL="114300" indent="-114300">
                <a:lnSpc>
                  <a:spcPct val="120000"/>
                </a:lnSpc>
                <a:buFontTx/>
                <a:buChar char="•"/>
                <a:tabLst>
                  <a:tab pos="3949700" algn="l"/>
                  <a:tab pos="6286500" algn="l"/>
                </a:tabLst>
              </a:pPr>
              <a:r>
                <a:rPr lang="en-US" sz="1400">
                  <a:solidFill>
                    <a:schemeClr val="bg2"/>
                  </a:solidFill>
                </a:rPr>
                <a:t>Running number-intensive</a:t>
              </a:r>
              <a:br>
                <a:rPr lang="en-US" sz="1400">
                  <a:solidFill>
                    <a:schemeClr val="bg2"/>
                  </a:solidFill>
                </a:rPr>
              </a:br>
              <a:r>
                <a:rPr lang="en-US" sz="1400">
                  <a:solidFill>
                    <a:schemeClr val="bg2"/>
                  </a:solidFill>
                </a:rPr>
                <a:t>accounting, financial, or</a:t>
              </a:r>
              <a:br>
                <a:rPr lang="en-US" sz="1400">
                  <a:solidFill>
                    <a:schemeClr val="bg2"/>
                  </a:solidFill>
                </a:rPr>
              </a:br>
              <a:r>
                <a:rPr lang="en-US" sz="1400">
                  <a:solidFill>
                    <a:schemeClr val="bg2"/>
                  </a:solidFill>
                </a:rPr>
                <a:t>spreadsheet programs</a:t>
              </a:r>
            </a:p>
            <a:p>
              <a:pPr marL="114300" indent="-114300">
                <a:lnSpc>
                  <a:spcPct val="120000"/>
                </a:lnSpc>
                <a:buFontTx/>
                <a:buChar char="•"/>
                <a:tabLst>
                  <a:tab pos="3949700" algn="l"/>
                  <a:tab pos="6286500" algn="l"/>
                </a:tabLst>
              </a:pPr>
              <a:r>
                <a:rPr lang="en-US" sz="1400">
                  <a:solidFill>
                    <a:schemeClr val="bg2"/>
                  </a:solidFill>
                </a:rPr>
                <a:t>Using voice recognition</a:t>
              </a:r>
            </a:p>
            <a:p>
              <a:pPr marL="114300" indent="-114300">
                <a:lnSpc>
                  <a:spcPct val="120000"/>
                </a:lnSpc>
                <a:buFontTx/>
                <a:buChar char="•"/>
                <a:tabLst>
                  <a:tab pos="3949700" algn="l"/>
                  <a:tab pos="6286500" algn="l"/>
                </a:tabLst>
              </a:pPr>
              <a:r>
                <a:rPr lang="en-US" sz="1400">
                  <a:solidFill>
                    <a:schemeClr val="bg2"/>
                  </a:solidFill>
                </a:rPr>
                <a:t>Working with videos, music, and</a:t>
              </a:r>
              <a:br>
                <a:rPr lang="en-US" sz="1400">
                  <a:solidFill>
                    <a:schemeClr val="bg2"/>
                  </a:solidFill>
                </a:rPr>
              </a:br>
              <a:r>
                <a:rPr lang="en-US" sz="1400">
                  <a:solidFill>
                    <a:schemeClr val="bg2"/>
                  </a:solidFill>
                </a:rPr>
                <a:t>digital imaging</a:t>
              </a:r>
            </a:p>
            <a:p>
              <a:pPr marL="114300" indent="-114300">
                <a:lnSpc>
                  <a:spcPct val="120000"/>
                </a:lnSpc>
                <a:buFontTx/>
                <a:buChar char="•"/>
                <a:tabLst>
                  <a:tab pos="3949700" algn="l"/>
                  <a:tab pos="6286500" algn="l"/>
                </a:tabLst>
              </a:pPr>
              <a:r>
                <a:rPr lang="en-US" sz="1400">
                  <a:solidFill>
                    <a:schemeClr val="bg2"/>
                  </a:solidFill>
                </a:rPr>
                <a:t>Creating Web sites</a:t>
              </a:r>
            </a:p>
            <a:p>
              <a:pPr marL="114300" indent="-114300">
                <a:lnSpc>
                  <a:spcPct val="120000"/>
                </a:lnSpc>
                <a:buFontTx/>
                <a:buChar char="•"/>
                <a:tabLst>
                  <a:tab pos="3949700" algn="l"/>
                  <a:tab pos="6286500" algn="l"/>
                </a:tabLst>
              </a:pPr>
              <a:r>
                <a:rPr lang="en-US" sz="1400">
                  <a:solidFill>
                    <a:schemeClr val="bg2"/>
                  </a:solidFill>
                </a:rPr>
                <a:t>Participating in video conferences</a:t>
              </a:r>
            </a:p>
            <a:p>
              <a:pPr marL="114300" indent="-114300">
                <a:lnSpc>
                  <a:spcPct val="120000"/>
                </a:lnSpc>
                <a:buFontTx/>
                <a:buChar char="•"/>
                <a:tabLst>
                  <a:tab pos="3949700" algn="l"/>
                  <a:tab pos="6286500" algn="l"/>
                </a:tabLst>
              </a:pPr>
              <a:r>
                <a:rPr lang="en-US" sz="1400">
                  <a:solidFill>
                    <a:schemeClr val="bg2"/>
                  </a:solidFill>
                </a:rPr>
                <a:t>Playing Internet games</a:t>
              </a:r>
            </a:p>
          </p:txBody>
        </p:sp>
        <p:sp>
          <p:nvSpPr>
            <p:cNvPr id="30734" name="Text Box 62"/>
            <p:cNvSpPr txBox="1">
              <a:spLocks noChangeArrowheads="1"/>
            </p:cNvSpPr>
            <p:nvPr/>
          </p:nvSpPr>
          <p:spPr bwMode="auto">
            <a:xfrm>
              <a:off x="4080" y="1809"/>
              <a:ext cx="1680" cy="1035"/>
            </a:xfrm>
            <a:prstGeom prst="rect">
              <a:avLst/>
            </a:prstGeom>
            <a:noFill/>
            <a:ln w="9525">
              <a:noFill/>
              <a:miter lim="800000"/>
              <a:headEnd/>
              <a:tailEnd/>
            </a:ln>
          </p:spPr>
          <p:txBody>
            <a:bodyPr>
              <a:spAutoFit/>
            </a:bodyPr>
            <a:lstStyle/>
            <a:p>
              <a:pPr marL="114300" indent="-114300">
                <a:lnSpc>
                  <a:spcPct val="120000"/>
                </a:lnSpc>
                <a:buFontTx/>
                <a:buChar char="•"/>
                <a:tabLst>
                  <a:tab pos="3949700" algn="l"/>
                  <a:tab pos="6286500" algn="l"/>
                </a:tabLst>
              </a:pPr>
              <a:r>
                <a:rPr lang="en-US" sz="1400">
                  <a:solidFill>
                    <a:schemeClr val="bg2"/>
                  </a:solidFill>
                </a:rPr>
                <a:t>Power users creating professional Web sites</a:t>
              </a:r>
            </a:p>
            <a:p>
              <a:pPr marL="114300" indent="-114300">
                <a:lnSpc>
                  <a:spcPct val="120000"/>
                </a:lnSpc>
                <a:buFontTx/>
                <a:buChar char="•"/>
                <a:tabLst>
                  <a:tab pos="3949700" algn="l"/>
                  <a:tab pos="6286500" algn="l"/>
                </a:tabLst>
              </a:pPr>
              <a:r>
                <a:rPr lang="en-US" sz="1400">
                  <a:solidFill>
                    <a:schemeClr val="bg2"/>
                  </a:solidFill>
                </a:rPr>
                <a:t>Running sophisticated</a:t>
              </a:r>
              <a:br>
                <a:rPr lang="en-US" sz="1400">
                  <a:solidFill>
                    <a:schemeClr val="bg2"/>
                  </a:solidFill>
                </a:rPr>
              </a:br>
              <a:r>
                <a:rPr lang="en-US" sz="1400">
                  <a:solidFill>
                    <a:schemeClr val="bg2"/>
                  </a:solidFill>
                </a:rPr>
                <a:t>CAD, 3-D design, or</a:t>
              </a:r>
              <a:br>
                <a:rPr lang="en-US" sz="1400">
                  <a:solidFill>
                    <a:schemeClr val="bg2"/>
                  </a:solidFill>
                </a:rPr>
              </a:br>
              <a:r>
                <a:rPr lang="en-US" sz="1400">
                  <a:solidFill>
                    <a:schemeClr val="bg2"/>
                  </a:solidFill>
                </a:rPr>
                <a:t>other graphics-intensive software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60467">
                                            <p:txEl>
                                              <p:pRg st="0" end="0"/>
                                            </p:txEl>
                                          </p:spTgt>
                                        </p:tgtEl>
                                        <p:attrNameLst>
                                          <p:attrName>style.visibility</p:attrName>
                                        </p:attrNameLst>
                                      </p:cBhvr>
                                      <p:to>
                                        <p:strVal val="visible"/>
                                      </p:to>
                                    </p:set>
                                    <p:animEffect transition="in" filter="wipe(left)">
                                      <p:cBhvr>
                                        <p:cTn id="11" dur="500"/>
                                        <p:tgtEl>
                                          <p:spTgt spid="60467">
                                            <p:txEl>
                                              <p:pRg st="0" end="0"/>
                                            </p:txEl>
                                          </p:spTgt>
                                        </p:tgtEl>
                                      </p:cBhvr>
                                    </p:animEffect>
                                  </p:childTnLst>
                                </p:cTn>
                              </p:par>
                            </p:childTnLst>
                          </p:cTn>
                        </p:par>
                        <p:par>
                          <p:cTn id="12" fill="hold">
                            <p:stCondLst>
                              <p:cond delay="3000"/>
                            </p:stCondLst>
                            <p:childTnLst>
                              <p:par>
                                <p:cTn id="13" presetID="1" presetClass="entr" presetSubtype="0" fill="hold" nodeType="afterEffect">
                                  <p:stCondLst>
                                    <p:cond delay="1000"/>
                                  </p:stCondLst>
                                  <p:childTnLst>
                                    <p:set>
                                      <p:cBhvr>
                                        <p:cTn id="14" dur="1" fill="hold">
                                          <p:stCondLst>
                                            <p:cond delay="499"/>
                                          </p:stCondLst>
                                        </p:cTn>
                                        <p:tgtEl>
                                          <p:spTgt spid="3"/>
                                        </p:tgtEl>
                                        <p:attrNameLst>
                                          <p:attrName>style.visibility</p:attrName>
                                        </p:attrNameLst>
                                      </p:cBhvr>
                                      <p:to>
                                        <p:strVal val="visible"/>
                                      </p:to>
                                    </p:set>
                                  </p:childTnLst>
                                </p:cTn>
                              </p:par>
                            </p:childTnLst>
                          </p:cTn>
                        </p:par>
                        <p:par>
                          <p:cTn id="15" fill="hold">
                            <p:stCondLst>
                              <p:cond delay="4500"/>
                            </p:stCondLst>
                            <p:childTnLst>
                              <p:par>
                                <p:cTn id="16" presetID="1" presetClass="entr" presetSubtype="0" fill="hold" nodeType="after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4" autoUpdateAnimBg="0" advAuto="0"/>
      <p:bldP spid="60467" grpId="0" build="p" bldLvl="4" autoUpdateAnimBg="0" advAuto="200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Memory</a:t>
            </a:r>
          </a:p>
        </p:txBody>
      </p:sp>
      <p:sp>
        <p:nvSpPr>
          <p:cNvPr id="62467" name="Rectangle 3"/>
          <p:cNvSpPr>
            <a:spLocks noGrp="1" noChangeArrowheads="1"/>
          </p:cNvSpPr>
          <p:nvPr>
            <p:ph type="body" idx="1"/>
          </p:nvPr>
        </p:nvSpPr>
        <p:spPr>
          <a:xfrm>
            <a:off x="304800" y="1090613"/>
            <a:ext cx="8839200" cy="585787"/>
          </a:xfrm>
        </p:spPr>
        <p:txBody>
          <a:bodyPr/>
          <a:lstStyle/>
          <a:p>
            <a:pPr>
              <a:buFont typeface="Monotype Sorts" pitchFamily="2" charset="2"/>
              <a:buNone/>
            </a:pPr>
            <a:r>
              <a:rPr lang="en-US" smtClean="0"/>
              <a:t>What is</a:t>
            </a:r>
            <a:r>
              <a:rPr lang="en-US" b="0" smtClean="0"/>
              <a:t> </a:t>
            </a:r>
            <a:r>
              <a:rPr lang="en-US" smtClean="0">
                <a:solidFill>
                  <a:srgbClr val="D94439"/>
                </a:solidFill>
              </a:rPr>
              <a:t>cache</a:t>
            </a:r>
            <a:r>
              <a:rPr lang="en-US" smtClean="0"/>
              <a:t>?</a:t>
            </a:r>
          </a:p>
        </p:txBody>
      </p:sp>
      <p:sp>
        <p:nvSpPr>
          <p:cNvPr id="3174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201 Fig. 4-20</a:t>
            </a:r>
          </a:p>
        </p:txBody>
      </p:sp>
      <p:grpSp>
        <p:nvGrpSpPr>
          <p:cNvPr id="2" name="Group 21"/>
          <p:cNvGrpSpPr>
            <a:grpSpLocks/>
          </p:cNvGrpSpPr>
          <p:nvPr/>
        </p:nvGrpSpPr>
        <p:grpSpPr bwMode="auto">
          <a:xfrm>
            <a:off x="7847013" y="6402388"/>
            <a:ext cx="860425" cy="271462"/>
            <a:chOff x="4943" y="4033"/>
            <a:chExt cx="542" cy="171"/>
          </a:xfrm>
        </p:grpSpPr>
        <p:sp>
          <p:nvSpPr>
            <p:cNvPr id="3175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175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62489" name="Rectangle 25"/>
          <p:cNvSpPr>
            <a:spLocks noChangeArrowheads="1"/>
          </p:cNvSpPr>
          <p:nvPr/>
        </p:nvSpPr>
        <p:spPr bwMode="auto">
          <a:xfrm>
            <a:off x="3810000" y="2743200"/>
            <a:ext cx="5334000" cy="3462338"/>
          </a:xfrm>
          <a:prstGeom prst="rect">
            <a:avLst/>
          </a:prstGeom>
          <a:noFill/>
          <a:ln w="9525">
            <a:noFill/>
            <a:miter lim="800000"/>
            <a:headEnd/>
            <a:tailEnd/>
          </a:ln>
        </p:spPr>
        <p:txBody>
          <a:bodyPr/>
          <a:lstStyle/>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L1 cache built into processor</a:t>
            </a:r>
          </a:p>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L2 cache slower but has larger capacity</a:t>
            </a:r>
          </a:p>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L2 advanced transfer cache is faster, built directly on processor chip</a:t>
            </a:r>
          </a:p>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L3 cache is separate from processor chip on motherboard (L3 is only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on computers that use L2 advanced transfer cache)</a:t>
            </a:r>
          </a:p>
        </p:txBody>
      </p:sp>
      <p:sp>
        <p:nvSpPr>
          <p:cNvPr id="62490" name="Rectangle 26"/>
          <p:cNvSpPr>
            <a:spLocks noChangeArrowheads="1"/>
          </p:cNvSpPr>
          <p:nvPr/>
        </p:nvSpPr>
        <p:spPr bwMode="auto">
          <a:xfrm>
            <a:off x="304800" y="1524000"/>
            <a:ext cx="8839200" cy="1295400"/>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b="1">
                <a:solidFill>
                  <a:srgbClr val="000000"/>
                </a:solidFill>
                <a:latin typeface="Times New Roman" pitchFamily="18" charset="0"/>
              </a:rPr>
              <a:t>Helps speed computer processes by storing frequently used instructions and data</a:t>
            </a:r>
            <a:endParaRPr kumimoji="1" lang="en-US" b="1">
              <a:solidFill>
                <a:srgbClr val="000000"/>
              </a:solidFill>
              <a:latin typeface="Arial Unicode MS" pitchFamily="34" charset="-128"/>
            </a:endParaRPr>
          </a:p>
          <a:p>
            <a:pPr marL="609600" lvl="1" indent="-495300">
              <a:spcBef>
                <a:spcPct val="5000"/>
              </a:spcBef>
              <a:buClr>
                <a:srgbClr val="000099"/>
              </a:buClr>
              <a:buFont typeface="Wingdings" pitchFamily="2" charset="2"/>
              <a:buChar char="Ø"/>
            </a:pPr>
            <a:r>
              <a:rPr kumimoji="1" lang="en-US" b="1">
                <a:solidFill>
                  <a:srgbClr val="000000"/>
                </a:solidFill>
                <a:latin typeface="Times New Roman" pitchFamily="18" charset="0"/>
              </a:rPr>
              <a:t>Also called</a:t>
            </a:r>
            <a:r>
              <a:rPr kumimoji="1" lang="en-US">
                <a:solidFill>
                  <a:srgbClr val="000000"/>
                </a:solidFill>
                <a:latin typeface="Times New Roman" pitchFamily="18" charset="0"/>
              </a:rPr>
              <a:t> </a:t>
            </a:r>
            <a:r>
              <a:rPr kumimoji="1" lang="en-US" b="1">
                <a:solidFill>
                  <a:srgbClr val="D94439"/>
                </a:solidFill>
                <a:latin typeface="Times New Roman" pitchFamily="18" charset="0"/>
              </a:rPr>
              <a:t>memory cache</a:t>
            </a:r>
            <a:endParaRPr kumimoji="1" lang="en-US">
              <a:solidFill>
                <a:srgbClr val="D94439"/>
              </a:solidFill>
              <a:latin typeface="Times New Roman" pitchFamily="18" charset="0"/>
            </a:endParaRPr>
          </a:p>
        </p:txBody>
      </p:sp>
      <p:grpSp>
        <p:nvGrpSpPr>
          <p:cNvPr id="3" name="Group 43"/>
          <p:cNvGrpSpPr>
            <a:grpSpLocks/>
          </p:cNvGrpSpPr>
          <p:nvPr/>
        </p:nvGrpSpPr>
        <p:grpSpPr bwMode="auto">
          <a:xfrm>
            <a:off x="0" y="4724400"/>
            <a:ext cx="1981200" cy="1295400"/>
            <a:chOff x="0" y="2976"/>
            <a:chExt cx="1248" cy="816"/>
          </a:xfrm>
        </p:grpSpPr>
        <p:sp>
          <p:nvSpPr>
            <p:cNvPr id="31754" name="Rectangle 44"/>
            <p:cNvSpPr>
              <a:spLocks noChangeArrowheads="1"/>
            </p:cNvSpPr>
            <p:nvPr/>
          </p:nvSpPr>
          <p:spPr bwMode="auto">
            <a:xfrm>
              <a:off x="0" y="3408"/>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a:t>
              </a:r>
              <a:br>
                <a:rPr kumimoji="1" lang="en-US" sz="1200">
                  <a:solidFill>
                    <a:schemeClr val="bg2"/>
                  </a:solidFill>
                  <a:latin typeface="Arial Narrow" pitchFamily="34" charset="0"/>
                </a:rPr>
              </a:br>
              <a:r>
                <a:rPr kumimoji="1" lang="en-US" sz="1200">
                  <a:solidFill>
                    <a:schemeClr val="bg2"/>
                  </a:solidFill>
                  <a:latin typeface="Arial Narrow" pitchFamily="34" charset="0"/>
                </a:rPr>
                <a:t>Web Link from left </a:t>
              </a:r>
              <a:br>
                <a:rPr kumimoji="1" lang="en-US" sz="1200">
                  <a:solidFill>
                    <a:schemeClr val="bg2"/>
                  </a:solidFill>
                  <a:latin typeface="Arial Narrow" pitchFamily="34" charset="0"/>
                </a:rPr>
              </a:br>
              <a:r>
                <a:rPr kumimoji="1" lang="en-US" sz="1200">
                  <a:solidFill>
                    <a:schemeClr val="bg2"/>
                  </a:solidFill>
                  <a:latin typeface="Arial Narrow" pitchFamily="34" charset="0"/>
                </a:rPr>
                <a:t>navigation, then click </a:t>
              </a:r>
              <a:br>
                <a:rPr kumimoji="1" lang="en-US" sz="1200">
                  <a:solidFill>
                    <a:schemeClr val="bg2"/>
                  </a:solidFill>
                  <a:latin typeface="Arial Narrow" pitchFamily="34" charset="0"/>
                </a:rPr>
              </a:br>
              <a:r>
                <a:rPr kumimoji="1" lang="en-US" sz="1200">
                  <a:solidFill>
                    <a:schemeClr val="bg2"/>
                  </a:solidFill>
                  <a:latin typeface="Arial Narrow" pitchFamily="34" charset="0"/>
                </a:rPr>
                <a:t>Windows ReadyBoost below Chapter 4</a:t>
              </a:r>
            </a:p>
          </p:txBody>
        </p:sp>
        <p:sp>
          <p:nvSpPr>
            <p:cNvPr id="31755" name="Webpage">
              <a:hlinkClick r:id="rId2"/>
            </p:cNvPr>
            <p:cNvSpPr>
              <a:spLocks noEditPoints="1" noChangeArrowheads="1"/>
            </p:cNvSpPr>
            <p:nvPr/>
          </p:nvSpPr>
          <p:spPr bwMode="auto">
            <a:xfrm>
              <a:off x="96" y="2976"/>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4" name="Picture 13" descr="CFig4-20.gif"/>
          <p:cNvPicPr>
            <a:picLocks noChangeAspect="1"/>
          </p:cNvPicPr>
          <p:nvPr/>
        </p:nvPicPr>
        <p:blipFill>
          <a:blip r:embed="rId3"/>
          <a:stretch>
            <a:fillRect/>
          </a:stretch>
        </p:blipFill>
        <p:spPr>
          <a:xfrm>
            <a:off x="685800" y="2819400"/>
            <a:ext cx="3693142" cy="20413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62490">
                                            <p:txEl>
                                              <p:pRg st="0" end="0"/>
                                            </p:txEl>
                                          </p:spTgt>
                                        </p:tgtEl>
                                        <p:attrNameLst>
                                          <p:attrName>style.visibility</p:attrName>
                                        </p:attrNameLst>
                                      </p:cBhvr>
                                      <p:to>
                                        <p:strVal val="visible"/>
                                      </p:to>
                                    </p:set>
                                    <p:animEffect transition="in" filter="wipe(left)">
                                      <p:cBhvr>
                                        <p:cTn id="11" dur="500"/>
                                        <p:tgtEl>
                                          <p:spTgt spid="62490">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62490">
                                            <p:txEl>
                                              <p:pRg st="1" end="1"/>
                                            </p:txEl>
                                          </p:spTgt>
                                        </p:tgtEl>
                                        <p:attrNameLst>
                                          <p:attrName>style.visibility</p:attrName>
                                        </p:attrNameLst>
                                      </p:cBhvr>
                                      <p:to>
                                        <p:strVal val="visible"/>
                                      </p:to>
                                    </p:set>
                                    <p:animEffect transition="in" filter="wipe(left)">
                                      <p:cBhvr>
                                        <p:cTn id="15" dur="500"/>
                                        <p:tgtEl>
                                          <p:spTgt spid="62490">
                                            <p:txEl>
                                              <p:pRg st="1" end="1"/>
                                            </p:txEl>
                                          </p:spTgt>
                                        </p:tgtEl>
                                      </p:cBhvr>
                                    </p:animEffect>
                                  </p:childTnLst>
                                </p:cTn>
                              </p:par>
                            </p:childTnLst>
                          </p:cTn>
                        </p:par>
                        <p:par>
                          <p:cTn id="16" fill="hold">
                            <p:stCondLst>
                              <p:cond delay="9500"/>
                            </p:stCondLst>
                            <p:childTnLst>
                              <p:par>
                                <p:cTn id="17" presetID="22" presetClass="entr" presetSubtype="8" fill="hold" grpId="0" nodeType="afterEffect">
                                  <p:stCondLst>
                                    <p:cond delay="4000"/>
                                  </p:stCondLst>
                                  <p:childTnLst>
                                    <p:set>
                                      <p:cBhvr>
                                        <p:cTn id="18" dur="1" fill="hold">
                                          <p:stCondLst>
                                            <p:cond delay="0"/>
                                          </p:stCondLst>
                                        </p:cTn>
                                        <p:tgtEl>
                                          <p:spTgt spid="62489">
                                            <p:txEl>
                                              <p:pRg st="0" end="0"/>
                                            </p:txEl>
                                          </p:spTgt>
                                        </p:tgtEl>
                                        <p:attrNameLst>
                                          <p:attrName>style.visibility</p:attrName>
                                        </p:attrNameLst>
                                      </p:cBhvr>
                                      <p:to>
                                        <p:strVal val="visible"/>
                                      </p:to>
                                    </p:set>
                                    <p:animEffect transition="in" filter="wipe(left)">
                                      <p:cBhvr>
                                        <p:cTn id="19" dur="500"/>
                                        <p:tgtEl>
                                          <p:spTgt spid="62489">
                                            <p:txEl>
                                              <p:pRg st="0" end="0"/>
                                            </p:txEl>
                                          </p:spTgt>
                                        </p:tgtEl>
                                      </p:cBhvr>
                                    </p:animEffect>
                                  </p:childTnLst>
                                </p:cTn>
                              </p:par>
                            </p:childTnLst>
                          </p:cTn>
                        </p:par>
                        <p:par>
                          <p:cTn id="20" fill="hold">
                            <p:stCondLst>
                              <p:cond delay="14000"/>
                            </p:stCondLst>
                            <p:childTnLst>
                              <p:par>
                                <p:cTn id="21" presetID="22" presetClass="entr" presetSubtype="8" fill="hold" grpId="0" nodeType="afterEffect">
                                  <p:stCondLst>
                                    <p:cond delay="4000"/>
                                  </p:stCondLst>
                                  <p:childTnLst>
                                    <p:set>
                                      <p:cBhvr>
                                        <p:cTn id="22" dur="1" fill="hold">
                                          <p:stCondLst>
                                            <p:cond delay="0"/>
                                          </p:stCondLst>
                                        </p:cTn>
                                        <p:tgtEl>
                                          <p:spTgt spid="62489">
                                            <p:txEl>
                                              <p:pRg st="1" end="1"/>
                                            </p:txEl>
                                          </p:spTgt>
                                        </p:tgtEl>
                                        <p:attrNameLst>
                                          <p:attrName>style.visibility</p:attrName>
                                        </p:attrNameLst>
                                      </p:cBhvr>
                                      <p:to>
                                        <p:strVal val="visible"/>
                                      </p:to>
                                    </p:set>
                                    <p:animEffect transition="in" filter="wipe(left)">
                                      <p:cBhvr>
                                        <p:cTn id="23" dur="500"/>
                                        <p:tgtEl>
                                          <p:spTgt spid="62489">
                                            <p:txEl>
                                              <p:pRg st="1" end="1"/>
                                            </p:txEl>
                                          </p:spTgt>
                                        </p:tgtEl>
                                      </p:cBhvr>
                                    </p:animEffect>
                                  </p:childTnLst>
                                </p:cTn>
                              </p:par>
                            </p:childTnLst>
                          </p:cTn>
                        </p:par>
                        <p:par>
                          <p:cTn id="24" fill="hold">
                            <p:stCondLst>
                              <p:cond delay="18500"/>
                            </p:stCondLst>
                            <p:childTnLst>
                              <p:par>
                                <p:cTn id="25" presetID="22" presetClass="entr" presetSubtype="8" fill="hold" grpId="0" nodeType="afterEffect">
                                  <p:stCondLst>
                                    <p:cond delay="4000"/>
                                  </p:stCondLst>
                                  <p:childTnLst>
                                    <p:set>
                                      <p:cBhvr>
                                        <p:cTn id="26" dur="1" fill="hold">
                                          <p:stCondLst>
                                            <p:cond delay="0"/>
                                          </p:stCondLst>
                                        </p:cTn>
                                        <p:tgtEl>
                                          <p:spTgt spid="62489">
                                            <p:txEl>
                                              <p:pRg st="2" end="2"/>
                                            </p:txEl>
                                          </p:spTgt>
                                        </p:tgtEl>
                                        <p:attrNameLst>
                                          <p:attrName>style.visibility</p:attrName>
                                        </p:attrNameLst>
                                      </p:cBhvr>
                                      <p:to>
                                        <p:strVal val="visible"/>
                                      </p:to>
                                    </p:set>
                                    <p:animEffect transition="in" filter="wipe(left)">
                                      <p:cBhvr>
                                        <p:cTn id="27" dur="500"/>
                                        <p:tgtEl>
                                          <p:spTgt spid="62489">
                                            <p:txEl>
                                              <p:pRg st="2" end="2"/>
                                            </p:txEl>
                                          </p:spTgt>
                                        </p:tgtEl>
                                      </p:cBhvr>
                                    </p:animEffect>
                                  </p:childTnLst>
                                </p:cTn>
                              </p:par>
                            </p:childTnLst>
                          </p:cTn>
                        </p:par>
                        <p:par>
                          <p:cTn id="28" fill="hold">
                            <p:stCondLst>
                              <p:cond delay="23000"/>
                            </p:stCondLst>
                            <p:childTnLst>
                              <p:par>
                                <p:cTn id="29" presetID="22" presetClass="entr" presetSubtype="8" fill="hold" grpId="0" nodeType="afterEffect">
                                  <p:stCondLst>
                                    <p:cond delay="4000"/>
                                  </p:stCondLst>
                                  <p:childTnLst>
                                    <p:set>
                                      <p:cBhvr>
                                        <p:cTn id="30" dur="1" fill="hold">
                                          <p:stCondLst>
                                            <p:cond delay="0"/>
                                          </p:stCondLst>
                                        </p:cTn>
                                        <p:tgtEl>
                                          <p:spTgt spid="62489">
                                            <p:txEl>
                                              <p:pRg st="3" end="3"/>
                                            </p:txEl>
                                          </p:spTgt>
                                        </p:tgtEl>
                                        <p:attrNameLst>
                                          <p:attrName>style.visibility</p:attrName>
                                        </p:attrNameLst>
                                      </p:cBhvr>
                                      <p:to>
                                        <p:strVal val="visible"/>
                                      </p:to>
                                    </p:set>
                                    <p:animEffect transition="in" filter="wipe(left)">
                                      <p:cBhvr>
                                        <p:cTn id="31" dur="500"/>
                                        <p:tgtEl>
                                          <p:spTgt spid="62489">
                                            <p:txEl>
                                              <p:pRg st="3" end="3"/>
                                            </p:txEl>
                                          </p:spTgt>
                                        </p:tgtEl>
                                      </p:cBhvr>
                                    </p:animEffect>
                                  </p:childTnLst>
                                </p:cTn>
                              </p:par>
                            </p:childTnLst>
                          </p:cTn>
                        </p:par>
                        <p:par>
                          <p:cTn id="32" fill="hold">
                            <p:stCondLst>
                              <p:cond delay="27500"/>
                            </p:stCondLst>
                            <p:childTnLst>
                              <p:par>
                                <p:cTn id="33" presetID="4" presetClass="entr" presetSubtype="16" fill="hold" nodeType="afterEffect">
                                  <p:stCondLst>
                                    <p:cond delay="200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childTnLst>
                          </p:cTn>
                        </p:par>
                        <p:par>
                          <p:cTn id="36" fill="hold">
                            <p:stCondLst>
                              <p:cond delay="30000"/>
                            </p:stCondLst>
                            <p:childTnLst>
                              <p:par>
                                <p:cTn id="37" presetID="1" presetClass="entr" presetSubtype="0" fill="hold" nodeType="afterEffect">
                                  <p:stCondLst>
                                    <p:cond delay="100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31000"/>
                            </p:stCondLst>
                            <p:childTnLst>
                              <p:par>
                                <p:cTn id="40" presetID="1" presetClass="entr" presetSubtype="0" fill="hold" nodeType="afterEffect">
                                  <p:stCondLst>
                                    <p:cond delay="1000"/>
                                  </p:stCondLst>
                                  <p:childTnLst>
                                    <p:set>
                                      <p:cBhvr>
                                        <p:cTn id="4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5" autoUpdateAnimBg="0" advAuto="0"/>
      <p:bldP spid="62489" grpId="0" build="p" bldLvl="5" autoUpdateAnimBg="0" advAuto="4000"/>
      <p:bldP spid="62490" grpId="0" build="p" bldLvl="5" autoUpdateAnimBg="0" advAuto="400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The System Unit</a:t>
            </a:r>
          </a:p>
        </p:txBody>
      </p:sp>
      <p:sp>
        <p:nvSpPr>
          <p:cNvPr id="5123" name="Rectangle 3"/>
          <p:cNvSpPr>
            <a:spLocks noGrp="1" noChangeArrowheads="1"/>
          </p:cNvSpPr>
          <p:nvPr>
            <p:ph type="body" idx="1"/>
          </p:nvPr>
        </p:nvSpPr>
        <p:spPr>
          <a:xfrm>
            <a:off x="292100" y="1090613"/>
            <a:ext cx="4419600" cy="661987"/>
          </a:xfrm>
        </p:spPr>
        <p:txBody>
          <a:bodyPr/>
          <a:lstStyle/>
          <a:p>
            <a:pPr>
              <a:buFont typeface="Monotype Sorts" pitchFamily="2" charset="2"/>
              <a:buNone/>
            </a:pPr>
            <a:r>
              <a:rPr lang="en-US" smtClean="0"/>
              <a:t>What is the</a:t>
            </a:r>
            <a:r>
              <a:rPr lang="en-US" b="0" smtClean="0"/>
              <a:t> </a:t>
            </a:r>
            <a:r>
              <a:rPr lang="en-US" smtClean="0">
                <a:solidFill>
                  <a:srgbClr val="D94439"/>
                </a:solidFill>
              </a:rPr>
              <a:t>system unit</a:t>
            </a:r>
            <a:r>
              <a:rPr lang="en-US" smtClean="0"/>
              <a:t>?</a:t>
            </a:r>
            <a:r>
              <a:rPr lang="en-US" b="0" smtClean="0"/>
              <a:t> </a:t>
            </a:r>
          </a:p>
        </p:txBody>
      </p:sp>
      <p:sp>
        <p:nvSpPr>
          <p:cNvPr id="512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184 Fig. 4-1</a:t>
            </a:r>
          </a:p>
        </p:txBody>
      </p:sp>
      <p:grpSp>
        <p:nvGrpSpPr>
          <p:cNvPr id="2" name="Group 21"/>
          <p:cNvGrpSpPr>
            <a:grpSpLocks/>
          </p:cNvGrpSpPr>
          <p:nvPr/>
        </p:nvGrpSpPr>
        <p:grpSpPr bwMode="auto">
          <a:xfrm>
            <a:off x="7847013" y="6402388"/>
            <a:ext cx="860425" cy="271462"/>
            <a:chOff x="4943" y="4033"/>
            <a:chExt cx="542" cy="171"/>
          </a:xfrm>
        </p:grpSpPr>
        <p:sp>
          <p:nvSpPr>
            <p:cNvPr id="5128"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129"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5145" name="Rectangle 25"/>
          <p:cNvSpPr>
            <a:spLocks noChangeArrowheads="1"/>
          </p:cNvSpPr>
          <p:nvPr/>
        </p:nvSpPr>
        <p:spPr bwMode="auto">
          <a:xfrm>
            <a:off x="304800" y="1524000"/>
            <a:ext cx="4038600" cy="3733800"/>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sz="2600" b="1">
                <a:solidFill>
                  <a:srgbClr val="000000"/>
                </a:solidFill>
                <a:latin typeface="Times New Roman" pitchFamily="18" charset="0"/>
              </a:rPr>
              <a:t>Case that contains electronic components of the computer used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to process data</a:t>
            </a:r>
          </a:p>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Sometimes called </a:t>
            </a:r>
            <a:br>
              <a:rPr kumimoji="1" lang="en-US">
                <a:solidFill>
                  <a:srgbClr val="000000"/>
                </a:solidFill>
                <a:latin typeface="Times New Roman" pitchFamily="18" charset="0"/>
              </a:rPr>
            </a:br>
            <a:r>
              <a:rPr kumimoji="1" lang="en-US">
                <a:solidFill>
                  <a:srgbClr val="000000"/>
                </a:solidFill>
                <a:latin typeface="Times New Roman" pitchFamily="18" charset="0"/>
              </a:rPr>
              <a:t>the</a:t>
            </a:r>
            <a:r>
              <a:rPr kumimoji="1" lang="en-US" b="1">
                <a:solidFill>
                  <a:srgbClr val="000000"/>
                </a:solidFill>
                <a:latin typeface="Times New Roman" pitchFamily="18" charset="0"/>
              </a:rPr>
              <a:t> </a:t>
            </a:r>
            <a:r>
              <a:rPr kumimoji="1" lang="en-US">
                <a:solidFill>
                  <a:srgbClr val="000000"/>
                </a:solidFill>
                <a:latin typeface="Times New Roman" pitchFamily="18" charset="0"/>
              </a:rPr>
              <a:t>chassis</a:t>
            </a:r>
          </a:p>
        </p:txBody>
      </p:sp>
      <p:pic>
        <p:nvPicPr>
          <p:cNvPr id="10" name="Picture 9" descr="CFig4-01.gif"/>
          <p:cNvPicPr>
            <a:picLocks noChangeAspect="1"/>
          </p:cNvPicPr>
          <p:nvPr/>
        </p:nvPicPr>
        <p:blipFill>
          <a:blip r:embed="rId2"/>
          <a:stretch>
            <a:fillRect/>
          </a:stretch>
        </p:blipFill>
        <p:spPr>
          <a:xfrm>
            <a:off x="4323788" y="1295401"/>
            <a:ext cx="4591612" cy="42816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5145">
                                            <p:txEl>
                                              <p:pRg st="0" end="0"/>
                                            </p:txEl>
                                          </p:spTgt>
                                        </p:tgtEl>
                                        <p:attrNameLst>
                                          <p:attrName>style.visibility</p:attrName>
                                        </p:attrNameLst>
                                      </p:cBhvr>
                                      <p:to>
                                        <p:strVal val="visible"/>
                                      </p:to>
                                    </p:set>
                                    <p:animEffect transition="in" filter="wipe(left)">
                                      <p:cBhvr>
                                        <p:cTn id="11" dur="500"/>
                                        <p:tgtEl>
                                          <p:spTgt spid="5145">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5145">
                                            <p:txEl>
                                              <p:pRg st="1" end="1"/>
                                            </p:txEl>
                                          </p:spTgt>
                                        </p:tgtEl>
                                        <p:attrNameLst>
                                          <p:attrName>style.visibility</p:attrName>
                                        </p:attrNameLst>
                                      </p:cBhvr>
                                      <p:to>
                                        <p:strVal val="visible"/>
                                      </p:to>
                                    </p:set>
                                    <p:animEffect transition="in" filter="wipe(left)">
                                      <p:cBhvr>
                                        <p:cTn id="15" dur="500"/>
                                        <p:tgtEl>
                                          <p:spTgt spid="5145">
                                            <p:txEl>
                                              <p:pRg st="1" end="1"/>
                                            </p:txEl>
                                          </p:spTgt>
                                        </p:tgtEl>
                                      </p:cBhvr>
                                    </p:animEffect>
                                  </p:childTnLst>
                                </p:cTn>
                              </p:par>
                            </p:childTnLst>
                          </p:cTn>
                        </p:par>
                        <p:par>
                          <p:cTn id="16" fill="hold">
                            <p:stCondLst>
                              <p:cond delay="9500"/>
                            </p:stCondLst>
                            <p:childTnLst>
                              <p:par>
                                <p:cTn id="17" presetID="1" presetClass="entr" presetSubtype="0"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1500"/>
                            </p:stCondLst>
                            <p:childTnLst>
                              <p:par>
                                <p:cTn id="20" presetID="1" presetClass="entr" presetSubtype="0" fill="hold" nodeType="after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4" autoUpdateAnimBg="0" advAuto="0"/>
      <p:bldP spid="5145" grpId="0" build="p" bldLvl="4" autoUpdateAnimBg="0" advAuto="400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Memory</a:t>
            </a:r>
          </a:p>
        </p:txBody>
      </p:sp>
      <p:sp>
        <p:nvSpPr>
          <p:cNvPr id="64515" name="Rectangle 3"/>
          <p:cNvSpPr>
            <a:spLocks noGrp="1" noChangeArrowheads="1"/>
          </p:cNvSpPr>
          <p:nvPr>
            <p:ph type="body" idx="1"/>
          </p:nvPr>
        </p:nvSpPr>
        <p:spPr>
          <a:xfrm>
            <a:off x="292100" y="1141413"/>
            <a:ext cx="8229600" cy="687387"/>
          </a:xfrm>
        </p:spPr>
        <p:txBody>
          <a:bodyPr/>
          <a:lstStyle/>
          <a:p>
            <a:pPr>
              <a:buFont typeface="Monotype Sorts" pitchFamily="2" charset="2"/>
              <a:buNone/>
              <a:defRPr/>
            </a:pPr>
            <a:r>
              <a:rPr lang="en-US" smtClean="0"/>
              <a:t>What is</a:t>
            </a:r>
            <a:r>
              <a:rPr lang="en-US" b="0" smtClean="0"/>
              <a:t> </a:t>
            </a:r>
            <a:r>
              <a:rPr lang="en-US" smtClean="0">
                <a:solidFill>
                  <a:srgbClr val="D94439"/>
                </a:solidFill>
              </a:rPr>
              <a:t>read-only memory (ROM)</a:t>
            </a:r>
            <a:r>
              <a:rPr lang="en-US" smtClean="0"/>
              <a:t>?</a:t>
            </a:r>
            <a:endParaRPr lang="en-US" sz="2000" smtClean="0">
              <a:solidFill>
                <a:srgbClr val="FFFFCC"/>
              </a:solidFill>
              <a:effectLst>
                <a:outerShdw blurRad="38100" dist="38100" dir="2700000" algn="tl">
                  <a:srgbClr val="000000"/>
                </a:outerShdw>
              </a:effectLst>
            </a:endParaRPr>
          </a:p>
        </p:txBody>
      </p:sp>
      <p:sp>
        <p:nvSpPr>
          <p:cNvPr id="3277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201 - 202</a:t>
            </a:r>
          </a:p>
        </p:txBody>
      </p:sp>
      <p:grpSp>
        <p:nvGrpSpPr>
          <p:cNvPr id="2" name="Group 21"/>
          <p:cNvGrpSpPr>
            <a:grpSpLocks/>
          </p:cNvGrpSpPr>
          <p:nvPr/>
        </p:nvGrpSpPr>
        <p:grpSpPr bwMode="auto">
          <a:xfrm>
            <a:off x="7847013" y="6402388"/>
            <a:ext cx="860425" cy="271462"/>
            <a:chOff x="4943" y="4033"/>
            <a:chExt cx="542" cy="171"/>
          </a:xfrm>
        </p:grpSpPr>
        <p:sp>
          <p:nvSpPr>
            <p:cNvPr id="3278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278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64536" name="Rectangle 24"/>
          <p:cNvSpPr>
            <a:spLocks noChangeArrowheads="1"/>
          </p:cNvSpPr>
          <p:nvPr/>
        </p:nvSpPr>
        <p:spPr bwMode="auto">
          <a:xfrm>
            <a:off x="152400" y="1676400"/>
            <a:ext cx="2971800" cy="1295400"/>
          </a:xfrm>
          <a:prstGeom prst="rect">
            <a:avLst/>
          </a:prstGeom>
          <a:solidFill>
            <a:srgbClr val="FF9900"/>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FF9900"/>
            </a:extrusionClr>
          </a:sp3d>
        </p:spPr>
        <p:txBody>
          <a:bodyPr wrap="none" anchor="ctr">
            <a:flatTx/>
          </a:bodyPr>
          <a:lstStyle/>
          <a:p>
            <a:pPr algn="ctr">
              <a:defRPr/>
            </a:pPr>
            <a:r>
              <a:rPr kumimoji="1" lang="en-US" sz="2000" b="1">
                <a:solidFill>
                  <a:srgbClr val="FFFFCC"/>
                </a:solidFill>
                <a:effectLst>
                  <a:outerShdw blurRad="38100" dist="38100" dir="2700000" algn="tl">
                    <a:srgbClr val="000000"/>
                  </a:outerShdw>
                </a:effectLst>
                <a:latin typeface="Times New Roman" pitchFamily="18" charset="0"/>
              </a:rPr>
              <a:t>Memory chips that store </a:t>
            </a:r>
            <a:br>
              <a:rPr kumimoji="1" lang="en-US" sz="2000" b="1">
                <a:solidFill>
                  <a:srgbClr val="FFFFCC"/>
                </a:solidFill>
                <a:effectLst>
                  <a:outerShdw blurRad="38100" dist="38100" dir="2700000" algn="tl">
                    <a:srgbClr val="000000"/>
                  </a:outerShdw>
                </a:effectLst>
                <a:latin typeface="Times New Roman" pitchFamily="18" charset="0"/>
              </a:rPr>
            </a:br>
            <a:r>
              <a:rPr kumimoji="1" lang="en-US" sz="2000" b="1">
                <a:solidFill>
                  <a:srgbClr val="FFFFCC"/>
                </a:solidFill>
                <a:effectLst>
                  <a:outerShdw blurRad="38100" dist="38100" dir="2700000" algn="tl">
                    <a:srgbClr val="000000"/>
                  </a:outerShdw>
                </a:effectLst>
                <a:latin typeface="Times New Roman" pitchFamily="18" charset="0"/>
              </a:rPr>
              <a:t>permanent data </a:t>
            </a:r>
            <a:br>
              <a:rPr kumimoji="1" lang="en-US" sz="2000" b="1">
                <a:solidFill>
                  <a:srgbClr val="FFFFCC"/>
                </a:solidFill>
                <a:effectLst>
                  <a:outerShdw blurRad="38100" dist="38100" dir="2700000" algn="tl">
                    <a:srgbClr val="000000"/>
                  </a:outerShdw>
                </a:effectLst>
                <a:latin typeface="Times New Roman" pitchFamily="18" charset="0"/>
              </a:rPr>
            </a:br>
            <a:r>
              <a:rPr kumimoji="1" lang="en-US" sz="2000" b="1">
                <a:solidFill>
                  <a:srgbClr val="FFFFCC"/>
                </a:solidFill>
                <a:effectLst>
                  <a:outerShdw blurRad="38100" dist="38100" dir="2700000" algn="tl">
                    <a:srgbClr val="000000"/>
                  </a:outerShdw>
                </a:effectLst>
                <a:latin typeface="Times New Roman" pitchFamily="18" charset="0"/>
              </a:rPr>
              <a:t>and instructions</a:t>
            </a:r>
          </a:p>
        </p:txBody>
      </p:sp>
      <p:sp>
        <p:nvSpPr>
          <p:cNvPr id="64547" name="Rectangle 35"/>
          <p:cNvSpPr>
            <a:spLocks noChangeArrowheads="1"/>
          </p:cNvSpPr>
          <p:nvPr/>
        </p:nvSpPr>
        <p:spPr bwMode="auto">
          <a:xfrm>
            <a:off x="5486400" y="1676400"/>
            <a:ext cx="3505200" cy="1295400"/>
          </a:xfrm>
          <a:prstGeom prst="rect">
            <a:avLst/>
          </a:prstGeom>
          <a:solidFill>
            <a:srgbClr val="FF9900"/>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FF9900"/>
            </a:extrusionClr>
          </a:sp3d>
        </p:spPr>
        <p:txBody>
          <a:bodyPr wrap="none" anchor="ctr">
            <a:flatTx/>
          </a:bodyPr>
          <a:lstStyle/>
          <a:p>
            <a:pPr algn="ctr">
              <a:lnSpc>
                <a:spcPct val="90000"/>
              </a:lnSpc>
              <a:spcBef>
                <a:spcPct val="50000"/>
              </a:spcBef>
              <a:buClr>
                <a:srgbClr val="D94439"/>
              </a:buClr>
              <a:buSzPct val="75000"/>
              <a:buFont typeface="Wingdings" pitchFamily="2" charset="2"/>
              <a:buNone/>
              <a:defRPr/>
            </a:pPr>
            <a:r>
              <a:rPr kumimoji="1" lang="en-US" sz="2000" b="1">
                <a:solidFill>
                  <a:srgbClr val="33CCFF"/>
                </a:solidFill>
                <a:effectLst>
                  <a:outerShdw blurRad="38100" dist="38100" dir="2700000" algn="tl">
                    <a:srgbClr val="000000"/>
                  </a:outerShdw>
                </a:effectLst>
                <a:latin typeface="Times New Roman" pitchFamily="18" charset="0"/>
              </a:rPr>
              <a:t>Nonvolatile memory</a:t>
            </a:r>
            <a:r>
              <a:rPr kumimoji="1" lang="en-US" sz="2000" b="1">
                <a:solidFill>
                  <a:srgbClr val="FFFFCC"/>
                </a:solidFill>
                <a:effectLst>
                  <a:outerShdw blurRad="38100" dist="38100" dir="2700000" algn="tl">
                    <a:srgbClr val="000000"/>
                  </a:outerShdw>
                </a:effectLst>
                <a:latin typeface="Times New Roman" pitchFamily="18" charset="0"/>
              </a:rPr>
              <a:t>, it is not </a:t>
            </a:r>
            <a:br>
              <a:rPr kumimoji="1" lang="en-US" sz="2000" b="1">
                <a:solidFill>
                  <a:srgbClr val="FFFFCC"/>
                </a:solidFill>
                <a:effectLst>
                  <a:outerShdw blurRad="38100" dist="38100" dir="2700000" algn="tl">
                    <a:srgbClr val="000000"/>
                  </a:outerShdw>
                </a:effectLst>
                <a:latin typeface="Times New Roman" pitchFamily="18" charset="0"/>
              </a:rPr>
            </a:br>
            <a:r>
              <a:rPr kumimoji="1" lang="en-US" sz="2000" b="1">
                <a:solidFill>
                  <a:srgbClr val="FFFFCC"/>
                </a:solidFill>
                <a:effectLst>
                  <a:outerShdw blurRad="38100" dist="38100" dir="2700000" algn="tl">
                    <a:srgbClr val="000000"/>
                  </a:outerShdw>
                </a:effectLst>
                <a:latin typeface="Times New Roman" pitchFamily="18" charset="0"/>
              </a:rPr>
              <a:t>lost when computer’s </a:t>
            </a:r>
            <a:br>
              <a:rPr kumimoji="1" lang="en-US" sz="2000" b="1">
                <a:solidFill>
                  <a:srgbClr val="FFFFCC"/>
                </a:solidFill>
                <a:effectLst>
                  <a:outerShdw blurRad="38100" dist="38100" dir="2700000" algn="tl">
                    <a:srgbClr val="000000"/>
                  </a:outerShdw>
                </a:effectLst>
                <a:latin typeface="Times New Roman" pitchFamily="18" charset="0"/>
              </a:rPr>
            </a:br>
            <a:r>
              <a:rPr kumimoji="1" lang="en-US" sz="2000" b="1">
                <a:solidFill>
                  <a:srgbClr val="FFFFCC"/>
                </a:solidFill>
                <a:effectLst>
                  <a:outerShdw blurRad="38100" dist="38100" dir="2700000" algn="tl">
                    <a:srgbClr val="000000"/>
                  </a:outerShdw>
                </a:effectLst>
                <a:latin typeface="Times New Roman" pitchFamily="18" charset="0"/>
              </a:rPr>
              <a:t>power is turned off</a:t>
            </a:r>
          </a:p>
        </p:txBody>
      </p:sp>
      <p:sp>
        <p:nvSpPr>
          <p:cNvPr id="64548" name="Rectangle 36"/>
          <p:cNvSpPr>
            <a:spLocks noChangeArrowheads="1"/>
          </p:cNvSpPr>
          <p:nvPr/>
        </p:nvSpPr>
        <p:spPr bwMode="auto">
          <a:xfrm>
            <a:off x="3276600" y="2667000"/>
            <a:ext cx="2057400" cy="1295400"/>
          </a:xfrm>
          <a:prstGeom prst="rect">
            <a:avLst/>
          </a:prstGeom>
          <a:solidFill>
            <a:srgbClr val="FF9900"/>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FF9900"/>
            </a:extrusionClr>
          </a:sp3d>
        </p:spPr>
        <p:txBody>
          <a:bodyPr wrap="none" tIns="457200" anchorCtr="1">
            <a:flatTx/>
          </a:bodyPr>
          <a:lstStyle/>
          <a:p>
            <a:pPr algn="ctr">
              <a:lnSpc>
                <a:spcPct val="90000"/>
              </a:lnSpc>
              <a:spcBef>
                <a:spcPct val="50000"/>
              </a:spcBef>
              <a:buClr>
                <a:srgbClr val="D94439"/>
              </a:buClr>
              <a:buSzPct val="75000"/>
              <a:buFont typeface="Wingdings" pitchFamily="2" charset="2"/>
              <a:buNone/>
              <a:defRPr/>
            </a:pPr>
            <a:r>
              <a:rPr kumimoji="1" lang="en-US" sz="2000" b="1">
                <a:solidFill>
                  <a:srgbClr val="FFFFCC"/>
                </a:solidFill>
                <a:effectLst>
                  <a:outerShdw blurRad="38100" dist="38100" dir="2700000" algn="tl">
                    <a:srgbClr val="000000"/>
                  </a:outerShdw>
                </a:effectLst>
                <a:latin typeface="Times New Roman" pitchFamily="18" charset="0"/>
              </a:rPr>
              <a:t>Three types:</a:t>
            </a:r>
          </a:p>
        </p:txBody>
      </p:sp>
      <p:sp>
        <p:nvSpPr>
          <p:cNvPr id="64551" name="AutoShape 39"/>
          <p:cNvSpPr>
            <a:spLocks noChangeArrowheads="1"/>
          </p:cNvSpPr>
          <p:nvPr/>
        </p:nvSpPr>
        <p:spPr bwMode="auto">
          <a:xfrm rot="-5400000">
            <a:off x="1142206" y="3048794"/>
            <a:ext cx="2970213" cy="23590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3366"/>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993366"/>
            </a:extrusionClr>
          </a:sp3d>
        </p:spPr>
        <p:txBody>
          <a:bodyPr vert="eaVert" wrap="none" lIns="0" tIns="0" rIns="365760" bIns="0" anchor="ctr" anchorCtr="1">
            <a:flatTx/>
          </a:bodyPr>
          <a:lstStyle/>
          <a:p>
            <a:pPr>
              <a:lnSpc>
                <a:spcPct val="90000"/>
              </a:lnSpc>
              <a:spcBef>
                <a:spcPct val="50000"/>
              </a:spcBef>
              <a:buClr>
                <a:srgbClr val="D94439"/>
              </a:buClr>
              <a:buSzPct val="75000"/>
              <a:buFont typeface="Wingdings" pitchFamily="2" charset="2"/>
              <a:buNone/>
              <a:defRPr/>
            </a:pPr>
            <a:r>
              <a:rPr kumimoji="1" lang="en-US" sz="1600" b="1">
                <a:solidFill>
                  <a:srgbClr val="33CCFF"/>
                </a:solidFill>
                <a:effectLst>
                  <a:outerShdw blurRad="38100" dist="38100" dir="2700000" algn="tl">
                    <a:srgbClr val="000000"/>
                  </a:outerShdw>
                </a:effectLst>
                <a:latin typeface="Times New Roman" pitchFamily="18" charset="0"/>
              </a:rPr>
              <a:t>Firmware</a:t>
            </a:r>
            <a:r>
              <a:rPr kumimoji="1" lang="en-US" sz="1600" b="1">
                <a:solidFill>
                  <a:srgbClr val="FFFFCC"/>
                </a:solidFill>
                <a:effectLst>
                  <a:outerShdw blurRad="38100" dist="38100" dir="2700000" algn="tl">
                    <a:srgbClr val="000000"/>
                  </a:outerShdw>
                </a:effectLst>
                <a:latin typeface="Times New Roman" pitchFamily="18" charset="0"/>
              </a:rPr>
              <a:t>—</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Manufactured with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permanently written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data, instructions, </a:t>
            </a:r>
            <a:br>
              <a:rPr kumimoji="1" lang="en-US" sz="1600" b="1">
                <a:solidFill>
                  <a:srgbClr val="FFFFCC"/>
                </a:solidFill>
                <a:effectLst>
                  <a:outerShdw blurRad="38100" dist="38100" dir="2700000" algn="tl">
                    <a:srgbClr val="000000"/>
                  </a:outerShdw>
                </a:effectLst>
                <a:latin typeface="Times New Roman" pitchFamily="18" charset="0"/>
              </a:rPr>
            </a:br>
            <a:r>
              <a:rPr kumimoji="1" lang="en-US" sz="1600" b="1">
                <a:solidFill>
                  <a:srgbClr val="FFFFCC"/>
                </a:solidFill>
                <a:effectLst>
                  <a:outerShdw blurRad="38100" dist="38100" dir="2700000" algn="tl">
                    <a:srgbClr val="000000"/>
                  </a:outerShdw>
                </a:effectLst>
                <a:latin typeface="Times New Roman" pitchFamily="18" charset="0"/>
              </a:rPr>
              <a:t>or information</a:t>
            </a:r>
          </a:p>
          <a:p>
            <a:pPr>
              <a:lnSpc>
                <a:spcPct val="90000"/>
              </a:lnSpc>
              <a:spcBef>
                <a:spcPct val="50000"/>
              </a:spcBef>
              <a:buClr>
                <a:srgbClr val="D94439"/>
              </a:buClr>
              <a:buSzPct val="75000"/>
              <a:buFont typeface="Wingdings" pitchFamily="2" charset="2"/>
              <a:buNone/>
              <a:defRPr/>
            </a:pPr>
            <a:endParaRPr kumimoji="1" lang="en-US" sz="1600" b="1">
              <a:solidFill>
                <a:srgbClr val="FFFFCC"/>
              </a:solidFill>
              <a:effectLst>
                <a:outerShdw blurRad="38100" dist="38100" dir="2700000" algn="tl">
                  <a:srgbClr val="000000"/>
                </a:outerShdw>
              </a:effectLst>
              <a:latin typeface="Times New Roman" pitchFamily="18" charset="0"/>
            </a:endParaRPr>
          </a:p>
        </p:txBody>
      </p:sp>
      <p:sp>
        <p:nvSpPr>
          <p:cNvPr id="64552" name="AutoShape 40"/>
          <p:cNvSpPr>
            <a:spLocks noChangeArrowheads="1"/>
          </p:cNvSpPr>
          <p:nvPr/>
        </p:nvSpPr>
        <p:spPr bwMode="auto">
          <a:xfrm rot="5400000">
            <a:off x="4343400" y="3048000"/>
            <a:ext cx="2971800" cy="2362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3366"/>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993366"/>
            </a:extrusionClr>
          </a:sp3d>
        </p:spPr>
        <p:txBody>
          <a:bodyPr rot="10800000" vert="eaVert" wrap="none" lIns="548640" tIns="0" rIns="0" bIns="0" anchor="ctr" anchorCtr="1">
            <a:flatTx/>
          </a:bodyPr>
          <a:lstStyle/>
          <a:p>
            <a:pPr algn="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r">
              <a:lnSpc>
                <a:spcPct val="90000"/>
              </a:lnSpc>
              <a:spcBef>
                <a:spcPct val="50000"/>
              </a:spcBef>
              <a:buClr>
                <a:srgbClr val="D94439"/>
              </a:buClr>
              <a:buSzPct val="75000"/>
              <a:buFont typeface="Wingdings" pitchFamily="2" charset="2"/>
              <a:buNone/>
              <a:defRPr/>
            </a:pPr>
            <a:r>
              <a:rPr kumimoji="1" lang="en-US" sz="1600" b="1" dirty="0">
                <a:solidFill>
                  <a:srgbClr val="FFFFCC"/>
                </a:solidFill>
                <a:effectLst>
                  <a:outerShdw blurRad="38100" dist="38100" dir="2700000" algn="tl">
                    <a:srgbClr val="000000"/>
                  </a:outerShdw>
                </a:effectLst>
                <a:latin typeface="Times New Roman" pitchFamily="18" charset="0"/>
              </a:rPr>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EEPROM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(electrically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erasable programmable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read-only memory)—</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Type of PROM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containing microcode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programmer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can erase</a:t>
            </a:r>
          </a:p>
        </p:txBody>
      </p:sp>
      <p:sp>
        <p:nvSpPr>
          <p:cNvPr id="64553" name="AutoShape 41"/>
          <p:cNvSpPr>
            <a:spLocks noChangeArrowheads="1"/>
          </p:cNvSpPr>
          <p:nvPr/>
        </p:nvSpPr>
        <p:spPr bwMode="auto">
          <a:xfrm rot="-10800000">
            <a:off x="2974975" y="3963988"/>
            <a:ext cx="2359025" cy="297021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993366"/>
          </a:solidFill>
          <a:ln w="9525">
            <a:miter lim="800000"/>
            <a:headEnd/>
            <a:tailEnd/>
          </a:ln>
          <a:effectLst/>
          <a:scene3d>
            <a:camera prst="legacyPerspectiveBottom">
              <a:rot lat="20099999" lon="0" rev="0"/>
            </a:camera>
            <a:lightRig rig="legacyFlat3" dir="r"/>
          </a:scene3d>
          <a:sp3d extrusionH="125400" prstMaterial="legacyMetal">
            <a:bevelT w="13500" h="13500" prst="angle"/>
            <a:bevelB w="13500" h="13500" prst="angle"/>
            <a:extrusionClr>
              <a:srgbClr val="993366"/>
            </a:extrusionClr>
          </a:sp3d>
        </p:spPr>
        <p:txBody>
          <a:bodyPr rot="10800000" wrap="none" lIns="0" tIns="0" rIns="0" bIns="685800" anchor="ctr" anchorCtr="1">
            <a:flatTx/>
          </a:bodyPr>
          <a:lstStyle/>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a:p>
            <a:pPr algn="ctr">
              <a:lnSpc>
                <a:spcPct val="90000"/>
              </a:lnSpc>
              <a:spcBef>
                <a:spcPct val="50000"/>
              </a:spcBef>
              <a:buClr>
                <a:srgbClr val="D94439"/>
              </a:buClr>
              <a:buSzPct val="75000"/>
              <a:buFont typeface="Wingdings" pitchFamily="2" charset="2"/>
              <a:buNone/>
              <a:defRPr/>
            </a:pPr>
            <a:r>
              <a:rPr kumimoji="1" lang="en-US" sz="1600" b="1" dirty="0">
                <a:solidFill>
                  <a:srgbClr val="FFFFCC"/>
                </a:solidFill>
                <a:effectLst>
                  <a:outerShdw blurRad="38100" dist="38100" dir="2700000" algn="tl">
                    <a:srgbClr val="000000"/>
                  </a:outerShdw>
                </a:effectLst>
                <a:latin typeface="Times New Roman" pitchFamily="18" charset="0"/>
              </a:rPr>
              <a:t>PROM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(programmable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read-only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memory)—</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Blank ROM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chip onto which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a programmer </a:t>
            </a:r>
            <a:br>
              <a:rPr kumimoji="1" lang="en-US" sz="1600" b="1" dirty="0">
                <a:solidFill>
                  <a:srgbClr val="FFFFCC"/>
                </a:solidFill>
                <a:effectLst>
                  <a:outerShdw blurRad="38100" dist="38100" dir="2700000" algn="tl">
                    <a:srgbClr val="000000"/>
                  </a:outerShdw>
                </a:effectLst>
                <a:latin typeface="Times New Roman" pitchFamily="18" charset="0"/>
              </a:rPr>
            </a:br>
            <a:r>
              <a:rPr kumimoji="1" lang="en-US" sz="1600" b="1" dirty="0">
                <a:solidFill>
                  <a:srgbClr val="FFFFCC"/>
                </a:solidFill>
                <a:effectLst>
                  <a:outerShdw blurRad="38100" dist="38100" dir="2700000" algn="tl">
                    <a:srgbClr val="000000"/>
                  </a:outerShdw>
                </a:effectLst>
                <a:latin typeface="Times New Roman" pitchFamily="18" charset="0"/>
              </a:rPr>
              <a:t>can write permanently</a:t>
            </a:r>
          </a:p>
          <a:p>
            <a:pPr algn="ctr">
              <a:lnSpc>
                <a:spcPct val="90000"/>
              </a:lnSpc>
              <a:spcBef>
                <a:spcPct val="50000"/>
              </a:spcBef>
              <a:buClr>
                <a:srgbClr val="D94439"/>
              </a:buClr>
              <a:buSzPct val="75000"/>
              <a:buFont typeface="Wingdings" pitchFamily="2" charset="2"/>
              <a:buNone/>
              <a:defRPr/>
            </a:pPr>
            <a:endParaRPr kumimoji="1" lang="en-US" sz="1600" b="1" dirty="0">
              <a:solidFill>
                <a:srgbClr val="FFFFCC"/>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par>
                          <p:cTn id="8" fill="hold">
                            <p:stCondLst>
                              <p:cond delay="500"/>
                            </p:stCondLst>
                            <p:childTnLst>
                              <p:par>
                                <p:cTn id="9" presetID="23" presetClass="entr" presetSubtype="272" fill="hold" grpId="0" nodeType="afterEffect">
                                  <p:stCondLst>
                                    <p:cond delay="3000"/>
                                  </p:stCondLst>
                                  <p:childTnLst>
                                    <p:set>
                                      <p:cBhvr>
                                        <p:cTn id="10" dur="1" fill="hold">
                                          <p:stCondLst>
                                            <p:cond delay="0"/>
                                          </p:stCondLst>
                                        </p:cTn>
                                        <p:tgtEl>
                                          <p:spTgt spid="64536"/>
                                        </p:tgtEl>
                                        <p:attrNameLst>
                                          <p:attrName>style.visibility</p:attrName>
                                        </p:attrNameLst>
                                      </p:cBhvr>
                                      <p:to>
                                        <p:strVal val="visible"/>
                                      </p:to>
                                    </p:set>
                                    <p:anim calcmode="lin" valueType="num">
                                      <p:cBhvr>
                                        <p:cTn id="11" dur="500" fill="hold"/>
                                        <p:tgtEl>
                                          <p:spTgt spid="64536"/>
                                        </p:tgtEl>
                                        <p:attrNameLst>
                                          <p:attrName>ppt_w</p:attrName>
                                        </p:attrNameLst>
                                      </p:cBhvr>
                                      <p:tavLst>
                                        <p:tav tm="0">
                                          <p:val>
                                            <p:strVal val="2/3*#ppt_w"/>
                                          </p:val>
                                        </p:tav>
                                        <p:tav tm="100000">
                                          <p:val>
                                            <p:strVal val="#ppt_w"/>
                                          </p:val>
                                        </p:tav>
                                      </p:tavLst>
                                    </p:anim>
                                    <p:anim calcmode="lin" valueType="num">
                                      <p:cBhvr>
                                        <p:cTn id="12" dur="500" fill="hold"/>
                                        <p:tgtEl>
                                          <p:spTgt spid="64536"/>
                                        </p:tgtEl>
                                        <p:attrNameLst>
                                          <p:attrName>ppt_h</p:attrName>
                                        </p:attrNameLst>
                                      </p:cBhvr>
                                      <p:tavLst>
                                        <p:tav tm="0">
                                          <p:val>
                                            <p:strVal val="2/3*#ppt_h"/>
                                          </p:val>
                                        </p:tav>
                                        <p:tav tm="100000">
                                          <p:val>
                                            <p:strVal val="#ppt_h"/>
                                          </p:val>
                                        </p:tav>
                                      </p:tavLst>
                                    </p:anim>
                                  </p:childTnLst>
                                </p:cTn>
                              </p:par>
                            </p:childTnLst>
                          </p:cTn>
                        </p:par>
                        <p:par>
                          <p:cTn id="13" fill="hold">
                            <p:stCondLst>
                              <p:cond delay="4000"/>
                            </p:stCondLst>
                            <p:childTnLst>
                              <p:par>
                                <p:cTn id="14" presetID="23" presetClass="entr" presetSubtype="272" fill="hold" grpId="0" nodeType="afterEffect">
                                  <p:stCondLst>
                                    <p:cond delay="6000"/>
                                  </p:stCondLst>
                                  <p:childTnLst>
                                    <p:set>
                                      <p:cBhvr>
                                        <p:cTn id="15" dur="1" fill="hold">
                                          <p:stCondLst>
                                            <p:cond delay="0"/>
                                          </p:stCondLst>
                                        </p:cTn>
                                        <p:tgtEl>
                                          <p:spTgt spid="64547"/>
                                        </p:tgtEl>
                                        <p:attrNameLst>
                                          <p:attrName>style.visibility</p:attrName>
                                        </p:attrNameLst>
                                      </p:cBhvr>
                                      <p:to>
                                        <p:strVal val="visible"/>
                                      </p:to>
                                    </p:set>
                                    <p:anim calcmode="lin" valueType="num">
                                      <p:cBhvr>
                                        <p:cTn id="16" dur="500" fill="hold"/>
                                        <p:tgtEl>
                                          <p:spTgt spid="64547"/>
                                        </p:tgtEl>
                                        <p:attrNameLst>
                                          <p:attrName>ppt_w</p:attrName>
                                        </p:attrNameLst>
                                      </p:cBhvr>
                                      <p:tavLst>
                                        <p:tav tm="0">
                                          <p:val>
                                            <p:strVal val="2/3*#ppt_w"/>
                                          </p:val>
                                        </p:tav>
                                        <p:tav tm="100000">
                                          <p:val>
                                            <p:strVal val="#ppt_w"/>
                                          </p:val>
                                        </p:tav>
                                      </p:tavLst>
                                    </p:anim>
                                    <p:anim calcmode="lin" valueType="num">
                                      <p:cBhvr>
                                        <p:cTn id="17" dur="500" fill="hold"/>
                                        <p:tgtEl>
                                          <p:spTgt spid="64547"/>
                                        </p:tgtEl>
                                        <p:attrNameLst>
                                          <p:attrName>ppt_h</p:attrName>
                                        </p:attrNameLst>
                                      </p:cBhvr>
                                      <p:tavLst>
                                        <p:tav tm="0">
                                          <p:val>
                                            <p:strVal val="2/3*#ppt_h"/>
                                          </p:val>
                                        </p:tav>
                                        <p:tav tm="100000">
                                          <p:val>
                                            <p:strVal val="#ppt_h"/>
                                          </p:val>
                                        </p:tav>
                                      </p:tavLst>
                                    </p:anim>
                                  </p:childTnLst>
                                </p:cTn>
                              </p:par>
                            </p:childTnLst>
                          </p:cTn>
                        </p:par>
                        <p:par>
                          <p:cTn id="18" fill="hold">
                            <p:stCondLst>
                              <p:cond delay="10500"/>
                            </p:stCondLst>
                            <p:childTnLst>
                              <p:par>
                                <p:cTn id="19" presetID="23" presetClass="entr" presetSubtype="272" fill="hold" grpId="0" nodeType="afterEffect">
                                  <p:stCondLst>
                                    <p:cond delay="6000"/>
                                  </p:stCondLst>
                                  <p:childTnLst>
                                    <p:set>
                                      <p:cBhvr>
                                        <p:cTn id="20" dur="1" fill="hold">
                                          <p:stCondLst>
                                            <p:cond delay="0"/>
                                          </p:stCondLst>
                                        </p:cTn>
                                        <p:tgtEl>
                                          <p:spTgt spid="64548"/>
                                        </p:tgtEl>
                                        <p:attrNameLst>
                                          <p:attrName>style.visibility</p:attrName>
                                        </p:attrNameLst>
                                      </p:cBhvr>
                                      <p:to>
                                        <p:strVal val="visible"/>
                                      </p:to>
                                    </p:set>
                                    <p:anim calcmode="lin" valueType="num">
                                      <p:cBhvr>
                                        <p:cTn id="21" dur="500" fill="hold"/>
                                        <p:tgtEl>
                                          <p:spTgt spid="64548"/>
                                        </p:tgtEl>
                                        <p:attrNameLst>
                                          <p:attrName>ppt_w</p:attrName>
                                        </p:attrNameLst>
                                      </p:cBhvr>
                                      <p:tavLst>
                                        <p:tav tm="0">
                                          <p:val>
                                            <p:strVal val="2/3*#ppt_w"/>
                                          </p:val>
                                        </p:tav>
                                        <p:tav tm="100000">
                                          <p:val>
                                            <p:strVal val="#ppt_w"/>
                                          </p:val>
                                        </p:tav>
                                      </p:tavLst>
                                    </p:anim>
                                    <p:anim calcmode="lin" valueType="num">
                                      <p:cBhvr>
                                        <p:cTn id="22" dur="500" fill="hold"/>
                                        <p:tgtEl>
                                          <p:spTgt spid="64548"/>
                                        </p:tgtEl>
                                        <p:attrNameLst>
                                          <p:attrName>ppt_h</p:attrName>
                                        </p:attrNameLst>
                                      </p:cBhvr>
                                      <p:tavLst>
                                        <p:tav tm="0">
                                          <p:val>
                                            <p:strVal val="2/3*#ppt_h"/>
                                          </p:val>
                                        </p:tav>
                                        <p:tav tm="100000">
                                          <p:val>
                                            <p:strVal val="#ppt_h"/>
                                          </p:val>
                                        </p:tav>
                                      </p:tavLst>
                                    </p:anim>
                                  </p:childTnLst>
                                </p:cTn>
                              </p:par>
                            </p:childTnLst>
                          </p:cTn>
                        </p:par>
                        <p:par>
                          <p:cTn id="23" fill="hold">
                            <p:stCondLst>
                              <p:cond delay="17000"/>
                            </p:stCondLst>
                            <p:childTnLst>
                              <p:par>
                                <p:cTn id="24" presetID="2" presetClass="entr" presetSubtype="8" fill="hold" grpId="0" nodeType="afterEffect">
                                  <p:stCondLst>
                                    <p:cond delay="4000"/>
                                  </p:stCondLst>
                                  <p:childTnLst>
                                    <p:set>
                                      <p:cBhvr>
                                        <p:cTn id="25" dur="1" fill="hold">
                                          <p:stCondLst>
                                            <p:cond delay="0"/>
                                          </p:stCondLst>
                                        </p:cTn>
                                        <p:tgtEl>
                                          <p:spTgt spid="64551"/>
                                        </p:tgtEl>
                                        <p:attrNameLst>
                                          <p:attrName>style.visibility</p:attrName>
                                        </p:attrNameLst>
                                      </p:cBhvr>
                                      <p:to>
                                        <p:strVal val="visible"/>
                                      </p:to>
                                    </p:set>
                                    <p:anim calcmode="lin" valueType="num">
                                      <p:cBhvr additive="base">
                                        <p:cTn id="26" dur="500" fill="hold"/>
                                        <p:tgtEl>
                                          <p:spTgt spid="64551"/>
                                        </p:tgtEl>
                                        <p:attrNameLst>
                                          <p:attrName>ppt_x</p:attrName>
                                        </p:attrNameLst>
                                      </p:cBhvr>
                                      <p:tavLst>
                                        <p:tav tm="0">
                                          <p:val>
                                            <p:strVal val="0-#ppt_w/2"/>
                                          </p:val>
                                        </p:tav>
                                        <p:tav tm="100000">
                                          <p:val>
                                            <p:strVal val="#ppt_x"/>
                                          </p:val>
                                        </p:tav>
                                      </p:tavLst>
                                    </p:anim>
                                    <p:anim calcmode="lin" valueType="num">
                                      <p:cBhvr additive="base">
                                        <p:cTn id="27" dur="500" fill="hold"/>
                                        <p:tgtEl>
                                          <p:spTgt spid="64551"/>
                                        </p:tgtEl>
                                        <p:attrNameLst>
                                          <p:attrName>ppt_y</p:attrName>
                                        </p:attrNameLst>
                                      </p:cBhvr>
                                      <p:tavLst>
                                        <p:tav tm="0">
                                          <p:val>
                                            <p:strVal val="#ppt_y"/>
                                          </p:val>
                                        </p:tav>
                                        <p:tav tm="100000">
                                          <p:val>
                                            <p:strVal val="#ppt_y"/>
                                          </p:val>
                                        </p:tav>
                                      </p:tavLst>
                                    </p:anim>
                                  </p:childTnLst>
                                </p:cTn>
                              </p:par>
                            </p:childTnLst>
                          </p:cTn>
                        </p:par>
                        <p:par>
                          <p:cTn id="28" fill="hold">
                            <p:stCondLst>
                              <p:cond delay="21500"/>
                            </p:stCondLst>
                            <p:childTnLst>
                              <p:par>
                                <p:cTn id="29" presetID="2" presetClass="entr" presetSubtype="4" fill="hold" grpId="0" nodeType="afterEffect">
                                  <p:stCondLst>
                                    <p:cond delay="5000"/>
                                  </p:stCondLst>
                                  <p:childTnLst>
                                    <p:set>
                                      <p:cBhvr>
                                        <p:cTn id="30" dur="1" fill="hold">
                                          <p:stCondLst>
                                            <p:cond delay="0"/>
                                          </p:stCondLst>
                                        </p:cTn>
                                        <p:tgtEl>
                                          <p:spTgt spid="64553"/>
                                        </p:tgtEl>
                                        <p:attrNameLst>
                                          <p:attrName>style.visibility</p:attrName>
                                        </p:attrNameLst>
                                      </p:cBhvr>
                                      <p:to>
                                        <p:strVal val="visible"/>
                                      </p:to>
                                    </p:set>
                                    <p:anim calcmode="lin" valueType="num">
                                      <p:cBhvr additive="base">
                                        <p:cTn id="31" dur="500" fill="hold"/>
                                        <p:tgtEl>
                                          <p:spTgt spid="64553"/>
                                        </p:tgtEl>
                                        <p:attrNameLst>
                                          <p:attrName>ppt_x</p:attrName>
                                        </p:attrNameLst>
                                      </p:cBhvr>
                                      <p:tavLst>
                                        <p:tav tm="0">
                                          <p:val>
                                            <p:strVal val="#ppt_x"/>
                                          </p:val>
                                        </p:tav>
                                        <p:tav tm="100000">
                                          <p:val>
                                            <p:strVal val="#ppt_x"/>
                                          </p:val>
                                        </p:tav>
                                      </p:tavLst>
                                    </p:anim>
                                    <p:anim calcmode="lin" valueType="num">
                                      <p:cBhvr additive="base">
                                        <p:cTn id="32" dur="500" fill="hold"/>
                                        <p:tgtEl>
                                          <p:spTgt spid="64553"/>
                                        </p:tgtEl>
                                        <p:attrNameLst>
                                          <p:attrName>ppt_y</p:attrName>
                                        </p:attrNameLst>
                                      </p:cBhvr>
                                      <p:tavLst>
                                        <p:tav tm="0">
                                          <p:val>
                                            <p:strVal val="1+#ppt_h/2"/>
                                          </p:val>
                                        </p:tav>
                                        <p:tav tm="100000">
                                          <p:val>
                                            <p:strVal val="#ppt_y"/>
                                          </p:val>
                                        </p:tav>
                                      </p:tavLst>
                                    </p:anim>
                                  </p:childTnLst>
                                </p:cTn>
                              </p:par>
                            </p:childTnLst>
                          </p:cTn>
                        </p:par>
                        <p:par>
                          <p:cTn id="33" fill="hold">
                            <p:stCondLst>
                              <p:cond delay="27000"/>
                            </p:stCondLst>
                            <p:childTnLst>
                              <p:par>
                                <p:cTn id="34" presetID="2" presetClass="entr" presetSubtype="2" fill="hold" grpId="0" nodeType="afterEffect">
                                  <p:stCondLst>
                                    <p:cond delay="5000"/>
                                  </p:stCondLst>
                                  <p:childTnLst>
                                    <p:set>
                                      <p:cBhvr>
                                        <p:cTn id="35" dur="1" fill="hold">
                                          <p:stCondLst>
                                            <p:cond delay="0"/>
                                          </p:stCondLst>
                                        </p:cTn>
                                        <p:tgtEl>
                                          <p:spTgt spid="64552"/>
                                        </p:tgtEl>
                                        <p:attrNameLst>
                                          <p:attrName>style.visibility</p:attrName>
                                        </p:attrNameLst>
                                      </p:cBhvr>
                                      <p:to>
                                        <p:strVal val="visible"/>
                                      </p:to>
                                    </p:set>
                                    <p:anim calcmode="lin" valueType="num">
                                      <p:cBhvr additive="base">
                                        <p:cTn id="36" dur="500" fill="hold"/>
                                        <p:tgtEl>
                                          <p:spTgt spid="64552"/>
                                        </p:tgtEl>
                                        <p:attrNameLst>
                                          <p:attrName>ppt_x</p:attrName>
                                        </p:attrNameLst>
                                      </p:cBhvr>
                                      <p:tavLst>
                                        <p:tav tm="0">
                                          <p:val>
                                            <p:strVal val="1+#ppt_w/2"/>
                                          </p:val>
                                        </p:tav>
                                        <p:tav tm="100000">
                                          <p:val>
                                            <p:strVal val="#ppt_x"/>
                                          </p:val>
                                        </p:tav>
                                      </p:tavLst>
                                    </p:anim>
                                    <p:anim calcmode="lin" valueType="num">
                                      <p:cBhvr additive="base">
                                        <p:cTn id="37" dur="500" fill="hold"/>
                                        <p:tgtEl>
                                          <p:spTgt spid="64552"/>
                                        </p:tgtEl>
                                        <p:attrNameLst>
                                          <p:attrName>ppt_y</p:attrName>
                                        </p:attrNameLst>
                                      </p:cBhvr>
                                      <p:tavLst>
                                        <p:tav tm="0">
                                          <p:val>
                                            <p:strVal val="#ppt_y"/>
                                          </p:val>
                                        </p:tav>
                                        <p:tav tm="100000">
                                          <p:val>
                                            <p:strVal val="#ppt_y"/>
                                          </p:val>
                                        </p:tav>
                                      </p:tavLst>
                                    </p:anim>
                                  </p:childTnLst>
                                </p:cTn>
                              </p:par>
                            </p:childTnLst>
                          </p:cTn>
                        </p:par>
                        <p:par>
                          <p:cTn id="38" fill="hold">
                            <p:stCondLst>
                              <p:cond delay="32500"/>
                            </p:stCondLst>
                            <p:childTnLst>
                              <p:par>
                                <p:cTn id="39" presetID="1" presetClass="entr" presetSubtype="0" fill="hold" nodeType="afterEffect">
                                  <p:stCondLst>
                                    <p:cond delay="0"/>
                                  </p:stCondLst>
                                  <p:childTnLst>
                                    <p:set>
                                      <p:cBhvr>
                                        <p:cTn id="4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advAuto="0"/>
      <p:bldP spid="64536" grpId="0" animBg="1" autoUpdateAnimBg="0"/>
      <p:bldP spid="64547" grpId="0" animBg="1" autoUpdateAnimBg="0"/>
      <p:bldP spid="64548" grpId="0" animBg="1" autoUpdateAnimBg="0"/>
      <p:bldP spid="64551" grpId="0" animBg="1" autoUpdateAnimBg="0"/>
      <p:bldP spid="64552" grpId="0" animBg="1" autoUpdateAnimBg="0"/>
      <p:bldP spid="64553"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Memory</a:t>
            </a:r>
          </a:p>
        </p:txBody>
      </p:sp>
      <p:sp>
        <p:nvSpPr>
          <p:cNvPr id="191491" name="Rectangle 3"/>
          <p:cNvSpPr>
            <a:spLocks noGrp="1" noChangeArrowheads="1"/>
          </p:cNvSpPr>
          <p:nvPr>
            <p:ph type="body" idx="1"/>
          </p:nvPr>
        </p:nvSpPr>
        <p:spPr>
          <a:xfrm>
            <a:off x="292100" y="1090613"/>
            <a:ext cx="8585200" cy="814387"/>
          </a:xfrm>
        </p:spPr>
        <p:txBody>
          <a:bodyPr/>
          <a:lstStyle/>
          <a:p>
            <a:pPr>
              <a:buFont typeface="Monotype Sorts" pitchFamily="2" charset="2"/>
              <a:buNone/>
            </a:pPr>
            <a:r>
              <a:rPr lang="en-US" smtClean="0"/>
              <a:t>What is</a:t>
            </a:r>
            <a:r>
              <a:rPr lang="en-US" b="0" smtClean="0"/>
              <a:t> </a:t>
            </a:r>
            <a:r>
              <a:rPr lang="en-US" smtClean="0">
                <a:solidFill>
                  <a:srgbClr val="D94439"/>
                </a:solidFill>
              </a:rPr>
              <a:t>flash memory</a:t>
            </a:r>
            <a:r>
              <a:rPr lang="en-US" smtClean="0"/>
              <a:t>?</a:t>
            </a:r>
          </a:p>
        </p:txBody>
      </p:sp>
      <p:sp>
        <p:nvSpPr>
          <p:cNvPr id="3379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202 Fig. 4-21</a:t>
            </a:r>
          </a:p>
        </p:txBody>
      </p:sp>
      <p:grpSp>
        <p:nvGrpSpPr>
          <p:cNvPr id="2" name="Group 5"/>
          <p:cNvGrpSpPr>
            <a:grpSpLocks/>
          </p:cNvGrpSpPr>
          <p:nvPr/>
        </p:nvGrpSpPr>
        <p:grpSpPr bwMode="auto">
          <a:xfrm>
            <a:off x="7847013" y="6402388"/>
            <a:ext cx="860425" cy="271462"/>
            <a:chOff x="4943" y="4033"/>
            <a:chExt cx="542" cy="171"/>
          </a:xfrm>
        </p:grpSpPr>
        <p:sp>
          <p:nvSpPr>
            <p:cNvPr id="33817" name="AutoShape 6">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3818" name="Text Box 7"/>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91496" name="Rectangle 8"/>
          <p:cNvSpPr>
            <a:spLocks noChangeArrowheads="1"/>
          </p:cNvSpPr>
          <p:nvPr/>
        </p:nvSpPr>
        <p:spPr bwMode="auto">
          <a:xfrm>
            <a:off x="381000" y="2895600"/>
            <a:ext cx="2895600" cy="1249363"/>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1.</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200">
                <a:solidFill>
                  <a:srgbClr val="000000"/>
                </a:solidFill>
                <a:latin typeface="Times New Roman" pitchFamily="18" charset="0"/>
              </a:rPr>
              <a:t>Purchase and download music tracks from a Web site. With one end of a special cable connected to the system unit, connect the other end to the USB port in the portable media player.</a:t>
            </a:r>
          </a:p>
        </p:txBody>
      </p:sp>
      <p:sp>
        <p:nvSpPr>
          <p:cNvPr id="191497" name="Rectangle 9"/>
          <p:cNvSpPr>
            <a:spLocks noChangeArrowheads="1"/>
          </p:cNvSpPr>
          <p:nvPr/>
        </p:nvSpPr>
        <p:spPr bwMode="auto">
          <a:xfrm>
            <a:off x="2133600" y="5410200"/>
            <a:ext cx="3352800" cy="701675"/>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2.</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200">
                <a:solidFill>
                  <a:srgbClr val="000000"/>
                </a:solidFill>
                <a:latin typeface="Times New Roman" pitchFamily="18" charset="0"/>
              </a:rPr>
              <a:t>Instruct the computer to copy the music tracks to the flash memory chip in the portable media player.</a:t>
            </a:r>
          </a:p>
        </p:txBody>
      </p:sp>
      <p:sp>
        <p:nvSpPr>
          <p:cNvPr id="191498" name="Rectangle 10"/>
          <p:cNvSpPr>
            <a:spLocks noChangeArrowheads="1"/>
          </p:cNvSpPr>
          <p:nvPr/>
        </p:nvSpPr>
        <p:spPr bwMode="auto">
          <a:xfrm>
            <a:off x="5562600" y="2743200"/>
            <a:ext cx="2514600" cy="1066800"/>
          </a:xfrm>
          <a:prstGeom prst="rect">
            <a:avLst/>
          </a:prstGeom>
          <a:noFill/>
          <a:ln w="9525">
            <a:noFill/>
            <a:miter lim="800000"/>
            <a:headEnd/>
            <a:tailEnd/>
          </a:ln>
        </p:spPr>
        <p:txBody>
          <a:bodyPr>
            <a:spAutoFit/>
          </a:bodyPr>
          <a:lstStyle/>
          <a:p>
            <a:r>
              <a:rPr kumimoji="1" lang="en-US" sz="1600" b="1">
                <a:solidFill>
                  <a:srgbClr val="000000"/>
                </a:solidFill>
                <a:latin typeface="Arial (W1)" pitchFamily="34" charset="0"/>
              </a:rPr>
              <a:t>Step 3.</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200">
                <a:solidFill>
                  <a:srgbClr val="000000"/>
                </a:solidFill>
                <a:latin typeface="Times New Roman" pitchFamily="18" charset="0"/>
              </a:rPr>
              <a:t>Plug the headphones into the portable media player, push a button on the portable media player, and listen to the music through the earphones.</a:t>
            </a:r>
          </a:p>
        </p:txBody>
      </p:sp>
      <p:sp>
        <p:nvSpPr>
          <p:cNvPr id="191502" name="Arc 14"/>
          <p:cNvSpPr>
            <a:spLocks/>
          </p:cNvSpPr>
          <p:nvPr/>
        </p:nvSpPr>
        <p:spPr bwMode="auto">
          <a:xfrm rot="15360053" flipH="1">
            <a:off x="1062037" y="4195763"/>
            <a:ext cx="1533525" cy="1066800"/>
          </a:xfrm>
          <a:custGeom>
            <a:avLst/>
            <a:gdLst>
              <a:gd name="T0" fmla="*/ 0 w 21574"/>
              <a:gd name="T1" fmla="*/ 2420 h 21600"/>
              <a:gd name="T2" fmla="*/ 1533525 w 21574"/>
              <a:gd name="T3" fmla="*/ 678307 h 21600"/>
              <a:gd name="T4" fmla="*/ 103567 w 21574"/>
              <a:gd name="T5" fmla="*/ 1066800 h 21600"/>
              <a:gd name="T6" fmla="*/ 0 60000 65536"/>
              <a:gd name="T7" fmla="*/ 0 60000 65536"/>
              <a:gd name="T8" fmla="*/ 0 60000 65536"/>
              <a:gd name="T9" fmla="*/ 0 w 21574"/>
              <a:gd name="T10" fmla="*/ 0 h 21600"/>
              <a:gd name="T11" fmla="*/ 21574 w 21574"/>
              <a:gd name="T12" fmla="*/ 21600 h 21600"/>
            </a:gdLst>
            <a:ahLst/>
            <a:cxnLst>
              <a:cxn ang="T6">
                <a:pos x="T0" y="T1"/>
              </a:cxn>
              <a:cxn ang="T7">
                <a:pos x="T2" y="T3"/>
              </a:cxn>
              <a:cxn ang="T8">
                <a:pos x="T4" y="T5"/>
              </a:cxn>
            </a:cxnLst>
            <a:rect l="T9" t="T10" r="T11" b="T12"/>
            <a:pathLst>
              <a:path w="21574" h="21600" fill="none" extrusionOk="0">
                <a:moveTo>
                  <a:pt x="0" y="49"/>
                </a:moveTo>
                <a:cubicBezTo>
                  <a:pt x="484" y="16"/>
                  <a:pt x="970" y="-1"/>
                  <a:pt x="1457" y="0"/>
                </a:cubicBezTo>
                <a:cubicBezTo>
                  <a:pt x="10350" y="0"/>
                  <a:pt x="18335" y="5451"/>
                  <a:pt x="21573" y="13734"/>
                </a:cubicBezTo>
              </a:path>
              <a:path w="21574" h="21600" stroke="0" extrusionOk="0">
                <a:moveTo>
                  <a:pt x="0" y="49"/>
                </a:moveTo>
                <a:cubicBezTo>
                  <a:pt x="484" y="16"/>
                  <a:pt x="970" y="-1"/>
                  <a:pt x="1457" y="0"/>
                </a:cubicBezTo>
                <a:cubicBezTo>
                  <a:pt x="10350" y="0"/>
                  <a:pt x="18335" y="5451"/>
                  <a:pt x="21573" y="13734"/>
                </a:cubicBezTo>
                <a:lnTo>
                  <a:pt x="1457" y="21600"/>
                </a:lnTo>
                <a:close/>
              </a:path>
            </a:pathLst>
          </a:custGeom>
          <a:noFill/>
          <a:ln w="254000">
            <a:solidFill>
              <a:schemeClr val="hlink"/>
            </a:solidFill>
            <a:miter lim="800000"/>
            <a:headEnd/>
            <a:tailEnd type="triangle" w="sm" len="sm"/>
          </a:ln>
        </p:spPr>
        <p:txBody>
          <a:bodyPr wrap="none" anchor="ctr"/>
          <a:lstStyle/>
          <a:p>
            <a:endParaRPr lang="en-US"/>
          </a:p>
        </p:txBody>
      </p:sp>
      <p:sp>
        <p:nvSpPr>
          <p:cNvPr id="191503" name="Arc 15"/>
          <p:cNvSpPr>
            <a:spLocks/>
          </p:cNvSpPr>
          <p:nvPr/>
        </p:nvSpPr>
        <p:spPr bwMode="auto">
          <a:xfrm rot="9107537" flipH="1">
            <a:off x="5140325" y="4162425"/>
            <a:ext cx="1841500" cy="1066800"/>
          </a:xfrm>
          <a:custGeom>
            <a:avLst/>
            <a:gdLst>
              <a:gd name="T0" fmla="*/ 0 w 25904"/>
              <a:gd name="T1" fmla="*/ 21780 h 21600"/>
              <a:gd name="T2" fmla="*/ 1841500 w 25904"/>
              <a:gd name="T3" fmla="*/ 1003434 h 21600"/>
              <a:gd name="T4" fmla="*/ 308670 w 25904"/>
              <a:gd name="T5" fmla="*/ 1066800 h 21600"/>
              <a:gd name="T6" fmla="*/ 0 60000 65536"/>
              <a:gd name="T7" fmla="*/ 0 60000 65536"/>
              <a:gd name="T8" fmla="*/ 0 60000 65536"/>
              <a:gd name="T9" fmla="*/ 0 w 25904"/>
              <a:gd name="T10" fmla="*/ 0 h 21600"/>
              <a:gd name="T11" fmla="*/ 25904 w 25904"/>
              <a:gd name="T12" fmla="*/ 21600 h 21600"/>
            </a:gdLst>
            <a:ahLst/>
            <a:cxnLst>
              <a:cxn ang="T6">
                <a:pos x="T0" y="T1"/>
              </a:cxn>
              <a:cxn ang="T7">
                <a:pos x="T2" y="T3"/>
              </a:cxn>
              <a:cxn ang="T8">
                <a:pos x="T4" y="T5"/>
              </a:cxn>
            </a:cxnLst>
            <a:rect l="T9" t="T10" r="T11" b="T12"/>
            <a:pathLst>
              <a:path w="25904" h="21600" fill="none" extrusionOk="0">
                <a:moveTo>
                  <a:pt x="-1" y="440"/>
                </a:moveTo>
                <a:cubicBezTo>
                  <a:pt x="1428" y="147"/>
                  <a:pt x="2883" y="-1"/>
                  <a:pt x="4342" y="0"/>
                </a:cubicBezTo>
                <a:cubicBezTo>
                  <a:pt x="15773" y="0"/>
                  <a:pt x="25224" y="8906"/>
                  <a:pt x="25903" y="20317"/>
                </a:cubicBezTo>
              </a:path>
              <a:path w="25904" h="21600" stroke="0" extrusionOk="0">
                <a:moveTo>
                  <a:pt x="-1" y="440"/>
                </a:moveTo>
                <a:cubicBezTo>
                  <a:pt x="1428" y="147"/>
                  <a:pt x="2883" y="-1"/>
                  <a:pt x="4342" y="0"/>
                </a:cubicBezTo>
                <a:cubicBezTo>
                  <a:pt x="15773" y="0"/>
                  <a:pt x="25224" y="8906"/>
                  <a:pt x="25903" y="20317"/>
                </a:cubicBezTo>
                <a:lnTo>
                  <a:pt x="4342" y="21600"/>
                </a:lnTo>
                <a:close/>
              </a:path>
            </a:pathLst>
          </a:custGeom>
          <a:noFill/>
          <a:ln w="254000">
            <a:solidFill>
              <a:schemeClr val="hlink"/>
            </a:solidFill>
            <a:miter lim="800000"/>
            <a:headEnd/>
            <a:tailEnd type="triangle" w="sm" len="sm"/>
          </a:ln>
        </p:spPr>
        <p:txBody>
          <a:bodyPr wrap="none" anchor="ctr"/>
          <a:lstStyle/>
          <a:p>
            <a:endParaRPr lang="en-US"/>
          </a:p>
        </p:txBody>
      </p:sp>
      <p:sp>
        <p:nvSpPr>
          <p:cNvPr id="33803" name="Line 25"/>
          <p:cNvSpPr>
            <a:spLocks noChangeShapeType="1"/>
          </p:cNvSpPr>
          <p:nvPr/>
        </p:nvSpPr>
        <p:spPr bwMode="auto">
          <a:xfrm>
            <a:off x="3733800" y="4343400"/>
            <a:ext cx="152400" cy="381000"/>
          </a:xfrm>
          <a:prstGeom prst="line">
            <a:avLst/>
          </a:prstGeom>
          <a:noFill/>
          <a:ln w="9525">
            <a:solidFill>
              <a:schemeClr val="bg2"/>
            </a:solidFill>
            <a:miter lim="800000"/>
            <a:headEnd/>
            <a:tailEnd/>
          </a:ln>
        </p:spPr>
        <p:txBody>
          <a:bodyPr wrap="none"/>
          <a:lstStyle/>
          <a:p>
            <a:endParaRPr lang="en-US"/>
          </a:p>
        </p:txBody>
      </p:sp>
      <p:sp>
        <p:nvSpPr>
          <p:cNvPr id="191514" name="Rectangle 26"/>
          <p:cNvSpPr>
            <a:spLocks noChangeArrowheads="1"/>
          </p:cNvSpPr>
          <p:nvPr/>
        </p:nvSpPr>
        <p:spPr bwMode="auto">
          <a:xfrm>
            <a:off x="304800" y="1547813"/>
            <a:ext cx="8585200" cy="17287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000" b="1">
                <a:solidFill>
                  <a:srgbClr val="000000"/>
                </a:solidFill>
                <a:latin typeface="Times New Roman" pitchFamily="18" charset="0"/>
              </a:rPr>
              <a:t>Nonvolatile memory that can be erased electronically and rewritten</a:t>
            </a:r>
          </a:p>
          <a:p>
            <a:pPr marL="609600" lvl="1" indent="-495300">
              <a:spcBef>
                <a:spcPct val="5000"/>
              </a:spcBef>
              <a:buClr>
                <a:srgbClr val="000099"/>
              </a:buClr>
              <a:buSzPct val="75000"/>
              <a:buFont typeface="Wingdings" pitchFamily="2" charset="2"/>
              <a:buNone/>
            </a:pPr>
            <a:endParaRPr kumimoji="1" lang="en-US" sz="2000"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sz="2000" b="1">
                <a:solidFill>
                  <a:srgbClr val="000000"/>
                </a:solidFill>
                <a:latin typeface="Times New Roman" pitchFamily="18" charset="0"/>
              </a:rPr>
              <a:t>Used with many mobile devices</a:t>
            </a:r>
          </a:p>
        </p:txBody>
      </p:sp>
      <p:grpSp>
        <p:nvGrpSpPr>
          <p:cNvPr id="3" name="Group 27"/>
          <p:cNvGrpSpPr>
            <a:grpSpLocks/>
          </p:cNvGrpSpPr>
          <p:nvPr/>
        </p:nvGrpSpPr>
        <p:grpSpPr bwMode="auto">
          <a:xfrm>
            <a:off x="0" y="4800600"/>
            <a:ext cx="1981200" cy="1295400"/>
            <a:chOff x="0" y="3024"/>
            <a:chExt cx="1248" cy="816"/>
          </a:xfrm>
        </p:grpSpPr>
        <p:sp>
          <p:nvSpPr>
            <p:cNvPr id="33815" name="Rectangle 28"/>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Flash Memory </a:t>
              </a:r>
              <a:br>
                <a:rPr kumimoji="1" lang="en-US" sz="1200">
                  <a:solidFill>
                    <a:schemeClr val="bg2"/>
                  </a:solidFill>
                  <a:latin typeface="Arial Narrow" pitchFamily="34" charset="0"/>
                </a:rPr>
              </a:br>
              <a:r>
                <a:rPr kumimoji="1" lang="en-US" sz="1200">
                  <a:solidFill>
                    <a:schemeClr val="bg2"/>
                  </a:solidFill>
                  <a:latin typeface="Arial Narrow" pitchFamily="34" charset="0"/>
                </a:rPr>
                <a:t>below Chapter 4</a:t>
              </a:r>
            </a:p>
          </p:txBody>
        </p:sp>
        <p:sp>
          <p:nvSpPr>
            <p:cNvPr id="33816"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grpSp>
        <p:nvGrpSpPr>
          <p:cNvPr id="4" name="Group 31"/>
          <p:cNvGrpSpPr>
            <a:grpSpLocks/>
          </p:cNvGrpSpPr>
          <p:nvPr/>
        </p:nvGrpSpPr>
        <p:grpSpPr bwMode="auto">
          <a:xfrm>
            <a:off x="7010400" y="4267200"/>
            <a:ext cx="1544638" cy="1706563"/>
            <a:chOff x="4416" y="2688"/>
            <a:chExt cx="973" cy="1075"/>
          </a:xfrm>
        </p:grpSpPr>
        <p:sp>
          <p:nvSpPr>
            <p:cNvPr id="33813" name="Rectangle 13"/>
            <p:cNvSpPr>
              <a:spLocks noChangeArrowheads="1"/>
            </p:cNvSpPr>
            <p:nvPr/>
          </p:nvSpPr>
          <p:spPr bwMode="auto">
            <a:xfrm>
              <a:off x="4704" y="3648"/>
              <a:ext cx="408" cy="115"/>
            </a:xfrm>
            <a:prstGeom prst="rect">
              <a:avLst/>
            </a:prstGeom>
            <a:noFill/>
            <a:ln w="9525">
              <a:noFill/>
              <a:miter lim="800000"/>
              <a:headEnd/>
              <a:tailEnd/>
            </a:ln>
          </p:spPr>
          <p:txBody>
            <a:bodyPr wrap="none" lIns="0" tIns="0" rIns="0" bIns="0" anchor="ctr">
              <a:spAutoFit/>
            </a:bodyPr>
            <a:lstStyle/>
            <a:p>
              <a:r>
                <a:rPr kumimoji="1" lang="en-US" sz="1200">
                  <a:solidFill>
                    <a:schemeClr val="bg2"/>
                  </a:solidFill>
                  <a:latin typeface="Arial Narrow" pitchFamily="34" charset="0"/>
                </a:rPr>
                <a:t>MP3 Player</a:t>
              </a:r>
            </a:p>
          </p:txBody>
        </p:sp>
        <p:pic>
          <p:nvPicPr>
            <p:cNvPr id="33814" name="Picture 30" descr="fig04_21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16" y="2688"/>
              <a:ext cx="973" cy="1008"/>
            </a:xfrm>
            <a:prstGeom prst="rect">
              <a:avLst/>
            </a:prstGeom>
            <a:noFill/>
            <a:ln w="9525">
              <a:noFill/>
              <a:miter lim="800000"/>
              <a:headEnd/>
              <a:tailEnd/>
            </a:ln>
          </p:spPr>
        </p:pic>
      </p:grpSp>
      <p:grpSp>
        <p:nvGrpSpPr>
          <p:cNvPr id="5" name="Group 35"/>
          <p:cNvGrpSpPr>
            <a:grpSpLocks/>
          </p:cNvGrpSpPr>
          <p:nvPr/>
        </p:nvGrpSpPr>
        <p:grpSpPr bwMode="auto">
          <a:xfrm>
            <a:off x="3124200" y="3429000"/>
            <a:ext cx="1524000" cy="1608138"/>
            <a:chOff x="1968" y="2160"/>
            <a:chExt cx="960" cy="1013"/>
          </a:xfrm>
        </p:grpSpPr>
        <p:pic>
          <p:nvPicPr>
            <p:cNvPr id="33808" name="Picture 33" descr="fig04_21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68" y="2256"/>
              <a:ext cx="960" cy="917"/>
            </a:xfrm>
            <a:prstGeom prst="rect">
              <a:avLst/>
            </a:prstGeom>
            <a:noFill/>
            <a:ln w="9525">
              <a:noFill/>
              <a:miter lim="800000"/>
              <a:headEnd/>
              <a:tailEnd/>
            </a:ln>
          </p:spPr>
        </p:pic>
        <p:sp>
          <p:nvSpPr>
            <p:cNvPr id="33809" name="Rectangle 18"/>
            <p:cNvSpPr>
              <a:spLocks noChangeArrowheads="1"/>
            </p:cNvSpPr>
            <p:nvPr/>
          </p:nvSpPr>
          <p:spPr bwMode="auto">
            <a:xfrm>
              <a:off x="2208" y="2160"/>
              <a:ext cx="720" cy="115"/>
            </a:xfrm>
            <a:prstGeom prst="rect">
              <a:avLst/>
            </a:prstGeom>
            <a:noFill/>
            <a:ln w="9525">
              <a:noFill/>
              <a:miter lim="800000"/>
              <a:headEnd/>
              <a:tailEnd/>
            </a:ln>
          </p:spPr>
          <p:txBody>
            <a:bodyPr lIns="0" tIns="0" rIns="0" bIns="0" anchor="ctr">
              <a:spAutoFit/>
            </a:bodyPr>
            <a:lstStyle/>
            <a:p>
              <a:r>
                <a:rPr kumimoji="1" lang="en-US" sz="1200">
                  <a:solidFill>
                    <a:schemeClr val="bg2"/>
                  </a:solidFill>
                  <a:latin typeface="Arial Narrow" pitchFamily="34" charset="0"/>
                </a:rPr>
                <a:t>flash memory chips</a:t>
              </a:r>
            </a:p>
          </p:txBody>
        </p:sp>
        <p:sp>
          <p:nvSpPr>
            <p:cNvPr id="33810" name="Rectangle 21"/>
            <p:cNvSpPr>
              <a:spLocks noChangeArrowheads="1"/>
            </p:cNvSpPr>
            <p:nvPr/>
          </p:nvSpPr>
          <p:spPr bwMode="auto">
            <a:xfrm>
              <a:off x="2448" y="3024"/>
              <a:ext cx="321" cy="115"/>
            </a:xfrm>
            <a:prstGeom prst="rect">
              <a:avLst/>
            </a:prstGeom>
            <a:noFill/>
            <a:ln w="9525">
              <a:noFill/>
              <a:miter lim="800000"/>
              <a:headEnd/>
              <a:tailEnd/>
            </a:ln>
          </p:spPr>
          <p:txBody>
            <a:bodyPr wrap="none" lIns="0" tIns="0" rIns="0" bIns="0" anchor="ctr">
              <a:spAutoFit/>
            </a:bodyPr>
            <a:lstStyle/>
            <a:p>
              <a:r>
                <a:rPr kumimoji="1" lang="en-US" sz="1200">
                  <a:solidFill>
                    <a:schemeClr val="bg2"/>
                  </a:solidFill>
                  <a:latin typeface="Arial Narrow" pitchFamily="34" charset="0"/>
                </a:rPr>
                <a:t>USB port</a:t>
              </a:r>
            </a:p>
          </p:txBody>
        </p:sp>
        <p:sp>
          <p:nvSpPr>
            <p:cNvPr id="33811" name="Line 23"/>
            <p:cNvSpPr>
              <a:spLocks noChangeShapeType="1"/>
            </p:cNvSpPr>
            <p:nvPr/>
          </p:nvSpPr>
          <p:spPr bwMode="auto">
            <a:xfrm>
              <a:off x="2352" y="2256"/>
              <a:ext cx="192" cy="192"/>
            </a:xfrm>
            <a:prstGeom prst="line">
              <a:avLst/>
            </a:prstGeom>
            <a:noFill/>
            <a:ln w="9525">
              <a:solidFill>
                <a:schemeClr val="bg2"/>
              </a:solidFill>
              <a:miter lim="800000"/>
              <a:headEnd/>
              <a:tailEnd/>
            </a:ln>
          </p:spPr>
          <p:txBody>
            <a:bodyPr wrap="none"/>
            <a:lstStyle/>
            <a:p>
              <a:endParaRPr lang="en-US"/>
            </a:p>
          </p:txBody>
        </p:sp>
        <p:sp>
          <p:nvSpPr>
            <p:cNvPr id="33812" name="Line 34"/>
            <p:cNvSpPr>
              <a:spLocks noChangeShapeType="1"/>
            </p:cNvSpPr>
            <p:nvPr/>
          </p:nvSpPr>
          <p:spPr bwMode="auto">
            <a:xfrm>
              <a:off x="2352" y="2256"/>
              <a:ext cx="96" cy="288"/>
            </a:xfrm>
            <a:prstGeom prst="line">
              <a:avLst/>
            </a:prstGeom>
            <a:noFill/>
            <a:ln w="9525">
              <a:solidFill>
                <a:schemeClr val="bg2"/>
              </a:solidFill>
              <a:miter lim="800000"/>
              <a:headEnd/>
              <a:tailEnd/>
            </a:ln>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wipe(left)">
                                      <p:cBhvr>
                                        <p:cTn id="7" dur="500"/>
                                        <p:tgtEl>
                                          <p:spTgt spid="1914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191514">
                                            <p:txEl>
                                              <p:pRg st="0" end="0"/>
                                            </p:txEl>
                                          </p:spTgt>
                                        </p:tgtEl>
                                        <p:attrNameLst>
                                          <p:attrName>style.visibility</p:attrName>
                                        </p:attrNameLst>
                                      </p:cBhvr>
                                      <p:to>
                                        <p:strVal val="visible"/>
                                      </p:to>
                                    </p:set>
                                    <p:animEffect transition="in" filter="wipe(left)">
                                      <p:cBhvr>
                                        <p:cTn id="11" dur="500"/>
                                        <p:tgtEl>
                                          <p:spTgt spid="191514">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191514">
                                            <p:txEl>
                                              <p:pRg st="2" end="2"/>
                                            </p:txEl>
                                          </p:spTgt>
                                        </p:tgtEl>
                                        <p:attrNameLst>
                                          <p:attrName>style.visibility</p:attrName>
                                        </p:attrNameLst>
                                      </p:cBhvr>
                                      <p:to>
                                        <p:strVal val="visible"/>
                                      </p:to>
                                    </p:set>
                                    <p:animEffect transition="in" filter="wipe(left)">
                                      <p:cBhvr>
                                        <p:cTn id="15" dur="500"/>
                                        <p:tgtEl>
                                          <p:spTgt spid="191514">
                                            <p:txEl>
                                              <p:pRg st="2" end="2"/>
                                            </p:txEl>
                                          </p:spTgt>
                                        </p:tgtEl>
                                      </p:cBhvr>
                                    </p:animEffect>
                                  </p:childTnLst>
                                </p:cTn>
                              </p:par>
                            </p:childTnLst>
                          </p:cTn>
                        </p:par>
                        <p:par>
                          <p:cTn id="16" fill="hold">
                            <p:stCondLst>
                              <p:cond delay="9500"/>
                            </p:stCondLst>
                            <p:childTnLst>
                              <p:par>
                                <p:cTn id="17" presetID="22" presetClass="entr" presetSubtype="8" fill="hold" grpId="0" nodeType="afterEffect">
                                  <p:stCondLst>
                                    <p:cond delay="2000"/>
                                  </p:stCondLst>
                                  <p:childTnLst>
                                    <p:set>
                                      <p:cBhvr>
                                        <p:cTn id="18" dur="1" fill="hold">
                                          <p:stCondLst>
                                            <p:cond delay="0"/>
                                          </p:stCondLst>
                                        </p:cTn>
                                        <p:tgtEl>
                                          <p:spTgt spid="191496"/>
                                        </p:tgtEl>
                                        <p:attrNameLst>
                                          <p:attrName>style.visibility</p:attrName>
                                        </p:attrNameLst>
                                      </p:cBhvr>
                                      <p:to>
                                        <p:strVal val="visible"/>
                                      </p:to>
                                    </p:set>
                                    <p:animEffect transition="in" filter="wipe(left)">
                                      <p:cBhvr>
                                        <p:cTn id="19" dur="500"/>
                                        <p:tgtEl>
                                          <p:spTgt spid="191496"/>
                                        </p:tgtEl>
                                      </p:cBhvr>
                                    </p:animEffect>
                                  </p:childTnLst>
                                </p:cTn>
                              </p:par>
                            </p:childTnLst>
                          </p:cTn>
                        </p:par>
                        <p:par>
                          <p:cTn id="20" fill="hold">
                            <p:stCondLst>
                              <p:cond delay="12000"/>
                            </p:stCondLst>
                            <p:childTnLst>
                              <p:par>
                                <p:cTn id="21" presetID="1"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13000"/>
                            </p:stCondLst>
                            <p:childTnLst>
                              <p:par>
                                <p:cTn id="24" presetID="22" presetClass="entr" presetSubtype="1" fill="hold" grpId="0" nodeType="afterEffect">
                                  <p:stCondLst>
                                    <p:cond delay="5000"/>
                                  </p:stCondLst>
                                  <p:childTnLst>
                                    <p:set>
                                      <p:cBhvr>
                                        <p:cTn id="25" dur="1" fill="hold">
                                          <p:stCondLst>
                                            <p:cond delay="0"/>
                                          </p:stCondLst>
                                        </p:cTn>
                                        <p:tgtEl>
                                          <p:spTgt spid="191502"/>
                                        </p:tgtEl>
                                        <p:attrNameLst>
                                          <p:attrName>style.visibility</p:attrName>
                                        </p:attrNameLst>
                                      </p:cBhvr>
                                      <p:to>
                                        <p:strVal val="visible"/>
                                      </p:to>
                                    </p:set>
                                    <p:animEffect transition="in" filter="wipe(up)">
                                      <p:cBhvr>
                                        <p:cTn id="26" dur="500"/>
                                        <p:tgtEl>
                                          <p:spTgt spid="191502"/>
                                        </p:tgtEl>
                                      </p:cBhvr>
                                    </p:animEffect>
                                  </p:childTnLst>
                                </p:cTn>
                              </p:par>
                            </p:childTnLst>
                          </p:cTn>
                        </p:par>
                        <p:par>
                          <p:cTn id="27" fill="hold">
                            <p:stCondLst>
                              <p:cond delay="18500"/>
                            </p:stCondLst>
                            <p:childTnLst>
                              <p:par>
                                <p:cTn id="28" presetID="22" presetClass="entr" presetSubtype="8" fill="hold" grpId="0" nodeType="afterEffect">
                                  <p:stCondLst>
                                    <p:cond delay="0"/>
                                  </p:stCondLst>
                                  <p:childTnLst>
                                    <p:set>
                                      <p:cBhvr>
                                        <p:cTn id="29" dur="1" fill="hold">
                                          <p:stCondLst>
                                            <p:cond delay="0"/>
                                          </p:stCondLst>
                                        </p:cTn>
                                        <p:tgtEl>
                                          <p:spTgt spid="191497"/>
                                        </p:tgtEl>
                                        <p:attrNameLst>
                                          <p:attrName>style.visibility</p:attrName>
                                        </p:attrNameLst>
                                      </p:cBhvr>
                                      <p:to>
                                        <p:strVal val="visible"/>
                                      </p:to>
                                    </p:set>
                                    <p:animEffect transition="in" filter="wipe(left)">
                                      <p:cBhvr>
                                        <p:cTn id="30" dur="500"/>
                                        <p:tgtEl>
                                          <p:spTgt spid="191497"/>
                                        </p:tgtEl>
                                      </p:cBhvr>
                                    </p:animEffect>
                                  </p:childTnLst>
                                </p:cTn>
                              </p:par>
                            </p:childTnLst>
                          </p:cTn>
                        </p:par>
                        <p:par>
                          <p:cTn id="31" fill="hold">
                            <p:stCondLst>
                              <p:cond delay="19000"/>
                            </p:stCondLst>
                            <p:childTnLst>
                              <p:par>
                                <p:cTn id="32" presetID="22" presetClass="entr" presetSubtype="4" fill="hold" grpId="0" nodeType="afterEffect">
                                  <p:stCondLst>
                                    <p:cond delay="5000"/>
                                  </p:stCondLst>
                                  <p:childTnLst>
                                    <p:set>
                                      <p:cBhvr>
                                        <p:cTn id="33" dur="1" fill="hold">
                                          <p:stCondLst>
                                            <p:cond delay="0"/>
                                          </p:stCondLst>
                                        </p:cTn>
                                        <p:tgtEl>
                                          <p:spTgt spid="191503"/>
                                        </p:tgtEl>
                                        <p:attrNameLst>
                                          <p:attrName>style.visibility</p:attrName>
                                        </p:attrNameLst>
                                      </p:cBhvr>
                                      <p:to>
                                        <p:strVal val="visible"/>
                                      </p:to>
                                    </p:set>
                                    <p:animEffect transition="in" filter="wipe(down)">
                                      <p:cBhvr>
                                        <p:cTn id="34" dur="500"/>
                                        <p:tgtEl>
                                          <p:spTgt spid="191503"/>
                                        </p:tgtEl>
                                      </p:cBhvr>
                                    </p:animEffect>
                                  </p:childTnLst>
                                </p:cTn>
                              </p:par>
                            </p:childTnLst>
                          </p:cTn>
                        </p:par>
                        <p:par>
                          <p:cTn id="35" fill="hold">
                            <p:stCondLst>
                              <p:cond delay="24500"/>
                            </p:stCondLst>
                            <p:childTnLst>
                              <p:par>
                                <p:cTn id="36" presetID="22" presetClass="entr" presetSubtype="4" fill="hold" grpId="0" nodeType="afterEffect">
                                  <p:stCondLst>
                                    <p:cond delay="0"/>
                                  </p:stCondLst>
                                  <p:childTnLst>
                                    <p:set>
                                      <p:cBhvr>
                                        <p:cTn id="37" dur="1" fill="hold">
                                          <p:stCondLst>
                                            <p:cond delay="0"/>
                                          </p:stCondLst>
                                        </p:cTn>
                                        <p:tgtEl>
                                          <p:spTgt spid="191498"/>
                                        </p:tgtEl>
                                        <p:attrNameLst>
                                          <p:attrName>style.visibility</p:attrName>
                                        </p:attrNameLst>
                                      </p:cBhvr>
                                      <p:to>
                                        <p:strVal val="visible"/>
                                      </p:to>
                                    </p:set>
                                    <p:animEffect transition="in" filter="wipe(down)">
                                      <p:cBhvr>
                                        <p:cTn id="38" dur="500"/>
                                        <p:tgtEl>
                                          <p:spTgt spid="191498"/>
                                        </p:tgtEl>
                                      </p:cBhvr>
                                    </p:animEffect>
                                  </p:childTnLst>
                                </p:cTn>
                              </p:par>
                            </p:childTnLst>
                          </p:cTn>
                        </p:par>
                        <p:par>
                          <p:cTn id="39" fill="hold">
                            <p:stCondLst>
                              <p:cond delay="25000"/>
                            </p:stCondLst>
                            <p:childTnLst>
                              <p:par>
                                <p:cTn id="40" presetID="1" presetClass="entr" presetSubtype="0" fill="hold" nodeType="afterEffect">
                                  <p:stCondLst>
                                    <p:cond delay="2000"/>
                                  </p:stCondLst>
                                  <p:childTnLst>
                                    <p:set>
                                      <p:cBhvr>
                                        <p:cTn id="41" dur="1" fill="hold">
                                          <p:stCondLst>
                                            <p:cond delay="0"/>
                                          </p:stCondLst>
                                        </p:cTn>
                                        <p:tgtEl>
                                          <p:spTgt spid="4"/>
                                        </p:tgtEl>
                                        <p:attrNameLst>
                                          <p:attrName>style.visibility</p:attrName>
                                        </p:attrNameLst>
                                      </p:cBhvr>
                                      <p:to>
                                        <p:strVal val="visible"/>
                                      </p:to>
                                    </p:set>
                                  </p:childTnLst>
                                </p:cTn>
                              </p:par>
                            </p:childTnLst>
                          </p:cTn>
                        </p:par>
                        <p:par>
                          <p:cTn id="42" fill="hold">
                            <p:stCondLst>
                              <p:cond delay="27000"/>
                            </p:stCondLst>
                            <p:childTnLst>
                              <p:par>
                                <p:cTn id="43" presetID="1" presetClass="entr" presetSubtype="0" fill="hold" nodeType="afterEffect">
                                  <p:stCondLst>
                                    <p:cond delay="1000"/>
                                  </p:stCondLst>
                                  <p:childTnLst>
                                    <p:set>
                                      <p:cBhvr>
                                        <p:cTn id="44" dur="1" fill="hold">
                                          <p:stCondLst>
                                            <p:cond delay="0"/>
                                          </p:stCondLst>
                                        </p:cTn>
                                        <p:tgtEl>
                                          <p:spTgt spid="3"/>
                                        </p:tgtEl>
                                        <p:attrNameLst>
                                          <p:attrName>style.visibility</p:attrName>
                                        </p:attrNameLst>
                                      </p:cBhvr>
                                      <p:to>
                                        <p:strVal val="visible"/>
                                      </p:to>
                                    </p:set>
                                  </p:childTnLst>
                                </p:cTn>
                              </p:par>
                            </p:childTnLst>
                          </p:cTn>
                        </p:par>
                        <p:par>
                          <p:cTn id="45" fill="hold">
                            <p:stCondLst>
                              <p:cond delay="28000"/>
                            </p:stCondLst>
                            <p:childTnLst>
                              <p:par>
                                <p:cTn id="46" presetID="1" presetClass="entr" presetSubtype="0" fill="hold" nodeType="afterEffect">
                                  <p:stCondLst>
                                    <p:cond delay="1000"/>
                                  </p:stCondLst>
                                  <p:childTnLst>
                                    <p:set>
                                      <p:cBhvr>
                                        <p:cTn id="47"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4" autoUpdateAnimBg="0" advAuto="0"/>
      <p:bldP spid="191496" grpId="0" autoUpdateAnimBg="0"/>
      <p:bldP spid="191497" grpId="0" autoUpdateAnimBg="0"/>
      <p:bldP spid="191498" grpId="0" autoUpdateAnimBg="0"/>
      <p:bldP spid="191502" grpId="0" animBg="1"/>
      <p:bldP spid="191503" grpId="0" animBg="1"/>
      <p:bldP spid="191514" grpId="0" build="p" bldLvl="4" autoUpdateAnimBg="0" advAuto="400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Memory</a:t>
            </a:r>
          </a:p>
        </p:txBody>
      </p:sp>
      <p:sp>
        <p:nvSpPr>
          <p:cNvPr id="68611" name="Rectangle 3"/>
          <p:cNvSpPr>
            <a:spLocks noGrp="1" noChangeArrowheads="1"/>
          </p:cNvSpPr>
          <p:nvPr>
            <p:ph type="body" idx="1"/>
          </p:nvPr>
        </p:nvSpPr>
        <p:spPr>
          <a:xfrm>
            <a:off x="292100" y="1090613"/>
            <a:ext cx="8585200" cy="585787"/>
          </a:xfrm>
        </p:spPr>
        <p:txBody>
          <a:bodyPr/>
          <a:lstStyle/>
          <a:p>
            <a:pPr>
              <a:buFont typeface="Monotype Sorts" pitchFamily="2" charset="2"/>
              <a:buNone/>
            </a:pPr>
            <a:r>
              <a:rPr lang="en-US" smtClean="0"/>
              <a:t>What is</a:t>
            </a:r>
            <a:r>
              <a:rPr lang="en-US" b="0" smtClean="0"/>
              <a:t> </a:t>
            </a:r>
            <a:r>
              <a:rPr lang="en-US" smtClean="0">
                <a:solidFill>
                  <a:srgbClr val="D94439"/>
                </a:solidFill>
              </a:rPr>
              <a:t>CMOS</a:t>
            </a:r>
            <a:r>
              <a:rPr lang="en-US" smtClean="0"/>
              <a:t>?</a:t>
            </a:r>
            <a:endParaRPr lang="en-US" sz="2400" smtClean="0">
              <a:solidFill>
                <a:schemeClr val="tx1"/>
              </a:solidFill>
            </a:endParaRPr>
          </a:p>
        </p:txBody>
      </p:sp>
      <p:sp>
        <p:nvSpPr>
          <p:cNvPr id="3482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203</a:t>
            </a:r>
          </a:p>
        </p:txBody>
      </p:sp>
      <p:grpSp>
        <p:nvGrpSpPr>
          <p:cNvPr id="2" name="Group 21"/>
          <p:cNvGrpSpPr>
            <a:grpSpLocks/>
          </p:cNvGrpSpPr>
          <p:nvPr/>
        </p:nvGrpSpPr>
        <p:grpSpPr bwMode="auto">
          <a:xfrm>
            <a:off x="7847013" y="6402388"/>
            <a:ext cx="860425" cy="271462"/>
            <a:chOff x="4943" y="4033"/>
            <a:chExt cx="542" cy="171"/>
          </a:xfrm>
        </p:grpSpPr>
        <p:sp>
          <p:nvSpPr>
            <p:cNvPr id="34834"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4835"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3" name="Group 37"/>
          <p:cNvGrpSpPr>
            <a:grpSpLocks/>
          </p:cNvGrpSpPr>
          <p:nvPr/>
        </p:nvGrpSpPr>
        <p:grpSpPr bwMode="auto">
          <a:xfrm>
            <a:off x="1295400" y="3581400"/>
            <a:ext cx="2755900" cy="2384425"/>
            <a:chOff x="5232" y="2256"/>
            <a:chExt cx="1736" cy="1502"/>
          </a:xfrm>
        </p:grpSpPr>
        <p:sp>
          <p:nvSpPr>
            <p:cNvPr id="34832" name="AutoShape 25"/>
            <p:cNvSpPr>
              <a:spLocks noChangeArrowheads="1"/>
            </p:cNvSpPr>
            <p:nvPr/>
          </p:nvSpPr>
          <p:spPr bwMode="auto">
            <a:xfrm rot="-1800000">
              <a:off x="5232" y="2256"/>
              <a:ext cx="1736" cy="1502"/>
            </a:xfrm>
            <a:prstGeom prst="hexagon">
              <a:avLst>
                <a:gd name="adj" fmla="val 28895"/>
                <a:gd name="vf" fmla="val 115470"/>
              </a:avLst>
            </a:prstGeom>
            <a:solidFill>
              <a:srgbClr val="0099CC"/>
            </a:solidFill>
            <a:ln w="9525">
              <a:miter lim="800000"/>
              <a:headEnd/>
              <a:tailEnd/>
            </a:ln>
            <a:scene3d>
              <a:camera prst="legacyObliqueLeft"/>
              <a:lightRig rig="legacyNormal2" dir="t"/>
            </a:scene3d>
            <a:sp3d extrusionH="430200" prstMaterial="legacyPlastic">
              <a:bevelT w="13500" h="13500" prst="angle"/>
              <a:bevelB w="13500" h="13500" prst="angle"/>
              <a:extrusionClr>
                <a:srgbClr val="0099CC"/>
              </a:extrusionClr>
            </a:sp3d>
          </p:spPr>
          <p:txBody>
            <a:bodyPr wrap="none" anchor="ctr">
              <a:flatTx/>
            </a:bodyPr>
            <a:lstStyle/>
            <a:p>
              <a:endParaRPr lang="en-US"/>
            </a:p>
          </p:txBody>
        </p:sp>
        <p:sp>
          <p:nvSpPr>
            <p:cNvPr id="34833" name="Rectangle 26"/>
            <p:cNvSpPr>
              <a:spLocks noChangeArrowheads="1"/>
            </p:cNvSpPr>
            <p:nvPr/>
          </p:nvSpPr>
          <p:spPr bwMode="auto">
            <a:xfrm>
              <a:off x="5280" y="2496"/>
              <a:ext cx="1536" cy="1248"/>
            </a:xfrm>
            <a:prstGeom prst="rect">
              <a:avLst/>
            </a:prstGeom>
            <a:noFill/>
            <a:ln w="9525">
              <a:noFill/>
              <a:miter lim="800000"/>
              <a:headEnd/>
              <a:tailEnd/>
            </a:ln>
          </p:spPr>
          <p:txBody>
            <a:bodyPr>
              <a:spAutoFit/>
            </a:bodyPr>
            <a:lstStyle/>
            <a:p>
              <a:pPr algn="ctr">
                <a:spcBef>
                  <a:spcPct val="20000"/>
                </a:spcBef>
                <a:buClr>
                  <a:schemeClr val="accent1"/>
                </a:buClr>
                <a:buSzPct val="80000"/>
                <a:buFont typeface="Monotype Sorts" pitchFamily="2" charset="2"/>
                <a:buNone/>
              </a:pPr>
              <a:r>
                <a:rPr kumimoji="1" lang="en-US" sz="2000" b="1">
                  <a:latin typeface="Times New Roman" pitchFamily="18" charset="0"/>
                </a:rPr>
                <a:t>Uses battery </a:t>
              </a:r>
              <a:br>
                <a:rPr kumimoji="1" lang="en-US" sz="2000" b="1">
                  <a:latin typeface="Times New Roman" pitchFamily="18" charset="0"/>
                </a:rPr>
              </a:br>
              <a:r>
                <a:rPr kumimoji="1" lang="en-US" sz="2000" b="1">
                  <a:latin typeface="Times New Roman" pitchFamily="18" charset="0"/>
                </a:rPr>
                <a:t>power to retain information when other power is turned off</a:t>
              </a:r>
            </a:p>
            <a:p>
              <a:pPr algn="ctr">
                <a:spcBef>
                  <a:spcPct val="20000"/>
                </a:spcBef>
                <a:buClr>
                  <a:schemeClr val="accent1"/>
                </a:buClr>
                <a:buSzPct val="80000"/>
                <a:buFont typeface="Monotype Sorts" pitchFamily="2" charset="2"/>
                <a:buNone/>
              </a:pPr>
              <a:endParaRPr kumimoji="1" lang="en-US" sz="2000" b="1">
                <a:latin typeface="Times New Roman" pitchFamily="18" charset="0"/>
              </a:endParaRPr>
            </a:p>
          </p:txBody>
        </p:sp>
      </p:grpSp>
      <p:grpSp>
        <p:nvGrpSpPr>
          <p:cNvPr id="4" name="Group 38"/>
          <p:cNvGrpSpPr>
            <a:grpSpLocks/>
          </p:cNvGrpSpPr>
          <p:nvPr/>
        </p:nvGrpSpPr>
        <p:grpSpPr bwMode="auto">
          <a:xfrm>
            <a:off x="3657600" y="3581400"/>
            <a:ext cx="2755900" cy="2384425"/>
            <a:chOff x="6720" y="2256"/>
            <a:chExt cx="1736" cy="1502"/>
          </a:xfrm>
        </p:grpSpPr>
        <p:sp>
          <p:nvSpPr>
            <p:cNvPr id="34830" name="AutoShape 28"/>
            <p:cNvSpPr>
              <a:spLocks noChangeArrowheads="1"/>
            </p:cNvSpPr>
            <p:nvPr/>
          </p:nvSpPr>
          <p:spPr bwMode="auto">
            <a:xfrm rot="-1800000">
              <a:off x="6720" y="2256"/>
              <a:ext cx="1736" cy="1502"/>
            </a:xfrm>
            <a:prstGeom prst="hexagon">
              <a:avLst>
                <a:gd name="adj" fmla="val 28895"/>
                <a:gd name="vf" fmla="val 115470"/>
              </a:avLst>
            </a:prstGeom>
            <a:solidFill>
              <a:srgbClr val="0099CC"/>
            </a:solidFill>
            <a:ln w="9525">
              <a:miter lim="800000"/>
              <a:headEnd/>
              <a:tailEnd/>
            </a:ln>
            <a:scene3d>
              <a:camera prst="legacyObliqueLeft"/>
              <a:lightRig rig="legacyNormal2" dir="t"/>
            </a:scene3d>
            <a:sp3d extrusionH="430200" prstMaterial="legacyPlastic">
              <a:bevelT w="13500" h="13500" prst="angle"/>
              <a:bevelB w="13500" h="13500" prst="angle"/>
              <a:extrusionClr>
                <a:srgbClr val="0099CC"/>
              </a:extrusionClr>
            </a:sp3d>
          </p:spPr>
          <p:txBody>
            <a:bodyPr wrap="none" anchor="ctr">
              <a:flatTx/>
            </a:bodyPr>
            <a:lstStyle/>
            <a:p>
              <a:endParaRPr lang="en-US"/>
            </a:p>
          </p:txBody>
        </p:sp>
        <p:sp>
          <p:nvSpPr>
            <p:cNvPr id="34831" name="Rectangle 29"/>
            <p:cNvSpPr>
              <a:spLocks noChangeArrowheads="1"/>
            </p:cNvSpPr>
            <p:nvPr/>
          </p:nvSpPr>
          <p:spPr bwMode="auto">
            <a:xfrm>
              <a:off x="6768" y="2496"/>
              <a:ext cx="1584" cy="1018"/>
            </a:xfrm>
            <a:prstGeom prst="rect">
              <a:avLst/>
            </a:prstGeom>
            <a:noFill/>
            <a:ln w="9525">
              <a:noFill/>
              <a:miter lim="800000"/>
              <a:headEnd/>
              <a:tailEnd/>
            </a:ln>
          </p:spPr>
          <p:txBody>
            <a:bodyPr>
              <a:spAutoFit/>
            </a:bodyPr>
            <a:lstStyle/>
            <a:p>
              <a:pPr algn="ctr">
                <a:spcBef>
                  <a:spcPct val="50000"/>
                </a:spcBef>
                <a:buClr>
                  <a:srgbClr val="D94439"/>
                </a:buClr>
                <a:buSzPct val="75000"/>
                <a:buFont typeface="Wingdings" pitchFamily="2" charset="2"/>
                <a:buNone/>
              </a:pPr>
              <a:r>
                <a:rPr kumimoji="1" lang="en-US" sz="2000" b="1">
                  <a:latin typeface="Times New Roman" pitchFamily="18" charset="0"/>
                </a:rPr>
                <a:t>Stores date, </a:t>
              </a:r>
              <a:br>
                <a:rPr kumimoji="1" lang="en-US" sz="2000" b="1">
                  <a:latin typeface="Times New Roman" pitchFamily="18" charset="0"/>
                </a:rPr>
              </a:br>
              <a:r>
                <a:rPr kumimoji="1" lang="en-US" sz="2000" b="1">
                  <a:latin typeface="Times New Roman" pitchFamily="18" charset="0"/>
                </a:rPr>
                <a:t>time, and </a:t>
              </a:r>
              <a:br>
                <a:rPr kumimoji="1" lang="en-US" sz="2000" b="1">
                  <a:latin typeface="Times New Roman" pitchFamily="18" charset="0"/>
                </a:rPr>
              </a:br>
              <a:r>
                <a:rPr kumimoji="1" lang="en-US" sz="2000" b="1">
                  <a:latin typeface="Times New Roman" pitchFamily="18" charset="0"/>
                </a:rPr>
                <a:t>computer’s </a:t>
              </a:r>
              <a:br>
                <a:rPr kumimoji="1" lang="en-US" sz="2000" b="1">
                  <a:latin typeface="Times New Roman" pitchFamily="18" charset="0"/>
                </a:rPr>
              </a:br>
              <a:r>
                <a:rPr kumimoji="1" lang="en-US" sz="2000" b="1">
                  <a:latin typeface="Times New Roman" pitchFamily="18" charset="0"/>
                </a:rPr>
                <a:t>startup </a:t>
              </a:r>
              <a:br>
                <a:rPr kumimoji="1" lang="en-US" sz="2000" b="1">
                  <a:latin typeface="Times New Roman" pitchFamily="18" charset="0"/>
                </a:rPr>
              </a:br>
              <a:r>
                <a:rPr kumimoji="1" lang="en-US" sz="2000" b="1">
                  <a:latin typeface="Times New Roman" pitchFamily="18" charset="0"/>
                </a:rPr>
                <a:t>information</a:t>
              </a:r>
            </a:p>
          </p:txBody>
        </p:sp>
      </p:grpSp>
      <p:grpSp>
        <p:nvGrpSpPr>
          <p:cNvPr id="5" name="Group 36"/>
          <p:cNvGrpSpPr>
            <a:grpSpLocks/>
          </p:cNvGrpSpPr>
          <p:nvPr/>
        </p:nvGrpSpPr>
        <p:grpSpPr bwMode="auto">
          <a:xfrm>
            <a:off x="2514600" y="1524000"/>
            <a:ext cx="2755900" cy="2384425"/>
            <a:chOff x="6000" y="960"/>
            <a:chExt cx="1736" cy="1502"/>
          </a:xfrm>
        </p:grpSpPr>
        <p:sp>
          <p:nvSpPr>
            <p:cNvPr id="34828" name="AutoShape 31"/>
            <p:cNvSpPr>
              <a:spLocks noChangeArrowheads="1"/>
            </p:cNvSpPr>
            <p:nvPr/>
          </p:nvSpPr>
          <p:spPr bwMode="auto">
            <a:xfrm rot="-1800000">
              <a:off x="6000" y="960"/>
              <a:ext cx="1736" cy="1502"/>
            </a:xfrm>
            <a:prstGeom prst="hexagon">
              <a:avLst>
                <a:gd name="adj" fmla="val 28895"/>
                <a:gd name="vf" fmla="val 115470"/>
              </a:avLst>
            </a:prstGeom>
            <a:solidFill>
              <a:srgbClr val="0099CC"/>
            </a:solidFill>
            <a:ln w="9525">
              <a:miter lim="800000"/>
              <a:headEnd/>
              <a:tailEnd/>
            </a:ln>
            <a:scene3d>
              <a:camera prst="legacyObliqueLeft"/>
              <a:lightRig rig="legacyNormal2" dir="t"/>
            </a:scene3d>
            <a:sp3d extrusionH="430200" prstMaterial="legacyPlastic">
              <a:bevelT w="13500" h="13500" prst="angle"/>
              <a:bevelB w="13500" h="13500" prst="angle"/>
              <a:extrusionClr>
                <a:srgbClr val="0099CC"/>
              </a:extrusionClr>
            </a:sp3d>
          </p:spPr>
          <p:txBody>
            <a:bodyPr wrap="none" anchor="ctr">
              <a:flatTx/>
            </a:bodyPr>
            <a:lstStyle/>
            <a:p>
              <a:endParaRPr lang="en-US"/>
            </a:p>
          </p:txBody>
        </p:sp>
        <p:sp>
          <p:nvSpPr>
            <p:cNvPr id="34829" name="Rectangle 32"/>
            <p:cNvSpPr>
              <a:spLocks noChangeArrowheads="1"/>
            </p:cNvSpPr>
            <p:nvPr/>
          </p:nvSpPr>
          <p:spPr bwMode="auto">
            <a:xfrm>
              <a:off x="6104" y="1296"/>
              <a:ext cx="1624" cy="826"/>
            </a:xfrm>
            <a:prstGeom prst="rect">
              <a:avLst/>
            </a:prstGeom>
            <a:noFill/>
            <a:ln w="9525">
              <a:noFill/>
              <a:miter lim="800000"/>
              <a:headEnd/>
              <a:tailEnd/>
            </a:ln>
          </p:spPr>
          <p:txBody>
            <a:bodyPr>
              <a:spAutoFit/>
            </a:bodyPr>
            <a:lstStyle/>
            <a:p>
              <a:pPr algn="ctr">
                <a:spcBef>
                  <a:spcPct val="50000"/>
                </a:spcBef>
                <a:buClr>
                  <a:srgbClr val="D94439"/>
                </a:buClr>
                <a:buSzPct val="75000"/>
                <a:buFont typeface="Wingdings" pitchFamily="2" charset="2"/>
                <a:buNone/>
              </a:pPr>
              <a:r>
                <a:rPr kumimoji="1" lang="en-US" sz="2000" b="1">
                  <a:solidFill>
                    <a:srgbClr val="FFC32D"/>
                  </a:solidFill>
                  <a:latin typeface="Times New Roman" pitchFamily="18" charset="0"/>
                </a:rPr>
                <a:t>C</a:t>
              </a:r>
              <a:r>
                <a:rPr kumimoji="1" lang="en-US" sz="2000" b="1">
                  <a:latin typeface="Times New Roman" pitchFamily="18" charset="0"/>
                </a:rPr>
                <a:t>omplementary </a:t>
              </a:r>
              <a:r>
                <a:rPr kumimoji="1" lang="en-US" sz="2000" b="1">
                  <a:solidFill>
                    <a:srgbClr val="FFC32D"/>
                  </a:solidFill>
                  <a:latin typeface="Times New Roman" pitchFamily="18" charset="0"/>
                </a:rPr>
                <a:t>m</a:t>
              </a:r>
              <a:r>
                <a:rPr kumimoji="1" lang="en-US" sz="2000" b="1">
                  <a:latin typeface="Times New Roman" pitchFamily="18" charset="0"/>
                </a:rPr>
                <a:t>etal-</a:t>
              </a:r>
              <a:r>
                <a:rPr kumimoji="1" lang="en-US" sz="2000" b="1">
                  <a:solidFill>
                    <a:srgbClr val="FFC32D"/>
                  </a:solidFill>
                  <a:latin typeface="Times New Roman" pitchFamily="18" charset="0"/>
                </a:rPr>
                <a:t>o</a:t>
              </a:r>
              <a:r>
                <a:rPr kumimoji="1" lang="en-US" sz="2000" b="1">
                  <a:latin typeface="Times New Roman" pitchFamily="18" charset="0"/>
                </a:rPr>
                <a:t>xide </a:t>
              </a:r>
              <a:r>
                <a:rPr kumimoji="1" lang="en-US" sz="2000" b="1">
                  <a:solidFill>
                    <a:srgbClr val="FFC32D"/>
                  </a:solidFill>
                  <a:latin typeface="Times New Roman" pitchFamily="18" charset="0"/>
                </a:rPr>
                <a:t>s</a:t>
              </a:r>
              <a:r>
                <a:rPr kumimoji="1" lang="en-US" sz="2000" b="1">
                  <a:latin typeface="Times New Roman" pitchFamily="18" charset="0"/>
                </a:rPr>
                <a:t>emiconductor memory</a:t>
              </a:r>
            </a:p>
          </p:txBody>
        </p:sp>
      </p:grpSp>
      <p:grpSp>
        <p:nvGrpSpPr>
          <p:cNvPr id="6" name="Group 39"/>
          <p:cNvGrpSpPr>
            <a:grpSpLocks/>
          </p:cNvGrpSpPr>
          <p:nvPr/>
        </p:nvGrpSpPr>
        <p:grpSpPr bwMode="auto">
          <a:xfrm>
            <a:off x="5029200" y="1654175"/>
            <a:ext cx="2755900" cy="2384425"/>
            <a:chOff x="7584" y="1042"/>
            <a:chExt cx="1736" cy="1502"/>
          </a:xfrm>
        </p:grpSpPr>
        <p:sp>
          <p:nvSpPr>
            <p:cNvPr id="34826" name="AutoShape 34"/>
            <p:cNvSpPr>
              <a:spLocks noChangeArrowheads="1"/>
            </p:cNvSpPr>
            <p:nvPr/>
          </p:nvSpPr>
          <p:spPr bwMode="auto">
            <a:xfrm rot="-1800000">
              <a:off x="7584" y="1042"/>
              <a:ext cx="1736" cy="1502"/>
            </a:xfrm>
            <a:prstGeom prst="hexagon">
              <a:avLst>
                <a:gd name="adj" fmla="val 28895"/>
                <a:gd name="vf" fmla="val 115470"/>
              </a:avLst>
            </a:prstGeom>
            <a:solidFill>
              <a:srgbClr val="0099CC"/>
            </a:solidFill>
            <a:ln w="9525">
              <a:miter lim="800000"/>
              <a:headEnd/>
              <a:tailEnd/>
            </a:ln>
            <a:scene3d>
              <a:camera prst="legacyObliqueLeft"/>
              <a:lightRig rig="legacyNormal2" dir="t"/>
            </a:scene3d>
            <a:sp3d extrusionH="430200" prstMaterial="legacyPlastic">
              <a:bevelT w="13500" h="13500" prst="angle"/>
              <a:bevelB w="13500" h="13500" prst="angle"/>
              <a:extrusionClr>
                <a:srgbClr val="0099CC"/>
              </a:extrusionClr>
            </a:sp3d>
          </p:spPr>
          <p:txBody>
            <a:bodyPr wrap="none" anchor="ctr">
              <a:flatTx/>
            </a:bodyPr>
            <a:lstStyle/>
            <a:p>
              <a:endParaRPr lang="en-US"/>
            </a:p>
          </p:txBody>
        </p:sp>
        <p:sp>
          <p:nvSpPr>
            <p:cNvPr id="34827" name="Rectangle 35"/>
            <p:cNvSpPr>
              <a:spLocks noChangeArrowheads="1"/>
            </p:cNvSpPr>
            <p:nvPr/>
          </p:nvSpPr>
          <p:spPr bwMode="auto">
            <a:xfrm>
              <a:off x="7728" y="1248"/>
              <a:ext cx="1440" cy="1018"/>
            </a:xfrm>
            <a:prstGeom prst="rect">
              <a:avLst/>
            </a:prstGeom>
            <a:noFill/>
            <a:ln w="9525">
              <a:noFill/>
              <a:miter lim="800000"/>
              <a:headEnd/>
              <a:tailEnd/>
            </a:ln>
          </p:spPr>
          <p:txBody>
            <a:bodyPr>
              <a:spAutoFit/>
            </a:bodyPr>
            <a:lstStyle/>
            <a:p>
              <a:pPr algn="ctr">
                <a:spcBef>
                  <a:spcPct val="50000"/>
                </a:spcBef>
                <a:buClr>
                  <a:srgbClr val="D94439"/>
                </a:buClr>
                <a:buSzPct val="75000"/>
                <a:buFont typeface="Wingdings" pitchFamily="2" charset="2"/>
                <a:buNone/>
              </a:pPr>
              <a:r>
                <a:rPr kumimoji="1" lang="en-US" sz="2000" b="1">
                  <a:latin typeface="Times New Roman" pitchFamily="18" charset="0"/>
                </a:rPr>
                <a:t>Used in some </a:t>
              </a:r>
              <a:br>
                <a:rPr kumimoji="1" lang="en-US" sz="2000" b="1">
                  <a:latin typeface="Times New Roman" pitchFamily="18" charset="0"/>
                </a:rPr>
              </a:br>
              <a:r>
                <a:rPr kumimoji="1" lang="en-US" sz="2000" b="1">
                  <a:latin typeface="Times New Roman" pitchFamily="18" charset="0"/>
                </a:rPr>
                <a:t>RAM chips, flash memory chips, and other types of memory chips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left)">
                                      <p:cBhvr>
                                        <p:cTn id="7" dur="500"/>
                                        <p:tgtEl>
                                          <p:spTgt spid="68611">
                                            <p:txEl>
                                              <p:pRg st="0" end="0"/>
                                            </p:txEl>
                                          </p:spTgt>
                                        </p:tgtEl>
                                      </p:cBhvr>
                                    </p:animEffect>
                                  </p:childTnLst>
                                </p:cTn>
                              </p:par>
                            </p:childTnLst>
                          </p:cTn>
                        </p:par>
                        <p:par>
                          <p:cTn id="8" fill="hold">
                            <p:stCondLst>
                              <p:cond delay="500"/>
                            </p:stCondLst>
                            <p:childTnLst>
                              <p:par>
                                <p:cTn id="9" presetID="23" presetClass="entr" presetSubtype="272"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2/3*#ppt_w"/>
                                          </p:val>
                                        </p:tav>
                                        <p:tav tm="100000">
                                          <p:val>
                                            <p:strVal val="#ppt_w"/>
                                          </p:val>
                                        </p:tav>
                                      </p:tavLst>
                                    </p:anim>
                                    <p:anim calcmode="lin" valueType="num">
                                      <p:cBhvr>
                                        <p:cTn id="12" dur="500" fill="hold"/>
                                        <p:tgtEl>
                                          <p:spTgt spid="5"/>
                                        </p:tgtEl>
                                        <p:attrNameLst>
                                          <p:attrName>ppt_h</p:attrName>
                                        </p:attrNameLst>
                                      </p:cBhvr>
                                      <p:tavLst>
                                        <p:tav tm="0">
                                          <p:val>
                                            <p:strVal val="2/3*#ppt_h"/>
                                          </p:val>
                                        </p:tav>
                                        <p:tav tm="100000">
                                          <p:val>
                                            <p:strVal val="#ppt_h"/>
                                          </p:val>
                                        </p:tav>
                                      </p:tavLst>
                                    </p:anim>
                                  </p:childTnLst>
                                </p:cTn>
                              </p:par>
                            </p:childTnLst>
                          </p:cTn>
                        </p:par>
                        <p:par>
                          <p:cTn id="13" fill="hold">
                            <p:stCondLst>
                              <p:cond delay="3000"/>
                            </p:stCondLst>
                            <p:childTnLst>
                              <p:par>
                                <p:cTn id="14" presetID="23" presetClass="entr" presetSubtype="272" fill="hold" nodeType="afterEffect">
                                  <p:stCondLst>
                                    <p:cond delay="40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2/3*#ppt_w"/>
                                          </p:val>
                                        </p:tav>
                                        <p:tav tm="100000">
                                          <p:val>
                                            <p:strVal val="#ppt_w"/>
                                          </p:val>
                                        </p:tav>
                                      </p:tavLst>
                                    </p:anim>
                                    <p:anim calcmode="lin" valueType="num">
                                      <p:cBhvr>
                                        <p:cTn id="17" dur="500" fill="hold"/>
                                        <p:tgtEl>
                                          <p:spTgt spid="6"/>
                                        </p:tgtEl>
                                        <p:attrNameLst>
                                          <p:attrName>ppt_h</p:attrName>
                                        </p:attrNameLst>
                                      </p:cBhvr>
                                      <p:tavLst>
                                        <p:tav tm="0">
                                          <p:val>
                                            <p:strVal val="2/3*#ppt_h"/>
                                          </p:val>
                                        </p:tav>
                                        <p:tav tm="100000">
                                          <p:val>
                                            <p:strVal val="#ppt_h"/>
                                          </p:val>
                                        </p:tav>
                                      </p:tavLst>
                                    </p:anim>
                                  </p:childTnLst>
                                </p:cTn>
                              </p:par>
                            </p:childTnLst>
                          </p:cTn>
                        </p:par>
                        <p:par>
                          <p:cTn id="18" fill="hold">
                            <p:stCondLst>
                              <p:cond delay="7500"/>
                            </p:stCondLst>
                            <p:childTnLst>
                              <p:par>
                                <p:cTn id="19" presetID="23" presetClass="entr" presetSubtype="272" fill="hold" nodeType="afterEffect">
                                  <p:stCondLst>
                                    <p:cond delay="40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2/3*#ppt_w"/>
                                          </p:val>
                                        </p:tav>
                                        <p:tav tm="100000">
                                          <p:val>
                                            <p:strVal val="#ppt_w"/>
                                          </p:val>
                                        </p:tav>
                                      </p:tavLst>
                                    </p:anim>
                                    <p:anim calcmode="lin" valueType="num">
                                      <p:cBhvr>
                                        <p:cTn id="22" dur="500" fill="hold"/>
                                        <p:tgtEl>
                                          <p:spTgt spid="3"/>
                                        </p:tgtEl>
                                        <p:attrNameLst>
                                          <p:attrName>ppt_h</p:attrName>
                                        </p:attrNameLst>
                                      </p:cBhvr>
                                      <p:tavLst>
                                        <p:tav tm="0">
                                          <p:val>
                                            <p:strVal val="2/3*#ppt_h"/>
                                          </p:val>
                                        </p:tav>
                                        <p:tav tm="100000">
                                          <p:val>
                                            <p:strVal val="#ppt_h"/>
                                          </p:val>
                                        </p:tav>
                                      </p:tavLst>
                                    </p:anim>
                                  </p:childTnLst>
                                </p:cTn>
                              </p:par>
                            </p:childTnLst>
                          </p:cTn>
                        </p:par>
                        <p:par>
                          <p:cTn id="23" fill="hold">
                            <p:stCondLst>
                              <p:cond delay="12000"/>
                            </p:stCondLst>
                            <p:childTnLst>
                              <p:par>
                                <p:cTn id="24" presetID="23" presetClass="entr" presetSubtype="272" fill="hold" nodeType="afterEffect">
                                  <p:stCondLst>
                                    <p:cond delay="400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2/3*#ppt_w"/>
                                          </p:val>
                                        </p:tav>
                                        <p:tav tm="100000">
                                          <p:val>
                                            <p:strVal val="#ppt_w"/>
                                          </p:val>
                                        </p:tav>
                                      </p:tavLst>
                                    </p:anim>
                                    <p:anim calcmode="lin" valueType="num">
                                      <p:cBhvr>
                                        <p:cTn id="27" dur="500" fill="hold"/>
                                        <p:tgtEl>
                                          <p:spTgt spid="4"/>
                                        </p:tgtEl>
                                        <p:attrNameLst>
                                          <p:attrName>ppt_h</p:attrName>
                                        </p:attrNameLst>
                                      </p:cBhvr>
                                      <p:tavLst>
                                        <p:tav tm="0">
                                          <p:val>
                                            <p:strVal val="2/3*#ppt_h"/>
                                          </p:val>
                                        </p:tav>
                                        <p:tav tm="100000">
                                          <p:val>
                                            <p:strVal val="#ppt_h"/>
                                          </p:val>
                                        </p:tav>
                                      </p:tavLst>
                                    </p:anim>
                                  </p:childTnLst>
                                </p:cTn>
                              </p:par>
                            </p:childTnLst>
                          </p:cTn>
                        </p:par>
                        <p:par>
                          <p:cTn id="28" fill="hold">
                            <p:stCondLst>
                              <p:cond delay="16500"/>
                            </p:stCondLst>
                            <p:childTnLst>
                              <p:par>
                                <p:cTn id="29" presetID="1" presetClass="entr" presetSubtype="0" fill="hold" nodeType="after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Memory</a:t>
            </a:r>
          </a:p>
        </p:txBody>
      </p:sp>
      <p:sp>
        <p:nvSpPr>
          <p:cNvPr id="70659" name="Rectangle 3"/>
          <p:cNvSpPr>
            <a:spLocks noGrp="1" noChangeArrowheads="1"/>
          </p:cNvSpPr>
          <p:nvPr>
            <p:ph type="body" idx="1"/>
          </p:nvPr>
        </p:nvSpPr>
        <p:spPr>
          <a:xfrm>
            <a:off x="292100" y="1090613"/>
            <a:ext cx="6553200" cy="661987"/>
          </a:xfrm>
        </p:spPr>
        <p:txBody>
          <a:bodyPr/>
          <a:lstStyle/>
          <a:p>
            <a:pPr>
              <a:buFont typeface="Monotype Sorts" pitchFamily="2" charset="2"/>
              <a:buNone/>
            </a:pPr>
            <a:r>
              <a:rPr lang="en-US" smtClean="0"/>
              <a:t>What is</a:t>
            </a:r>
            <a:r>
              <a:rPr lang="en-US" b="0" smtClean="0"/>
              <a:t> </a:t>
            </a:r>
            <a:r>
              <a:rPr lang="en-US" smtClean="0">
                <a:solidFill>
                  <a:srgbClr val="D94439"/>
                </a:solidFill>
              </a:rPr>
              <a:t>access time</a:t>
            </a:r>
            <a:r>
              <a:rPr lang="en-US" smtClean="0"/>
              <a:t>?</a:t>
            </a:r>
          </a:p>
        </p:txBody>
      </p:sp>
      <p:sp>
        <p:nvSpPr>
          <p:cNvPr id="35844" name="Text Box 4"/>
          <p:cNvSpPr txBox="1">
            <a:spLocks noChangeArrowheads="1"/>
          </p:cNvSpPr>
          <p:nvPr/>
        </p:nvSpPr>
        <p:spPr bwMode="auto">
          <a:xfrm>
            <a:off x="177800" y="6400800"/>
            <a:ext cx="17399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203 Figs. 4-22-4-23</a:t>
            </a:r>
          </a:p>
        </p:txBody>
      </p:sp>
      <p:grpSp>
        <p:nvGrpSpPr>
          <p:cNvPr id="2" name="Group 21"/>
          <p:cNvGrpSpPr>
            <a:grpSpLocks/>
          </p:cNvGrpSpPr>
          <p:nvPr/>
        </p:nvGrpSpPr>
        <p:grpSpPr bwMode="auto">
          <a:xfrm>
            <a:off x="7847013" y="6402388"/>
            <a:ext cx="860425" cy="271462"/>
            <a:chOff x="4943" y="4033"/>
            <a:chExt cx="542" cy="171"/>
          </a:xfrm>
        </p:grpSpPr>
        <p:sp>
          <p:nvSpPr>
            <p:cNvPr id="35859"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5860"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0682" name="Rectangle 26"/>
          <p:cNvSpPr>
            <a:spLocks noChangeArrowheads="1"/>
          </p:cNvSpPr>
          <p:nvPr/>
        </p:nvSpPr>
        <p:spPr bwMode="auto">
          <a:xfrm>
            <a:off x="304800" y="1524000"/>
            <a:ext cx="6553200" cy="990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Amount of time it takes processor </a:t>
            </a:r>
            <a:br>
              <a:rPr kumimoji="1" lang="en-US" b="1">
                <a:solidFill>
                  <a:srgbClr val="000000"/>
                </a:solidFill>
                <a:latin typeface="Times New Roman" pitchFamily="18" charset="0"/>
              </a:rPr>
            </a:br>
            <a:r>
              <a:rPr kumimoji="1" lang="en-US" b="1">
                <a:solidFill>
                  <a:srgbClr val="000000"/>
                </a:solidFill>
                <a:latin typeface="Times New Roman" pitchFamily="18" charset="0"/>
              </a:rPr>
              <a:t>to read data from memory</a:t>
            </a:r>
            <a:endParaRPr kumimoji="1" lang="en-US" b="1">
              <a:solidFill>
                <a:srgbClr val="000000"/>
              </a:solidFill>
              <a:latin typeface="Arial Unicode MS" pitchFamily="34" charset="-128"/>
            </a:endParaRPr>
          </a:p>
        </p:txBody>
      </p:sp>
      <p:sp>
        <p:nvSpPr>
          <p:cNvPr id="70683" name="Rectangle 27"/>
          <p:cNvSpPr>
            <a:spLocks noChangeArrowheads="1"/>
          </p:cNvSpPr>
          <p:nvPr/>
        </p:nvSpPr>
        <p:spPr bwMode="auto">
          <a:xfrm>
            <a:off x="304800" y="2286000"/>
            <a:ext cx="6553200" cy="990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Measured in </a:t>
            </a:r>
            <a:r>
              <a:rPr kumimoji="1" lang="en-US" b="1">
                <a:solidFill>
                  <a:srgbClr val="D94439"/>
                </a:solidFill>
                <a:latin typeface="Times New Roman" pitchFamily="18" charset="0"/>
              </a:rPr>
              <a:t>nanoseconds</a:t>
            </a:r>
            <a:r>
              <a:rPr kumimoji="1" lang="en-US" b="1">
                <a:solidFill>
                  <a:srgbClr val="000000"/>
                </a:solidFill>
                <a:latin typeface="Times New Roman" pitchFamily="18" charset="0"/>
              </a:rPr>
              <a:t> (ns), </a:t>
            </a:r>
            <a:br>
              <a:rPr kumimoji="1" lang="en-US" b="1">
                <a:solidFill>
                  <a:srgbClr val="000000"/>
                </a:solidFill>
                <a:latin typeface="Times New Roman" pitchFamily="18" charset="0"/>
              </a:rPr>
            </a:br>
            <a:r>
              <a:rPr kumimoji="1" lang="en-US" b="1">
                <a:solidFill>
                  <a:srgbClr val="000000"/>
                </a:solidFill>
                <a:latin typeface="Times New Roman" pitchFamily="18" charset="0"/>
              </a:rPr>
              <a:t>one billionth of a second</a:t>
            </a:r>
          </a:p>
        </p:txBody>
      </p:sp>
      <p:sp>
        <p:nvSpPr>
          <p:cNvPr id="70684" name="Rectangle 28"/>
          <p:cNvSpPr>
            <a:spLocks noChangeArrowheads="1"/>
          </p:cNvSpPr>
          <p:nvPr/>
        </p:nvSpPr>
        <p:spPr bwMode="auto">
          <a:xfrm>
            <a:off x="304800" y="3048000"/>
            <a:ext cx="7162800" cy="2895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It takes 1/10 of a second to blink </a:t>
            </a:r>
            <a:br>
              <a:rPr kumimoji="1" lang="en-US" b="1">
                <a:solidFill>
                  <a:srgbClr val="000000"/>
                </a:solidFill>
                <a:latin typeface="Times New Roman" pitchFamily="18" charset="0"/>
              </a:rPr>
            </a:br>
            <a:r>
              <a:rPr kumimoji="1" lang="en-US" b="1">
                <a:solidFill>
                  <a:srgbClr val="000000"/>
                </a:solidFill>
                <a:latin typeface="Times New Roman" pitchFamily="18" charset="0"/>
              </a:rPr>
              <a:t>your eye; a computer can perform </a:t>
            </a:r>
            <a:br>
              <a:rPr kumimoji="1" lang="en-US" b="1">
                <a:solidFill>
                  <a:srgbClr val="000000"/>
                </a:solidFill>
                <a:latin typeface="Times New Roman" pitchFamily="18" charset="0"/>
              </a:rPr>
            </a:br>
            <a:r>
              <a:rPr kumimoji="1" lang="en-US" b="1">
                <a:solidFill>
                  <a:srgbClr val="000000"/>
                </a:solidFill>
                <a:latin typeface="Times New Roman" pitchFamily="18" charset="0"/>
              </a:rPr>
              <a:t>up to 10 million operations in same amount of time</a:t>
            </a:r>
            <a:endParaRPr kumimoji="1" lang="en-US" b="1">
              <a:solidFill>
                <a:srgbClr val="000000"/>
              </a:solidFill>
              <a:latin typeface="Arial Unicode MS" pitchFamily="34" charset="-128"/>
            </a:endParaRPr>
          </a:p>
        </p:txBody>
      </p:sp>
      <p:grpSp>
        <p:nvGrpSpPr>
          <p:cNvPr id="3" name="Group 43"/>
          <p:cNvGrpSpPr>
            <a:grpSpLocks/>
          </p:cNvGrpSpPr>
          <p:nvPr/>
        </p:nvGrpSpPr>
        <p:grpSpPr bwMode="auto">
          <a:xfrm>
            <a:off x="2514600" y="4495800"/>
            <a:ext cx="4876800" cy="1639888"/>
            <a:chOff x="1584" y="2832"/>
            <a:chExt cx="3072" cy="1033"/>
          </a:xfrm>
        </p:grpSpPr>
        <p:sp>
          <p:nvSpPr>
            <p:cNvPr id="35851" name="Rectangle 30"/>
            <p:cNvSpPr>
              <a:spLocks noChangeArrowheads="1"/>
            </p:cNvSpPr>
            <p:nvPr/>
          </p:nvSpPr>
          <p:spPr bwMode="auto">
            <a:xfrm>
              <a:off x="1584" y="2832"/>
              <a:ext cx="2832" cy="1033"/>
            </a:xfrm>
            <a:prstGeom prst="rect">
              <a:avLst/>
            </a:prstGeom>
            <a:gradFill rotWithShape="0">
              <a:gsLst>
                <a:gs pos="0">
                  <a:srgbClr val="0099CC"/>
                </a:gs>
                <a:gs pos="100000">
                  <a:srgbClr val="C0C0C0"/>
                </a:gs>
              </a:gsLst>
              <a:lin ang="5400000" scaled="1"/>
            </a:gradFill>
            <a:ln w="9525">
              <a:noFill/>
              <a:miter lim="800000"/>
              <a:headEnd/>
              <a:tailEnd/>
            </a:ln>
          </p:spPr>
          <p:txBody>
            <a:bodyPr wrap="none" anchor="ctr"/>
            <a:lstStyle/>
            <a:p>
              <a:endParaRPr lang="en-US"/>
            </a:p>
          </p:txBody>
        </p:sp>
        <p:sp>
          <p:nvSpPr>
            <p:cNvPr id="35852" name="Text Box 32"/>
            <p:cNvSpPr txBox="1">
              <a:spLocks noChangeArrowheads="1"/>
            </p:cNvSpPr>
            <p:nvPr/>
          </p:nvSpPr>
          <p:spPr bwMode="auto">
            <a:xfrm>
              <a:off x="1710" y="2832"/>
              <a:ext cx="2930" cy="243"/>
            </a:xfrm>
            <a:prstGeom prst="rect">
              <a:avLst/>
            </a:prstGeom>
            <a:noFill/>
            <a:ln w="9525">
              <a:noFill/>
              <a:miter lim="800000"/>
              <a:headEnd/>
              <a:tailEnd/>
            </a:ln>
          </p:spPr>
          <p:txBody>
            <a:bodyPr>
              <a:spAutoFit/>
            </a:bodyPr>
            <a:lstStyle/>
            <a:p>
              <a:pPr>
                <a:lnSpc>
                  <a:spcPct val="120000"/>
                </a:lnSpc>
                <a:tabLst>
                  <a:tab pos="1485900" algn="l"/>
                  <a:tab pos="2692400" algn="l"/>
                </a:tabLst>
              </a:pPr>
              <a:r>
                <a:rPr lang="en-US" sz="1600" b="1">
                  <a:solidFill>
                    <a:schemeClr val="bg2"/>
                  </a:solidFill>
                </a:rPr>
                <a:t>Term	Speed</a:t>
              </a:r>
              <a:endParaRPr lang="en-US" sz="1600">
                <a:solidFill>
                  <a:schemeClr val="bg2"/>
                </a:solidFill>
              </a:endParaRPr>
            </a:p>
          </p:txBody>
        </p:sp>
        <p:grpSp>
          <p:nvGrpSpPr>
            <p:cNvPr id="35853" name="Group 42"/>
            <p:cNvGrpSpPr>
              <a:grpSpLocks/>
            </p:cNvGrpSpPr>
            <p:nvPr/>
          </p:nvGrpSpPr>
          <p:grpSpPr bwMode="auto">
            <a:xfrm>
              <a:off x="1584" y="3080"/>
              <a:ext cx="2832" cy="543"/>
              <a:chOff x="1584" y="3080"/>
              <a:chExt cx="3056" cy="543"/>
            </a:xfrm>
          </p:grpSpPr>
          <p:sp>
            <p:nvSpPr>
              <p:cNvPr id="35855" name="Line 33"/>
              <p:cNvSpPr>
                <a:spLocks noChangeShapeType="1"/>
              </p:cNvSpPr>
              <p:nvPr/>
            </p:nvSpPr>
            <p:spPr bwMode="auto">
              <a:xfrm>
                <a:off x="1584" y="3080"/>
                <a:ext cx="3056" cy="0"/>
              </a:xfrm>
              <a:prstGeom prst="line">
                <a:avLst/>
              </a:prstGeom>
              <a:noFill/>
              <a:ln w="57150">
                <a:solidFill>
                  <a:schemeClr val="accent1"/>
                </a:solidFill>
                <a:miter lim="800000"/>
                <a:headEnd type="none" w="sm" len="med"/>
                <a:tailEnd type="none" w="sm" len="med"/>
              </a:ln>
            </p:spPr>
            <p:txBody>
              <a:bodyPr wrap="none"/>
              <a:lstStyle/>
              <a:p>
                <a:endParaRPr lang="en-US"/>
              </a:p>
            </p:txBody>
          </p:sp>
          <p:sp>
            <p:nvSpPr>
              <p:cNvPr id="35856" name="Line 36"/>
              <p:cNvSpPr>
                <a:spLocks noChangeShapeType="1"/>
              </p:cNvSpPr>
              <p:nvPr/>
            </p:nvSpPr>
            <p:spPr bwMode="auto">
              <a:xfrm>
                <a:off x="1584" y="3259"/>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35857" name="Line 37"/>
              <p:cNvSpPr>
                <a:spLocks noChangeShapeType="1"/>
              </p:cNvSpPr>
              <p:nvPr/>
            </p:nvSpPr>
            <p:spPr bwMode="auto">
              <a:xfrm>
                <a:off x="1584" y="3441"/>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sp>
            <p:nvSpPr>
              <p:cNvPr id="35858" name="Line 38"/>
              <p:cNvSpPr>
                <a:spLocks noChangeShapeType="1"/>
              </p:cNvSpPr>
              <p:nvPr/>
            </p:nvSpPr>
            <p:spPr bwMode="auto">
              <a:xfrm>
                <a:off x="1584" y="3623"/>
                <a:ext cx="3048" cy="0"/>
              </a:xfrm>
              <a:prstGeom prst="line">
                <a:avLst/>
              </a:prstGeom>
              <a:noFill/>
              <a:ln w="9525">
                <a:solidFill>
                  <a:schemeClr val="accent1"/>
                </a:solidFill>
                <a:miter lim="800000"/>
                <a:headEnd type="none" w="sm" len="med"/>
                <a:tailEnd type="none" w="sm" len="med"/>
              </a:ln>
            </p:spPr>
            <p:txBody>
              <a:bodyPr wrap="none"/>
              <a:lstStyle/>
              <a:p>
                <a:endParaRPr lang="en-US"/>
              </a:p>
            </p:txBody>
          </p:sp>
        </p:grpSp>
        <p:sp>
          <p:nvSpPr>
            <p:cNvPr id="35854" name="Text Box 39"/>
            <p:cNvSpPr txBox="1">
              <a:spLocks noChangeArrowheads="1"/>
            </p:cNvSpPr>
            <p:nvPr/>
          </p:nvSpPr>
          <p:spPr bwMode="auto">
            <a:xfrm>
              <a:off x="1584" y="3049"/>
              <a:ext cx="3072" cy="798"/>
            </a:xfrm>
            <a:prstGeom prst="rect">
              <a:avLst/>
            </a:prstGeom>
            <a:noFill/>
            <a:ln w="9525">
              <a:noFill/>
              <a:miter lim="800000"/>
              <a:headEnd/>
              <a:tailEnd/>
            </a:ln>
          </p:spPr>
          <p:txBody>
            <a:bodyPr>
              <a:spAutoFit/>
            </a:bodyPr>
            <a:lstStyle/>
            <a:p>
              <a:pPr>
                <a:lnSpc>
                  <a:spcPct val="120000"/>
                </a:lnSpc>
                <a:tabLst>
                  <a:tab pos="228600" algn="l"/>
                  <a:tab pos="1714500" algn="l"/>
                  <a:tab pos="3543300" algn="ctr"/>
                </a:tabLst>
              </a:pPr>
              <a:r>
                <a:rPr lang="en-US" sz="1600">
                  <a:solidFill>
                    <a:schemeClr val="bg2"/>
                  </a:solidFill>
                </a:rPr>
                <a:t>Millisecond	One-thousandth of a second</a:t>
              </a:r>
            </a:p>
            <a:p>
              <a:pPr>
                <a:lnSpc>
                  <a:spcPct val="120000"/>
                </a:lnSpc>
                <a:tabLst>
                  <a:tab pos="228600" algn="l"/>
                  <a:tab pos="1714500" algn="l"/>
                  <a:tab pos="3543300" algn="ctr"/>
                </a:tabLst>
              </a:pPr>
              <a:r>
                <a:rPr lang="en-US" sz="1600">
                  <a:solidFill>
                    <a:schemeClr val="bg2"/>
                  </a:solidFill>
                </a:rPr>
                <a:t>Microsecond	One-millionth of a second</a:t>
              </a:r>
            </a:p>
            <a:p>
              <a:pPr>
                <a:lnSpc>
                  <a:spcPct val="120000"/>
                </a:lnSpc>
                <a:tabLst>
                  <a:tab pos="228600" algn="l"/>
                  <a:tab pos="1714500" algn="l"/>
                  <a:tab pos="3543300" algn="ctr"/>
                </a:tabLst>
              </a:pPr>
              <a:r>
                <a:rPr lang="en-US" sz="1600">
                  <a:solidFill>
                    <a:schemeClr val="bg2"/>
                  </a:solidFill>
                </a:rPr>
                <a:t>Nanosecond	One-billionth of a second</a:t>
              </a:r>
            </a:p>
            <a:p>
              <a:pPr>
                <a:lnSpc>
                  <a:spcPct val="120000"/>
                </a:lnSpc>
                <a:tabLst>
                  <a:tab pos="228600" algn="l"/>
                  <a:tab pos="1714500" algn="l"/>
                  <a:tab pos="3543300" algn="ctr"/>
                </a:tabLst>
              </a:pPr>
              <a:r>
                <a:rPr lang="en-US" sz="1600">
                  <a:solidFill>
                    <a:schemeClr val="bg2"/>
                  </a:solidFill>
                </a:rPr>
                <a:t>Picosecond	One-trillionth of a second</a:t>
              </a:r>
            </a:p>
          </p:txBody>
        </p:sp>
      </p:grpSp>
      <p:pic>
        <p:nvPicPr>
          <p:cNvPr id="70706" name="Picture 50" descr="fig04_2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91200" y="1066800"/>
            <a:ext cx="2981325" cy="218122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70682">
                                            <p:txEl>
                                              <p:pRg st="0" end="0"/>
                                            </p:txEl>
                                          </p:spTgt>
                                        </p:tgtEl>
                                        <p:attrNameLst>
                                          <p:attrName>style.visibility</p:attrName>
                                        </p:attrNameLst>
                                      </p:cBhvr>
                                      <p:to>
                                        <p:strVal val="visible"/>
                                      </p:to>
                                    </p:set>
                                    <p:animEffect transition="in" filter="wipe(left)">
                                      <p:cBhvr>
                                        <p:cTn id="11" dur="500"/>
                                        <p:tgtEl>
                                          <p:spTgt spid="70682">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4000"/>
                                  </p:stCondLst>
                                  <p:childTnLst>
                                    <p:set>
                                      <p:cBhvr>
                                        <p:cTn id="14" dur="1" fill="hold">
                                          <p:stCondLst>
                                            <p:cond delay="0"/>
                                          </p:stCondLst>
                                        </p:cTn>
                                        <p:tgtEl>
                                          <p:spTgt spid="70683">
                                            <p:txEl>
                                              <p:pRg st="0" end="0"/>
                                            </p:txEl>
                                          </p:spTgt>
                                        </p:tgtEl>
                                        <p:attrNameLst>
                                          <p:attrName>style.visibility</p:attrName>
                                        </p:attrNameLst>
                                      </p:cBhvr>
                                      <p:to>
                                        <p:strVal val="visible"/>
                                      </p:to>
                                    </p:set>
                                    <p:animEffect transition="in" filter="wipe(left)">
                                      <p:cBhvr>
                                        <p:cTn id="15" dur="500"/>
                                        <p:tgtEl>
                                          <p:spTgt spid="70683">
                                            <p:txEl>
                                              <p:pRg st="0" end="0"/>
                                            </p:txEl>
                                          </p:spTgt>
                                        </p:tgtEl>
                                      </p:cBhvr>
                                    </p:animEffect>
                                  </p:childTnLst>
                                </p:cTn>
                              </p:par>
                            </p:childTnLst>
                          </p:cTn>
                        </p:par>
                        <p:par>
                          <p:cTn id="16" fill="hold">
                            <p:stCondLst>
                              <p:cond delay="7500"/>
                            </p:stCondLst>
                            <p:childTnLst>
                              <p:par>
                                <p:cTn id="17" presetID="22" presetClass="entr" presetSubtype="8" fill="hold" grpId="0" nodeType="afterEffect">
                                  <p:stCondLst>
                                    <p:cond delay="4000"/>
                                  </p:stCondLst>
                                  <p:childTnLst>
                                    <p:set>
                                      <p:cBhvr>
                                        <p:cTn id="18" dur="1" fill="hold">
                                          <p:stCondLst>
                                            <p:cond delay="0"/>
                                          </p:stCondLst>
                                        </p:cTn>
                                        <p:tgtEl>
                                          <p:spTgt spid="70684">
                                            <p:txEl>
                                              <p:pRg st="0" end="0"/>
                                            </p:txEl>
                                          </p:spTgt>
                                        </p:tgtEl>
                                        <p:attrNameLst>
                                          <p:attrName>style.visibility</p:attrName>
                                        </p:attrNameLst>
                                      </p:cBhvr>
                                      <p:to>
                                        <p:strVal val="visible"/>
                                      </p:to>
                                    </p:set>
                                    <p:animEffect transition="in" filter="wipe(left)">
                                      <p:cBhvr>
                                        <p:cTn id="19" dur="500"/>
                                        <p:tgtEl>
                                          <p:spTgt spid="70684">
                                            <p:txEl>
                                              <p:pRg st="0" end="0"/>
                                            </p:txEl>
                                          </p:spTgt>
                                        </p:tgtEl>
                                      </p:cBhvr>
                                    </p:animEffect>
                                  </p:childTnLst>
                                </p:cTn>
                              </p:par>
                            </p:childTnLst>
                          </p:cTn>
                        </p:par>
                        <p:par>
                          <p:cTn id="20" fill="hold">
                            <p:stCondLst>
                              <p:cond delay="12000"/>
                            </p:stCondLst>
                            <p:childTnLst>
                              <p:par>
                                <p:cTn id="21" presetID="23" presetClass="entr" presetSubtype="32" fill="hold" nodeType="afterEffect">
                                  <p:stCondLst>
                                    <p:cond delay="2000"/>
                                  </p:stCondLst>
                                  <p:childTnLst>
                                    <p:set>
                                      <p:cBhvr>
                                        <p:cTn id="22" dur="1" fill="hold">
                                          <p:stCondLst>
                                            <p:cond delay="0"/>
                                          </p:stCondLst>
                                        </p:cTn>
                                        <p:tgtEl>
                                          <p:spTgt spid="70706"/>
                                        </p:tgtEl>
                                        <p:attrNameLst>
                                          <p:attrName>style.visibility</p:attrName>
                                        </p:attrNameLst>
                                      </p:cBhvr>
                                      <p:to>
                                        <p:strVal val="visible"/>
                                      </p:to>
                                    </p:set>
                                    <p:anim calcmode="lin" valueType="num">
                                      <p:cBhvr>
                                        <p:cTn id="23" dur="500" fill="hold"/>
                                        <p:tgtEl>
                                          <p:spTgt spid="70706"/>
                                        </p:tgtEl>
                                        <p:attrNameLst>
                                          <p:attrName>ppt_w</p:attrName>
                                        </p:attrNameLst>
                                      </p:cBhvr>
                                      <p:tavLst>
                                        <p:tav tm="0">
                                          <p:val>
                                            <p:strVal val="4*#ppt_w"/>
                                          </p:val>
                                        </p:tav>
                                        <p:tav tm="100000">
                                          <p:val>
                                            <p:strVal val="#ppt_w"/>
                                          </p:val>
                                        </p:tav>
                                      </p:tavLst>
                                    </p:anim>
                                    <p:anim calcmode="lin" valueType="num">
                                      <p:cBhvr>
                                        <p:cTn id="24" dur="500" fill="hold"/>
                                        <p:tgtEl>
                                          <p:spTgt spid="70706"/>
                                        </p:tgtEl>
                                        <p:attrNameLst>
                                          <p:attrName>ppt_h</p:attrName>
                                        </p:attrNameLst>
                                      </p:cBhvr>
                                      <p:tavLst>
                                        <p:tav tm="0">
                                          <p:val>
                                            <p:strVal val="4*#ppt_h"/>
                                          </p:val>
                                        </p:tav>
                                        <p:tav tm="100000">
                                          <p:val>
                                            <p:strVal val="#ppt_h"/>
                                          </p:val>
                                        </p:tav>
                                      </p:tavLst>
                                    </p:anim>
                                  </p:childTnLst>
                                </p:cTn>
                              </p:par>
                            </p:childTnLst>
                          </p:cTn>
                        </p:par>
                        <p:par>
                          <p:cTn id="25" fill="hold">
                            <p:stCondLst>
                              <p:cond delay="14500"/>
                            </p:stCondLst>
                            <p:childTnLst>
                              <p:par>
                                <p:cTn id="26" presetID="1" presetClass="entr" presetSubtype="0" fill="hold" nodeType="afterEffect">
                                  <p:stCondLst>
                                    <p:cond delay="1000"/>
                                  </p:stCondLst>
                                  <p:childTnLst>
                                    <p:set>
                                      <p:cBhvr>
                                        <p:cTn id="27" dur="1" fill="hold">
                                          <p:stCondLst>
                                            <p:cond delay="499"/>
                                          </p:stCondLst>
                                        </p:cTn>
                                        <p:tgtEl>
                                          <p:spTgt spid="3"/>
                                        </p:tgtEl>
                                        <p:attrNameLst>
                                          <p:attrName>style.visibility</p:attrName>
                                        </p:attrNameLst>
                                      </p:cBhvr>
                                      <p:to>
                                        <p:strVal val="visible"/>
                                      </p:to>
                                    </p:set>
                                  </p:childTnLst>
                                </p:cTn>
                              </p:par>
                            </p:childTnLst>
                          </p:cTn>
                        </p:par>
                        <p:par>
                          <p:cTn id="28" fill="hold">
                            <p:stCondLst>
                              <p:cond delay="16000"/>
                            </p:stCondLst>
                            <p:childTnLst>
                              <p:par>
                                <p:cTn id="29" presetID="1" presetClass="entr" presetSubtype="0" fill="hold" nodeType="after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5" autoUpdateAnimBg="0" advAuto="0"/>
      <p:bldP spid="70682" grpId="0" build="p" bldLvl="5" autoUpdateAnimBg="0" advAuto="2000"/>
      <p:bldP spid="70683" grpId="0" build="p" bldLvl="5" autoUpdateAnimBg="0" advAuto="4000"/>
      <p:bldP spid="70684" grpId="0" build="p" bldLvl="5" autoUpdateAnimBg="0" advAuto="400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Expansion Slots and Adapter Cards</a:t>
            </a:r>
          </a:p>
        </p:txBody>
      </p:sp>
      <p:sp>
        <p:nvSpPr>
          <p:cNvPr id="72707" name="Rectangle 3"/>
          <p:cNvSpPr>
            <a:spLocks noGrp="1" noChangeArrowheads="1"/>
          </p:cNvSpPr>
          <p:nvPr>
            <p:ph type="body" idx="1"/>
          </p:nvPr>
        </p:nvSpPr>
        <p:spPr>
          <a:xfrm>
            <a:off x="292100" y="1090613"/>
            <a:ext cx="5181600" cy="585787"/>
          </a:xfrm>
        </p:spPr>
        <p:txBody>
          <a:bodyPr/>
          <a:lstStyle/>
          <a:p>
            <a:pPr>
              <a:buFont typeface="Monotype Sorts" pitchFamily="2" charset="2"/>
              <a:buNone/>
            </a:pPr>
            <a:r>
              <a:rPr lang="en-US" smtClean="0"/>
              <a:t>What is an</a:t>
            </a:r>
            <a:r>
              <a:rPr lang="en-US" b="0" smtClean="0"/>
              <a:t> </a:t>
            </a:r>
            <a:r>
              <a:rPr lang="en-US" smtClean="0">
                <a:solidFill>
                  <a:srgbClr val="D94439"/>
                </a:solidFill>
              </a:rPr>
              <a:t>adapter card</a:t>
            </a:r>
            <a:r>
              <a:rPr lang="en-US" smtClean="0"/>
              <a:t>?</a:t>
            </a:r>
          </a:p>
        </p:txBody>
      </p:sp>
      <p:sp>
        <p:nvSpPr>
          <p:cNvPr id="3686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204 Fig. 4-24</a:t>
            </a:r>
          </a:p>
        </p:txBody>
      </p:sp>
      <p:grpSp>
        <p:nvGrpSpPr>
          <p:cNvPr id="2" name="Group 21"/>
          <p:cNvGrpSpPr>
            <a:grpSpLocks/>
          </p:cNvGrpSpPr>
          <p:nvPr/>
        </p:nvGrpSpPr>
        <p:grpSpPr bwMode="auto">
          <a:xfrm>
            <a:off x="7847013" y="6402388"/>
            <a:ext cx="860425" cy="271462"/>
            <a:chOff x="4943" y="4033"/>
            <a:chExt cx="542" cy="171"/>
          </a:xfrm>
        </p:grpSpPr>
        <p:sp>
          <p:nvSpPr>
            <p:cNvPr id="3687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687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2732" name="Rectangle 28"/>
          <p:cNvSpPr>
            <a:spLocks noChangeArrowheads="1"/>
          </p:cNvSpPr>
          <p:nvPr/>
        </p:nvSpPr>
        <p:spPr bwMode="auto">
          <a:xfrm>
            <a:off x="304800" y="1547813"/>
            <a:ext cx="8229600" cy="2947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Enhances system unit or provides connections to external devices called</a:t>
            </a:r>
            <a:r>
              <a:rPr kumimoji="1" lang="en-US" sz="2600">
                <a:solidFill>
                  <a:srgbClr val="000000"/>
                </a:solidFill>
                <a:latin typeface="Times New Roman" pitchFamily="18" charset="0"/>
              </a:rPr>
              <a:t> </a:t>
            </a:r>
            <a:r>
              <a:rPr kumimoji="1" lang="en-US" sz="2600" b="1">
                <a:solidFill>
                  <a:srgbClr val="D94439"/>
                </a:solidFill>
                <a:latin typeface="Times New Roman" pitchFamily="18" charset="0"/>
              </a:rPr>
              <a:t>peripherals</a:t>
            </a:r>
            <a:endParaRPr kumimoji="1" lang="en-US" sz="2600">
              <a:solidFill>
                <a:srgbClr val="D94439"/>
              </a:solidFill>
              <a:latin typeface="Times New Roman" pitchFamily="18" charset="0"/>
            </a:endParaRP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Also called an</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expansion card</a:t>
            </a:r>
          </a:p>
        </p:txBody>
      </p:sp>
      <p:grpSp>
        <p:nvGrpSpPr>
          <p:cNvPr id="3" name="Group 44"/>
          <p:cNvGrpSpPr>
            <a:grpSpLocks/>
          </p:cNvGrpSpPr>
          <p:nvPr/>
        </p:nvGrpSpPr>
        <p:grpSpPr bwMode="auto">
          <a:xfrm>
            <a:off x="0" y="4800600"/>
            <a:ext cx="1981200" cy="1295400"/>
            <a:chOff x="0" y="3024"/>
            <a:chExt cx="1248" cy="816"/>
          </a:xfrm>
        </p:grpSpPr>
        <p:sp>
          <p:nvSpPr>
            <p:cNvPr id="36873" name="Rectangle 45"/>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Video Cards </a:t>
              </a:r>
              <a:br>
                <a:rPr kumimoji="1" lang="en-US" sz="1200">
                  <a:solidFill>
                    <a:schemeClr val="bg2"/>
                  </a:solidFill>
                  <a:latin typeface="Arial Narrow" pitchFamily="34" charset="0"/>
                </a:rPr>
              </a:br>
              <a:r>
                <a:rPr kumimoji="1" lang="en-US" sz="1200">
                  <a:solidFill>
                    <a:schemeClr val="bg2"/>
                  </a:solidFill>
                  <a:latin typeface="Arial Narrow" pitchFamily="34" charset="0"/>
                </a:rPr>
                <a:t>below Chapter 4</a:t>
              </a:r>
            </a:p>
          </p:txBody>
        </p:sp>
        <p:sp>
          <p:nvSpPr>
            <p:cNvPr id="36874"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3" name="Picture 12" descr="CFig4-24.gif"/>
          <p:cNvPicPr>
            <a:picLocks noChangeAspect="1"/>
          </p:cNvPicPr>
          <p:nvPr/>
        </p:nvPicPr>
        <p:blipFill>
          <a:blip r:embed="rId3"/>
          <a:stretch>
            <a:fillRect/>
          </a:stretch>
        </p:blipFill>
        <p:spPr>
          <a:xfrm>
            <a:off x="2057400" y="2895600"/>
            <a:ext cx="4843167"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4000"/>
                                  </p:stCondLst>
                                  <p:childTnLst>
                                    <p:set>
                                      <p:cBhvr>
                                        <p:cTn id="10" dur="1" fill="hold">
                                          <p:stCondLst>
                                            <p:cond delay="0"/>
                                          </p:stCondLst>
                                        </p:cTn>
                                        <p:tgtEl>
                                          <p:spTgt spid="72732">
                                            <p:txEl>
                                              <p:pRg st="0" end="0"/>
                                            </p:txEl>
                                          </p:spTgt>
                                        </p:tgtEl>
                                        <p:attrNameLst>
                                          <p:attrName>style.visibility</p:attrName>
                                        </p:attrNameLst>
                                      </p:cBhvr>
                                      <p:to>
                                        <p:strVal val="visible"/>
                                      </p:to>
                                    </p:set>
                                    <p:animEffect transition="in" filter="wipe(left)">
                                      <p:cBhvr>
                                        <p:cTn id="11" dur="500"/>
                                        <p:tgtEl>
                                          <p:spTgt spid="72732">
                                            <p:txEl>
                                              <p:pRg st="0" end="0"/>
                                            </p:txEl>
                                          </p:spTgt>
                                        </p:tgtEl>
                                      </p:cBhvr>
                                    </p:animEffect>
                                  </p:childTnLst>
                                </p:cTn>
                              </p:par>
                            </p:childTnLst>
                          </p:cTn>
                        </p:par>
                        <p:par>
                          <p:cTn id="12" fill="hold">
                            <p:stCondLst>
                              <p:cond delay="7000"/>
                            </p:stCondLst>
                            <p:childTnLst>
                              <p:par>
                                <p:cTn id="13" presetID="22" presetClass="entr" presetSubtype="8" fill="hold" grpId="0" nodeType="afterEffect">
                                  <p:stCondLst>
                                    <p:cond delay="4000"/>
                                  </p:stCondLst>
                                  <p:childTnLst>
                                    <p:set>
                                      <p:cBhvr>
                                        <p:cTn id="14" dur="1" fill="hold">
                                          <p:stCondLst>
                                            <p:cond delay="0"/>
                                          </p:stCondLst>
                                        </p:cTn>
                                        <p:tgtEl>
                                          <p:spTgt spid="72732">
                                            <p:txEl>
                                              <p:pRg st="1" end="1"/>
                                            </p:txEl>
                                          </p:spTgt>
                                        </p:tgtEl>
                                        <p:attrNameLst>
                                          <p:attrName>style.visibility</p:attrName>
                                        </p:attrNameLst>
                                      </p:cBhvr>
                                      <p:to>
                                        <p:strVal val="visible"/>
                                      </p:to>
                                    </p:set>
                                    <p:animEffect transition="in" filter="wipe(left)">
                                      <p:cBhvr>
                                        <p:cTn id="15" dur="500"/>
                                        <p:tgtEl>
                                          <p:spTgt spid="72732">
                                            <p:txEl>
                                              <p:pRg st="1" end="1"/>
                                            </p:txEl>
                                          </p:spTgt>
                                        </p:tgtEl>
                                      </p:cBhvr>
                                    </p:animEffect>
                                  </p:childTnLst>
                                </p:cTn>
                              </p:par>
                            </p:childTnLst>
                          </p:cTn>
                        </p:par>
                        <p:par>
                          <p:cTn id="16" fill="hold">
                            <p:stCondLst>
                              <p:cond delay="11500"/>
                            </p:stCondLst>
                            <p:childTnLst>
                              <p:par>
                                <p:cTn id="17" presetID="4" presetClass="entr" presetSubtype="16" fill="hold"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par>
                          <p:cTn id="20" fill="hold">
                            <p:stCondLst>
                              <p:cond delay="14000"/>
                            </p:stCondLst>
                            <p:childTnLst>
                              <p:par>
                                <p:cTn id="21" presetID="1" presetClass="entr" presetSubtype="0" fill="hold" nodeType="afterEffect">
                                  <p:stCondLst>
                                    <p:cond delay="100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15000"/>
                            </p:stCondLst>
                            <p:childTnLst>
                              <p:par>
                                <p:cTn id="24" presetID="1" presetClass="entr" presetSubtype="0" fill="hold" nodeType="afterEffect">
                                  <p:stCondLst>
                                    <p:cond delay="1000"/>
                                  </p:stCondLst>
                                  <p:childTnLst>
                                    <p:set>
                                      <p:cBhvr>
                                        <p:cTn id="2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4" autoUpdateAnimBg="0" advAuto="2000"/>
      <p:bldP spid="72732" grpId="0" build="p" bldLvl="4" autoUpdateAnimBg="0" advAuto="400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Expansion Slots and Adapter Cards</a:t>
            </a:r>
          </a:p>
        </p:txBody>
      </p:sp>
      <p:sp>
        <p:nvSpPr>
          <p:cNvPr id="74755" name="Rectangle 3"/>
          <p:cNvSpPr>
            <a:spLocks noGrp="1" noChangeArrowheads="1"/>
          </p:cNvSpPr>
          <p:nvPr>
            <p:ph type="body" idx="1"/>
          </p:nvPr>
        </p:nvSpPr>
        <p:spPr>
          <a:xfrm>
            <a:off x="292100" y="1090613"/>
            <a:ext cx="8585200" cy="890587"/>
          </a:xfrm>
        </p:spPr>
        <p:txBody>
          <a:bodyPr/>
          <a:lstStyle/>
          <a:p>
            <a:pPr>
              <a:buFont typeface="Monotype Sorts" pitchFamily="2" charset="2"/>
              <a:buNone/>
            </a:pPr>
            <a:r>
              <a:rPr lang="en-US" smtClean="0"/>
              <a:t>What is an</a:t>
            </a:r>
            <a:r>
              <a:rPr lang="en-US" b="0" smtClean="0"/>
              <a:t> </a:t>
            </a:r>
            <a:r>
              <a:rPr lang="en-US" smtClean="0">
                <a:solidFill>
                  <a:srgbClr val="D94439"/>
                </a:solidFill>
              </a:rPr>
              <a:t>expansion slot</a:t>
            </a:r>
            <a:r>
              <a:rPr lang="en-US" smtClean="0"/>
              <a:t>?</a:t>
            </a:r>
          </a:p>
        </p:txBody>
      </p:sp>
      <p:sp>
        <p:nvSpPr>
          <p:cNvPr id="3789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204 - 205 Fig. 4-25</a:t>
            </a:r>
          </a:p>
        </p:txBody>
      </p:sp>
      <p:grpSp>
        <p:nvGrpSpPr>
          <p:cNvPr id="2" name="Group 21"/>
          <p:cNvGrpSpPr>
            <a:grpSpLocks/>
          </p:cNvGrpSpPr>
          <p:nvPr/>
        </p:nvGrpSpPr>
        <p:grpSpPr bwMode="auto">
          <a:xfrm>
            <a:off x="7847013" y="6402388"/>
            <a:ext cx="860425" cy="271462"/>
            <a:chOff x="4943" y="4033"/>
            <a:chExt cx="542" cy="171"/>
          </a:xfrm>
        </p:grpSpPr>
        <p:sp>
          <p:nvSpPr>
            <p:cNvPr id="3789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789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4777" name="Rectangle 25"/>
          <p:cNvSpPr>
            <a:spLocks noChangeArrowheads="1"/>
          </p:cNvSpPr>
          <p:nvPr/>
        </p:nvSpPr>
        <p:spPr bwMode="auto">
          <a:xfrm>
            <a:off x="304800" y="1547813"/>
            <a:ext cx="8585200" cy="4471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An opening, or socket,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on the motherboard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that can hold an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adapter card</a:t>
            </a: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With</a:t>
            </a:r>
            <a:r>
              <a:rPr kumimoji="1" lang="en-US" sz="2600">
                <a:solidFill>
                  <a:srgbClr val="000000"/>
                </a:solidFill>
                <a:latin typeface="Times New Roman" pitchFamily="18" charset="0"/>
              </a:rPr>
              <a:t> </a:t>
            </a:r>
            <a:r>
              <a:rPr kumimoji="1" lang="en-US" sz="2600" b="1">
                <a:solidFill>
                  <a:srgbClr val="D94439"/>
                </a:solidFill>
                <a:latin typeface="Times New Roman" pitchFamily="18" charset="0"/>
              </a:rPr>
              <a:t>Plug and Play</a:t>
            </a:r>
            <a:r>
              <a:rPr kumimoji="1" lang="en-US" sz="2600" b="1">
                <a:solidFill>
                  <a:srgbClr val="000000"/>
                </a:solidFill>
                <a:latin typeface="Times New Roman" pitchFamily="18" charset="0"/>
              </a:rPr>
              <a:t>,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the computer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automatically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configures cards</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and other devices </a:t>
            </a:r>
            <a:br>
              <a:rPr kumimoji="1" lang="en-US" sz="2600" b="1">
                <a:solidFill>
                  <a:srgbClr val="000000"/>
                </a:solidFill>
                <a:latin typeface="Times New Roman" pitchFamily="18" charset="0"/>
              </a:rPr>
            </a:br>
            <a:r>
              <a:rPr kumimoji="1" lang="en-US" sz="2600" b="1">
                <a:solidFill>
                  <a:srgbClr val="000000"/>
                </a:solidFill>
                <a:latin typeface="Times New Roman" pitchFamily="18" charset="0"/>
              </a:rPr>
              <a:t>as you install them</a:t>
            </a:r>
            <a:endParaRPr kumimoji="1" lang="en-US" sz="2600" b="1">
              <a:solidFill>
                <a:srgbClr val="000000"/>
              </a:solidFill>
              <a:latin typeface="Arial Unicode MS" pitchFamily="34" charset="-128"/>
            </a:endParaRPr>
          </a:p>
        </p:txBody>
      </p:sp>
      <p:pic>
        <p:nvPicPr>
          <p:cNvPr id="10" name="Picture 9" descr="CFig4-25.gif"/>
          <p:cNvPicPr>
            <a:picLocks noChangeAspect="1"/>
          </p:cNvPicPr>
          <p:nvPr/>
        </p:nvPicPr>
        <p:blipFill>
          <a:blip r:embed="rId2"/>
          <a:stretch>
            <a:fillRect/>
          </a:stretch>
        </p:blipFill>
        <p:spPr>
          <a:xfrm>
            <a:off x="4114800" y="2057400"/>
            <a:ext cx="4521200" cy="3390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wipe(left)">
                                      <p:cBhvr>
                                        <p:cTn id="7" dur="500"/>
                                        <p:tgtEl>
                                          <p:spTgt spid="7475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74777">
                                            <p:txEl>
                                              <p:pRg st="0" end="0"/>
                                            </p:txEl>
                                          </p:spTgt>
                                        </p:tgtEl>
                                        <p:attrNameLst>
                                          <p:attrName>style.visibility</p:attrName>
                                        </p:attrNameLst>
                                      </p:cBhvr>
                                      <p:to>
                                        <p:strVal val="visible"/>
                                      </p:to>
                                    </p:set>
                                    <p:animEffect transition="in" filter="wipe(left)">
                                      <p:cBhvr>
                                        <p:cTn id="11" dur="500"/>
                                        <p:tgtEl>
                                          <p:spTgt spid="74777">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74777">
                                            <p:txEl>
                                              <p:pRg st="1" end="1"/>
                                            </p:txEl>
                                          </p:spTgt>
                                        </p:tgtEl>
                                        <p:attrNameLst>
                                          <p:attrName>style.visibility</p:attrName>
                                        </p:attrNameLst>
                                      </p:cBhvr>
                                      <p:to>
                                        <p:strVal val="visible"/>
                                      </p:to>
                                    </p:set>
                                    <p:animEffect transition="in" filter="wipe(left)">
                                      <p:cBhvr>
                                        <p:cTn id="15" dur="500"/>
                                        <p:tgtEl>
                                          <p:spTgt spid="74777">
                                            <p:txEl>
                                              <p:pRg st="1" end="1"/>
                                            </p:txEl>
                                          </p:spTgt>
                                        </p:tgtEl>
                                      </p:cBhvr>
                                    </p:animEffect>
                                  </p:childTnLst>
                                </p:cTn>
                              </p:par>
                            </p:childTnLst>
                          </p:cTn>
                        </p:par>
                        <p:par>
                          <p:cTn id="16" fill="hold">
                            <p:stCondLst>
                              <p:cond delay="11500"/>
                            </p:stCondLst>
                            <p:childTnLst>
                              <p:par>
                                <p:cTn id="17" presetID="8" presetClass="entr" presetSubtype="16"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par>
                          <p:cTn id="20" fill="hold">
                            <p:stCondLst>
                              <p:cond delay="155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4" autoUpdateAnimBg="0" advAuto="0"/>
      <p:bldP spid="74777" grpId="0" build="p" bldLvl="4" autoUpdateAnimBg="0" advAuto="500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Expansion Slots and Adapter Cards</a:t>
            </a:r>
          </a:p>
        </p:txBody>
      </p:sp>
      <p:sp>
        <p:nvSpPr>
          <p:cNvPr id="76803" name="Rectangle 3"/>
          <p:cNvSpPr>
            <a:spLocks noGrp="1" noChangeArrowheads="1"/>
          </p:cNvSpPr>
          <p:nvPr>
            <p:ph type="body" idx="1"/>
          </p:nvPr>
        </p:nvSpPr>
        <p:spPr>
          <a:xfrm>
            <a:off x="292100" y="914400"/>
            <a:ext cx="8077200" cy="835025"/>
          </a:xfrm>
        </p:spPr>
        <p:txBody>
          <a:bodyPr/>
          <a:lstStyle/>
          <a:p>
            <a:pPr>
              <a:buFont typeface="Monotype Sorts" pitchFamily="2" charset="2"/>
              <a:buNone/>
            </a:pPr>
            <a:r>
              <a:rPr lang="en-US" sz="2400" smtClean="0"/>
              <a:t>What are</a:t>
            </a:r>
            <a:r>
              <a:rPr lang="en-US" sz="2400" b="0" smtClean="0"/>
              <a:t> </a:t>
            </a:r>
            <a:r>
              <a:rPr lang="en-US" sz="2400" smtClean="0">
                <a:solidFill>
                  <a:srgbClr val="D94439"/>
                </a:solidFill>
              </a:rPr>
              <a:t>flash memory cards</a:t>
            </a:r>
            <a:r>
              <a:rPr lang="en-US" sz="2400" smtClean="0"/>
              <a:t>, </a:t>
            </a:r>
            <a:r>
              <a:rPr lang="en-US" sz="2400" smtClean="0">
                <a:solidFill>
                  <a:srgbClr val="D94439"/>
                </a:solidFill>
              </a:rPr>
              <a:t>PC cards</a:t>
            </a:r>
            <a:r>
              <a:rPr lang="en-US" sz="2400" smtClean="0"/>
              <a:t>, and </a:t>
            </a:r>
            <a:r>
              <a:rPr lang="en-US" sz="2400" smtClean="0">
                <a:solidFill>
                  <a:srgbClr val="D94439"/>
                </a:solidFill>
              </a:rPr>
              <a:t>ExpressCard modules</a:t>
            </a:r>
            <a:r>
              <a:rPr lang="en-US" sz="2400" smtClean="0"/>
              <a:t>?</a:t>
            </a:r>
          </a:p>
        </p:txBody>
      </p:sp>
      <p:sp>
        <p:nvSpPr>
          <p:cNvPr id="38916" name="Text Box 4"/>
          <p:cNvSpPr txBox="1">
            <a:spLocks noChangeArrowheads="1"/>
          </p:cNvSpPr>
          <p:nvPr/>
        </p:nvSpPr>
        <p:spPr bwMode="auto">
          <a:xfrm>
            <a:off x="177800" y="6400800"/>
            <a:ext cx="1639888"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205  Fig. 4-26–4-27</a:t>
            </a:r>
          </a:p>
        </p:txBody>
      </p:sp>
      <p:grpSp>
        <p:nvGrpSpPr>
          <p:cNvPr id="2" name="Group 21"/>
          <p:cNvGrpSpPr>
            <a:grpSpLocks/>
          </p:cNvGrpSpPr>
          <p:nvPr/>
        </p:nvGrpSpPr>
        <p:grpSpPr bwMode="auto">
          <a:xfrm>
            <a:off x="7847013" y="6402388"/>
            <a:ext cx="860425" cy="271462"/>
            <a:chOff x="4943" y="4033"/>
            <a:chExt cx="542" cy="171"/>
          </a:xfrm>
        </p:grpSpPr>
        <p:sp>
          <p:nvSpPr>
            <p:cNvPr id="3892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892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6826" name="Rectangle 26"/>
          <p:cNvSpPr>
            <a:spLocks noChangeArrowheads="1"/>
          </p:cNvSpPr>
          <p:nvPr/>
        </p:nvSpPr>
        <p:spPr bwMode="auto">
          <a:xfrm>
            <a:off x="317500" y="1676400"/>
            <a:ext cx="5791200" cy="142398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b="1">
                <a:solidFill>
                  <a:srgbClr val="000000"/>
                </a:solidFill>
                <a:latin typeface="Times New Roman" pitchFamily="18" charset="0"/>
              </a:rPr>
              <a:t>An</a:t>
            </a:r>
            <a:r>
              <a:rPr kumimoji="1" lang="en-US">
                <a:solidFill>
                  <a:srgbClr val="000000"/>
                </a:solidFill>
                <a:latin typeface="Times New Roman" pitchFamily="18" charset="0"/>
              </a:rPr>
              <a:t> </a:t>
            </a:r>
            <a:r>
              <a:rPr kumimoji="1" lang="en-US" b="1">
                <a:solidFill>
                  <a:srgbClr val="D94439"/>
                </a:solidFill>
                <a:latin typeface="Times New Roman" pitchFamily="18" charset="0"/>
              </a:rPr>
              <a:t>ExpressCard module </a:t>
            </a:r>
            <a:r>
              <a:rPr kumimoji="1" lang="en-US" b="1">
                <a:solidFill>
                  <a:srgbClr val="000000"/>
                </a:solidFill>
                <a:latin typeface="Times New Roman" pitchFamily="18" charset="0"/>
              </a:rPr>
              <a:t>adds memory, storage, sound, fax/modem, communications, and other capabilities to notebook computers</a:t>
            </a:r>
          </a:p>
        </p:txBody>
      </p:sp>
      <p:sp>
        <p:nvSpPr>
          <p:cNvPr id="76827" name="Rectangle 27"/>
          <p:cNvSpPr>
            <a:spLocks noChangeArrowheads="1"/>
          </p:cNvSpPr>
          <p:nvPr/>
        </p:nvSpPr>
        <p:spPr bwMode="auto">
          <a:xfrm>
            <a:off x="304800" y="3136900"/>
            <a:ext cx="5727700" cy="1209675"/>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defRPr/>
            </a:pPr>
            <a:r>
              <a:rPr kumimoji="1" lang="en-US" b="1" dirty="0">
                <a:solidFill>
                  <a:srgbClr val="000000"/>
                </a:solidFill>
                <a:latin typeface="Times New Roman" pitchFamily="18" charset="0"/>
              </a:rPr>
              <a:t>A</a:t>
            </a:r>
            <a:r>
              <a:rPr kumimoji="1" lang="en-US" dirty="0">
                <a:solidFill>
                  <a:srgbClr val="000000"/>
                </a:solidFill>
                <a:latin typeface="Times New Roman" pitchFamily="18" charset="0"/>
              </a:rPr>
              <a:t> </a:t>
            </a:r>
            <a:r>
              <a:rPr kumimoji="1" lang="en-US" b="1" dirty="0">
                <a:solidFill>
                  <a:srgbClr val="D94439"/>
                </a:solidFill>
                <a:latin typeface="Times New Roman" pitchFamily="18" charset="0"/>
              </a:rPr>
              <a:t>flash memory card</a:t>
            </a:r>
            <a:r>
              <a:rPr kumimoji="1" lang="en-US" dirty="0">
                <a:solidFill>
                  <a:srgbClr val="000000"/>
                </a:solidFill>
                <a:latin typeface="Times New Roman" pitchFamily="18" charset="0"/>
              </a:rPr>
              <a:t> </a:t>
            </a:r>
            <a:r>
              <a:rPr kumimoji="1" lang="en-US" b="1" dirty="0">
                <a:solidFill>
                  <a:srgbClr val="000000"/>
                </a:solidFill>
                <a:latin typeface="Times New Roman" pitchFamily="18" charset="0"/>
              </a:rPr>
              <a:t>allows users to transfer data from mobile devices to desktop computers</a:t>
            </a:r>
          </a:p>
          <a:p>
            <a:pPr marL="571500" lvl="1" indent="-457200">
              <a:spcBef>
                <a:spcPct val="5000"/>
              </a:spcBef>
              <a:buClr>
                <a:srgbClr val="000099"/>
              </a:buClr>
              <a:buSzPct val="75000"/>
              <a:buFont typeface="Wingdings" pitchFamily="2" charset="2"/>
              <a:buChar char="Ø"/>
              <a:defRPr/>
            </a:pPr>
            <a:r>
              <a:rPr kumimoji="1" lang="en-US" b="1" dirty="0">
                <a:solidFill>
                  <a:srgbClr val="000000"/>
                </a:solidFill>
                <a:latin typeface="Times New Roman" pitchFamily="18" charset="0"/>
              </a:rPr>
              <a:t>USB Flash drive</a:t>
            </a:r>
          </a:p>
          <a:p>
            <a:pPr marL="609600" lvl="1" indent="-495300">
              <a:spcBef>
                <a:spcPct val="5000"/>
              </a:spcBef>
              <a:buClr>
                <a:srgbClr val="000099"/>
              </a:buClr>
              <a:buSzPct val="75000"/>
              <a:buFont typeface="Wingdings" pitchFamily="2" charset="2"/>
              <a:buChar char="Ø"/>
              <a:defRPr/>
            </a:pPr>
            <a:r>
              <a:rPr kumimoji="1" lang="en-US" b="1" dirty="0">
                <a:solidFill>
                  <a:srgbClr val="000000"/>
                </a:solidFill>
                <a:latin typeface="Times New Roman" pitchFamily="18" charset="0"/>
              </a:rPr>
              <a:t>An </a:t>
            </a:r>
            <a:r>
              <a:rPr kumimoji="1" lang="en-US" b="1" dirty="0">
                <a:solidFill>
                  <a:srgbClr val="D94439"/>
                </a:solidFill>
                <a:latin typeface="Times New Roman" pitchFamily="18" charset="0"/>
              </a:rPr>
              <a:t>PC card</a:t>
            </a:r>
            <a:r>
              <a:rPr kumimoji="1" lang="en-US" b="1" dirty="0">
                <a:solidFill>
                  <a:srgbClr val="000000"/>
                </a:solidFill>
                <a:latin typeface="Times New Roman" pitchFamily="18" charset="0"/>
              </a:rPr>
              <a:t> adds various capabilities to computers</a:t>
            </a:r>
          </a:p>
        </p:txBody>
      </p:sp>
      <p:grpSp>
        <p:nvGrpSpPr>
          <p:cNvPr id="3" name="Group 46"/>
          <p:cNvGrpSpPr>
            <a:grpSpLocks/>
          </p:cNvGrpSpPr>
          <p:nvPr/>
        </p:nvGrpSpPr>
        <p:grpSpPr bwMode="auto">
          <a:xfrm>
            <a:off x="0" y="4953000"/>
            <a:ext cx="1981200" cy="1295400"/>
            <a:chOff x="0" y="3024"/>
            <a:chExt cx="1248" cy="816"/>
          </a:xfrm>
        </p:grpSpPr>
        <p:sp>
          <p:nvSpPr>
            <p:cNvPr id="38923" name="Rectangle 47"/>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ExpressCard Modules </a:t>
              </a:r>
              <a:br>
                <a:rPr kumimoji="1" lang="en-US" sz="1200">
                  <a:solidFill>
                    <a:schemeClr val="bg2"/>
                  </a:solidFill>
                  <a:latin typeface="Arial Narrow" pitchFamily="34" charset="0"/>
                </a:rPr>
              </a:br>
              <a:r>
                <a:rPr kumimoji="1" lang="en-US" sz="1200">
                  <a:solidFill>
                    <a:schemeClr val="bg2"/>
                  </a:solidFill>
                  <a:latin typeface="Arial Narrow" pitchFamily="34" charset="0"/>
                </a:rPr>
                <a:t>below Chapter 4</a:t>
              </a:r>
            </a:p>
          </p:txBody>
        </p:sp>
        <p:sp>
          <p:nvSpPr>
            <p:cNvPr id="38924"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5" name="Picture 14" descr="CFig4-26.gif"/>
          <p:cNvPicPr>
            <a:picLocks noChangeAspect="1"/>
          </p:cNvPicPr>
          <p:nvPr/>
        </p:nvPicPr>
        <p:blipFill>
          <a:blip r:embed="rId3"/>
          <a:stretch>
            <a:fillRect/>
          </a:stretch>
        </p:blipFill>
        <p:spPr>
          <a:xfrm>
            <a:off x="6172200" y="3810000"/>
            <a:ext cx="2551390" cy="2133600"/>
          </a:xfrm>
          <a:prstGeom prst="rect">
            <a:avLst/>
          </a:prstGeom>
          <a:ln>
            <a:noFill/>
          </a:ln>
          <a:effectLst>
            <a:outerShdw blurRad="292100" dist="139700" dir="2700000" algn="tl" rotWithShape="0">
              <a:srgbClr val="333333">
                <a:alpha val="65000"/>
              </a:srgbClr>
            </a:outerShdw>
          </a:effectLst>
        </p:spPr>
      </p:pic>
      <p:pic>
        <p:nvPicPr>
          <p:cNvPr id="16" name="Picture 15" descr="CFig4-27.gif"/>
          <p:cNvPicPr>
            <a:picLocks noChangeAspect="1"/>
          </p:cNvPicPr>
          <p:nvPr/>
        </p:nvPicPr>
        <p:blipFill>
          <a:blip r:embed="rId4"/>
          <a:srcRect t="6751"/>
          <a:stretch>
            <a:fillRect/>
          </a:stretch>
        </p:blipFill>
        <p:spPr>
          <a:xfrm>
            <a:off x="6096000" y="1524000"/>
            <a:ext cx="2648006" cy="2105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ipe(left)">
                                      <p:cBhvr>
                                        <p:cTn id="7" dur="500"/>
                                        <p:tgtEl>
                                          <p:spTgt spid="7680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76826"/>
                                        </p:tgtEl>
                                        <p:attrNameLst>
                                          <p:attrName>style.visibility</p:attrName>
                                        </p:attrNameLst>
                                      </p:cBhvr>
                                      <p:to>
                                        <p:strVal val="visible"/>
                                      </p:to>
                                    </p:set>
                                    <p:animEffect transition="in" filter="wipe(left)">
                                      <p:cBhvr>
                                        <p:cTn id="11" dur="500"/>
                                        <p:tgtEl>
                                          <p:spTgt spid="76826"/>
                                        </p:tgtEl>
                                      </p:cBhvr>
                                    </p:animEffect>
                                  </p:childTnLst>
                                </p:cTn>
                              </p:par>
                            </p:childTnLst>
                          </p:cTn>
                        </p:par>
                        <p:par>
                          <p:cTn id="12" fill="hold">
                            <p:stCondLst>
                              <p:cond delay="6000"/>
                            </p:stCondLst>
                            <p:childTnLst>
                              <p:par>
                                <p:cTn id="13" presetID="2" presetClass="entr" presetSubtype="4" fill="hold" nodeType="afterEffect">
                                  <p:stCondLst>
                                    <p:cond delay="2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8500"/>
                            </p:stCondLst>
                            <p:childTnLst>
                              <p:par>
                                <p:cTn id="18" presetID="22" presetClass="entr" presetSubtype="8" fill="hold" grpId="0" nodeType="afterEffect">
                                  <p:stCondLst>
                                    <p:cond delay="4000"/>
                                  </p:stCondLst>
                                  <p:childTnLst>
                                    <p:set>
                                      <p:cBhvr>
                                        <p:cTn id="19" dur="1" fill="hold">
                                          <p:stCondLst>
                                            <p:cond delay="0"/>
                                          </p:stCondLst>
                                        </p:cTn>
                                        <p:tgtEl>
                                          <p:spTgt spid="76827"/>
                                        </p:tgtEl>
                                        <p:attrNameLst>
                                          <p:attrName>style.visibility</p:attrName>
                                        </p:attrNameLst>
                                      </p:cBhvr>
                                      <p:to>
                                        <p:strVal val="visible"/>
                                      </p:to>
                                    </p:set>
                                    <p:animEffect transition="in" filter="wipe(left)">
                                      <p:cBhvr>
                                        <p:cTn id="20" dur="500"/>
                                        <p:tgtEl>
                                          <p:spTgt spid="76827"/>
                                        </p:tgtEl>
                                      </p:cBhvr>
                                    </p:animEffect>
                                  </p:childTnLst>
                                </p:cTn>
                              </p:par>
                            </p:childTnLst>
                          </p:cTn>
                        </p:par>
                        <p:par>
                          <p:cTn id="21" fill="hold">
                            <p:stCondLst>
                              <p:cond delay="13000"/>
                            </p:stCondLst>
                            <p:childTnLst>
                              <p:par>
                                <p:cTn id="22" presetID="2" presetClass="entr" presetSubtype="4" fill="hold" nodeType="afterEffect">
                                  <p:stCondLst>
                                    <p:cond delay="20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5500"/>
                            </p:stCondLst>
                            <p:childTnLst>
                              <p:par>
                                <p:cTn id="27" presetID="1" presetClass="entr" presetSubtype="0"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p:stCondLst>
                              <p:cond delay="16500"/>
                            </p:stCondLst>
                            <p:childTnLst>
                              <p:par>
                                <p:cTn id="30" presetID="1" presetClass="entr" presetSubtype="0" fill="hold" nodeType="afterEffect">
                                  <p:stCondLst>
                                    <p:cond delay="1000"/>
                                  </p:stCondLst>
                                  <p:childTnLst>
                                    <p:set>
                                      <p:cBhvr>
                                        <p:cTn id="3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4" autoUpdateAnimBg="0" advAuto="0"/>
      <p:bldP spid="76826" grpId="0" autoUpdateAnimBg="0"/>
      <p:bldP spid="7682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Ports and Connectors</a:t>
            </a:r>
          </a:p>
        </p:txBody>
      </p:sp>
      <p:sp>
        <p:nvSpPr>
          <p:cNvPr id="78851" name="Rectangle 3"/>
          <p:cNvSpPr>
            <a:spLocks noGrp="1" noChangeArrowheads="1"/>
          </p:cNvSpPr>
          <p:nvPr>
            <p:ph type="body" idx="1"/>
          </p:nvPr>
        </p:nvSpPr>
        <p:spPr>
          <a:xfrm>
            <a:off x="292100" y="1090613"/>
            <a:ext cx="8585200" cy="661987"/>
          </a:xfrm>
        </p:spPr>
        <p:txBody>
          <a:bodyPr/>
          <a:lstStyle/>
          <a:p>
            <a:pPr>
              <a:buFont typeface="Monotype Sorts" pitchFamily="2" charset="2"/>
              <a:buNone/>
            </a:pPr>
            <a:r>
              <a:rPr lang="en-US" smtClean="0"/>
              <a:t>What are</a:t>
            </a:r>
            <a:r>
              <a:rPr lang="en-US" b="0" smtClean="0"/>
              <a:t> </a:t>
            </a:r>
            <a:r>
              <a:rPr lang="en-US" smtClean="0">
                <a:solidFill>
                  <a:srgbClr val="D94439"/>
                </a:solidFill>
              </a:rPr>
              <a:t>ports</a:t>
            </a:r>
            <a:r>
              <a:rPr lang="en-US" b="0" smtClean="0"/>
              <a:t> </a:t>
            </a:r>
            <a:r>
              <a:rPr lang="en-US" smtClean="0"/>
              <a:t>and</a:t>
            </a:r>
            <a:r>
              <a:rPr lang="en-US" b="0" smtClean="0"/>
              <a:t> </a:t>
            </a:r>
            <a:r>
              <a:rPr lang="en-US" smtClean="0">
                <a:solidFill>
                  <a:srgbClr val="D94439"/>
                </a:solidFill>
              </a:rPr>
              <a:t>connectors</a:t>
            </a:r>
            <a:r>
              <a:rPr lang="en-US" smtClean="0"/>
              <a:t>?</a:t>
            </a:r>
          </a:p>
        </p:txBody>
      </p:sp>
      <p:sp>
        <p:nvSpPr>
          <p:cNvPr id="3994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206 Fig. 4-28</a:t>
            </a:r>
          </a:p>
        </p:txBody>
      </p:sp>
      <p:grpSp>
        <p:nvGrpSpPr>
          <p:cNvPr id="2" name="Group 21"/>
          <p:cNvGrpSpPr>
            <a:grpSpLocks/>
          </p:cNvGrpSpPr>
          <p:nvPr/>
        </p:nvGrpSpPr>
        <p:grpSpPr bwMode="auto">
          <a:xfrm>
            <a:off x="7847013" y="6402388"/>
            <a:ext cx="860425" cy="271462"/>
            <a:chOff x="4943" y="4033"/>
            <a:chExt cx="542" cy="171"/>
          </a:xfrm>
        </p:grpSpPr>
        <p:sp>
          <p:nvSpPr>
            <p:cNvPr id="39944"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39945"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8873" name="Rectangle 25"/>
          <p:cNvSpPr>
            <a:spLocks noChangeArrowheads="1"/>
          </p:cNvSpPr>
          <p:nvPr/>
        </p:nvSpPr>
        <p:spPr bwMode="auto">
          <a:xfrm>
            <a:off x="304800" y="1547813"/>
            <a:ext cx="8585200" cy="1804987"/>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b="1">
                <a:solidFill>
                  <a:srgbClr val="D94439"/>
                </a:solidFill>
                <a:latin typeface="Times New Roman" pitchFamily="18" charset="0"/>
              </a:rPr>
              <a:t>Port</a:t>
            </a:r>
            <a:r>
              <a:rPr kumimoji="1" lang="en-US">
                <a:solidFill>
                  <a:srgbClr val="000000"/>
                </a:solidFill>
                <a:latin typeface="Times New Roman" pitchFamily="18" charset="0"/>
              </a:rPr>
              <a:t> </a:t>
            </a:r>
            <a:r>
              <a:rPr kumimoji="1" lang="en-US" b="1">
                <a:solidFill>
                  <a:srgbClr val="000000"/>
                </a:solidFill>
                <a:latin typeface="Times New Roman" pitchFamily="18" charset="0"/>
              </a:rPr>
              <a:t>connects external devices to system unit</a:t>
            </a:r>
          </a:p>
          <a:p>
            <a:pPr marL="609600" lvl="1" indent="-495300">
              <a:spcBef>
                <a:spcPct val="5000"/>
              </a:spcBef>
              <a:buClr>
                <a:srgbClr val="000099"/>
              </a:buClr>
              <a:buFont typeface="Wingdings" pitchFamily="2" charset="2"/>
              <a:buChar char="Ø"/>
            </a:pPr>
            <a:r>
              <a:rPr kumimoji="1" lang="en-US" b="1">
                <a:solidFill>
                  <a:srgbClr val="D94439"/>
                </a:solidFill>
                <a:latin typeface="Times New Roman" pitchFamily="18" charset="0"/>
              </a:rPr>
              <a:t>Connector</a:t>
            </a:r>
            <a:r>
              <a:rPr kumimoji="1" lang="en-US" b="1">
                <a:solidFill>
                  <a:srgbClr val="000000"/>
                </a:solidFill>
                <a:latin typeface="Times New Roman" pitchFamily="18" charset="0"/>
              </a:rPr>
              <a:t> joins cable to peripheral</a:t>
            </a:r>
          </a:p>
          <a:p>
            <a:pPr marL="1028700" lvl="2" indent="-457200">
              <a:spcBef>
                <a:spcPct val="20000"/>
              </a:spcBef>
              <a:buClr>
                <a:srgbClr val="000099"/>
              </a:buClr>
              <a:buFont typeface="Wingdings" pitchFamily="2" charset="2"/>
              <a:buChar char="§"/>
            </a:pPr>
            <a:r>
              <a:rPr kumimoji="1" lang="en-US" sz="2000">
                <a:solidFill>
                  <a:srgbClr val="000000"/>
                </a:solidFill>
                <a:latin typeface="Times New Roman" pitchFamily="18" charset="0"/>
              </a:rPr>
              <a:t>Available in one of two genders: male and female</a:t>
            </a:r>
          </a:p>
        </p:txBody>
      </p:sp>
      <p:pic>
        <p:nvPicPr>
          <p:cNvPr id="10" name="Picture 9" descr="CFig4-28.gif"/>
          <p:cNvPicPr>
            <a:picLocks noChangeAspect="1"/>
          </p:cNvPicPr>
          <p:nvPr/>
        </p:nvPicPr>
        <p:blipFill>
          <a:blip r:embed="rId2"/>
          <a:stretch>
            <a:fillRect/>
          </a:stretch>
        </p:blipFill>
        <p:spPr>
          <a:xfrm>
            <a:off x="1828800" y="2895600"/>
            <a:ext cx="5334000" cy="36150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78873">
                                            <p:txEl>
                                              <p:pRg st="0" end="0"/>
                                            </p:txEl>
                                          </p:spTgt>
                                        </p:tgtEl>
                                        <p:attrNameLst>
                                          <p:attrName>style.visibility</p:attrName>
                                        </p:attrNameLst>
                                      </p:cBhvr>
                                      <p:to>
                                        <p:strVal val="visible"/>
                                      </p:to>
                                    </p:set>
                                    <p:animEffect transition="in" filter="wipe(left)">
                                      <p:cBhvr>
                                        <p:cTn id="11" dur="500"/>
                                        <p:tgtEl>
                                          <p:spTgt spid="78873">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78873">
                                            <p:txEl>
                                              <p:pRg st="1" end="1"/>
                                            </p:txEl>
                                          </p:spTgt>
                                        </p:tgtEl>
                                        <p:attrNameLst>
                                          <p:attrName>style.visibility</p:attrName>
                                        </p:attrNameLst>
                                      </p:cBhvr>
                                      <p:to>
                                        <p:strVal val="visible"/>
                                      </p:to>
                                    </p:set>
                                    <p:animEffect transition="in" filter="wipe(left)">
                                      <p:cBhvr>
                                        <p:cTn id="15" dur="500"/>
                                        <p:tgtEl>
                                          <p:spTgt spid="78873">
                                            <p:txEl>
                                              <p:pRg st="1" end="1"/>
                                            </p:txEl>
                                          </p:spTgt>
                                        </p:tgtEl>
                                      </p:cBhvr>
                                    </p:animEffect>
                                  </p:childTnLst>
                                </p:cTn>
                              </p:par>
                            </p:childTnLst>
                          </p:cTn>
                        </p:par>
                        <p:par>
                          <p:cTn id="16" fill="hold">
                            <p:stCondLst>
                              <p:cond delay="9500"/>
                            </p:stCondLst>
                            <p:childTnLst>
                              <p:par>
                                <p:cTn id="17" presetID="22" presetClass="entr" presetSubtype="8" fill="hold" grpId="0" nodeType="afterEffect">
                                  <p:stCondLst>
                                    <p:cond delay="4000"/>
                                  </p:stCondLst>
                                  <p:childTnLst>
                                    <p:set>
                                      <p:cBhvr>
                                        <p:cTn id="18" dur="1" fill="hold">
                                          <p:stCondLst>
                                            <p:cond delay="0"/>
                                          </p:stCondLst>
                                        </p:cTn>
                                        <p:tgtEl>
                                          <p:spTgt spid="78873">
                                            <p:txEl>
                                              <p:pRg st="2" end="2"/>
                                            </p:txEl>
                                          </p:spTgt>
                                        </p:tgtEl>
                                        <p:attrNameLst>
                                          <p:attrName>style.visibility</p:attrName>
                                        </p:attrNameLst>
                                      </p:cBhvr>
                                      <p:to>
                                        <p:strVal val="visible"/>
                                      </p:to>
                                    </p:set>
                                    <p:animEffect transition="in" filter="wipe(left)">
                                      <p:cBhvr>
                                        <p:cTn id="19" dur="500"/>
                                        <p:tgtEl>
                                          <p:spTgt spid="78873">
                                            <p:txEl>
                                              <p:pRg st="2" end="2"/>
                                            </p:txEl>
                                          </p:spTgt>
                                        </p:tgtEl>
                                      </p:cBhvr>
                                    </p:animEffect>
                                  </p:childTnLst>
                                </p:cTn>
                              </p:par>
                            </p:childTnLst>
                          </p:cTn>
                        </p:par>
                        <p:par>
                          <p:cTn id="20" fill="hold">
                            <p:stCondLst>
                              <p:cond delay="14000"/>
                            </p:stCondLst>
                            <p:childTnLst>
                              <p:par>
                                <p:cTn id="21" presetID="22" presetClass="entr" presetSubtype="4"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6500"/>
                            </p:stCondLst>
                            <p:childTnLst>
                              <p:par>
                                <p:cTn id="25" presetID="1" presetClass="entr" presetSubtype="0" fill="hold" nodeType="afterEffect">
                                  <p:stCondLst>
                                    <p:cond delay="100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4" autoUpdateAnimBg="0" advAuto="0"/>
      <p:bldP spid="78873" grpId="0" build="p" bldLvl="4" autoUpdateAnimBg="0" advAuto="400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Ports and Connectors</a:t>
            </a:r>
          </a:p>
        </p:txBody>
      </p:sp>
      <p:sp>
        <p:nvSpPr>
          <p:cNvPr id="80899" name="Rectangle 3"/>
          <p:cNvSpPr>
            <a:spLocks noGrp="1" noChangeArrowheads="1"/>
          </p:cNvSpPr>
          <p:nvPr>
            <p:ph type="body" idx="1"/>
          </p:nvPr>
        </p:nvSpPr>
        <p:spPr>
          <a:xfrm>
            <a:off x="304800" y="1066800"/>
            <a:ext cx="8585200" cy="4757738"/>
          </a:xfrm>
        </p:spPr>
        <p:txBody>
          <a:bodyPr/>
          <a:lstStyle/>
          <a:p>
            <a:pPr>
              <a:buFont typeface="Monotype Sorts" pitchFamily="2" charset="2"/>
              <a:buNone/>
            </a:pPr>
            <a:r>
              <a:rPr lang="en-US" dirty="0" smtClean="0"/>
              <a:t>What are different types </a:t>
            </a:r>
            <a:br>
              <a:rPr lang="en-US" dirty="0" smtClean="0"/>
            </a:br>
            <a:r>
              <a:rPr lang="en-US" dirty="0" smtClean="0"/>
              <a:t>of connectors?</a:t>
            </a:r>
          </a:p>
        </p:txBody>
      </p:sp>
      <p:sp>
        <p:nvSpPr>
          <p:cNvPr id="4096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207 Fig. 4-29</a:t>
            </a:r>
          </a:p>
        </p:txBody>
      </p:sp>
      <p:grpSp>
        <p:nvGrpSpPr>
          <p:cNvPr id="2" name="Group 21"/>
          <p:cNvGrpSpPr>
            <a:grpSpLocks/>
          </p:cNvGrpSpPr>
          <p:nvPr/>
        </p:nvGrpSpPr>
        <p:grpSpPr bwMode="auto">
          <a:xfrm>
            <a:off x="7847013" y="6402388"/>
            <a:ext cx="860425" cy="271462"/>
            <a:chOff x="4943" y="4033"/>
            <a:chExt cx="542" cy="171"/>
          </a:xfrm>
        </p:grpSpPr>
        <p:sp>
          <p:nvSpPr>
            <p:cNvPr id="40968"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0969"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pic>
        <p:nvPicPr>
          <p:cNvPr id="10" name="Picture 9" descr="CFig4-29.gif"/>
          <p:cNvPicPr>
            <a:picLocks noChangeAspect="1"/>
          </p:cNvPicPr>
          <p:nvPr/>
        </p:nvPicPr>
        <p:blipFill>
          <a:blip r:embed="rId2"/>
          <a:stretch>
            <a:fillRect/>
          </a:stretch>
        </p:blipFill>
        <p:spPr>
          <a:xfrm>
            <a:off x="4343400" y="990600"/>
            <a:ext cx="2494508" cy="5638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cTn>
                              </p:par>
                            </p:childTnLst>
                          </p:cTn>
                        </p:par>
                        <p:par>
                          <p:cTn id="8" fill="hold">
                            <p:stCondLst>
                              <p:cond delay="500"/>
                            </p:stCondLst>
                            <p:childTnLst>
                              <p:par>
                                <p:cTn id="9" presetID="23" presetClass="entr" presetSubtype="16"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Ports and Connectors</a:t>
            </a:r>
          </a:p>
        </p:txBody>
      </p:sp>
      <p:sp>
        <p:nvSpPr>
          <p:cNvPr id="82947" name="Rectangle 3"/>
          <p:cNvSpPr>
            <a:spLocks noGrp="1" noChangeArrowheads="1"/>
          </p:cNvSpPr>
          <p:nvPr>
            <p:ph type="body" idx="1"/>
          </p:nvPr>
        </p:nvSpPr>
        <p:spPr>
          <a:xfrm>
            <a:off x="292100" y="1090613"/>
            <a:ext cx="5105400" cy="890587"/>
          </a:xfrm>
        </p:spPr>
        <p:txBody>
          <a:bodyPr/>
          <a:lstStyle/>
          <a:p>
            <a:pPr>
              <a:buFont typeface="Monotype Sorts" pitchFamily="2" charset="2"/>
              <a:buNone/>
            </a:pPr>
            <a:r>
              <a:rPr lang="en-US" smtClean="0"/>
              <a:t>What is a</a:t>
            </a:r>
            <a:r>
              <a:rPr lang="en-US" b="0" smtClean="0"/>
              <a:t> </a:t>
            </a:r>
            <a:r>
              <a:rPr lang="en-US" smtClean="0">
                <a:solidFill>
                  <a:srgbClr val="D94439"/>
                </a:solidFill>
              </a:rPr>
              <a:t>serial port</a:t>
            </a:r>
            <a:r>
              <a:rPr lang="en-US" smtClean="0"/>
              <a:t>?</a:t>
            </a:r>
          </a:p>
        </p:txBody>
      </p:sp>
      <p:sp>
        <p:nvSpPr>
          <p:cNvPr id="4198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207 Fig. 4-30</a:t>
            </a:r>
          </a:p>
        </p:txBody>
      </p:sp>
      <p:grpSp>
        <p:nvGrpSpPr>
          <p:cNvPr id="2" name="Group 21"/>
          <p:cNvGrpSpPr>
            <a:grpSpLocks/>
          </p:cNvGrpSpPr>
          <p:nvPr/>
        </p:nvGrpSpPr>
        <p:grpSpPr bwMode="auto">
          <a:xfrm>
            <a:off x="7847013" y="6402388"/>
            <a:ext cx="860425" cy="271462"/>
            <a:chOff x="4943" y="4033"/>
            <a:chExt cx="542" cy="171"/>
          </a:xfrm>
        </p:grpSpPr>
        <p:sp>
          <p:nvSpPr>
            <p:cNvPr id="41992"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1993"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82969" name="Rectangle 25"/>
          <p:cNvSpPr>
            <a:spLocks noChangeArrowheads="1"/>
          </p:cNvSpPr>
          <p:nvPr/>
        </p:nvSpPr>
        <p:spPr bwMode="auto">
          <a:xfrm>
            <a:off x="304800" y="1524000"/>
            <a:ext cx="5105400" cy="4757738"/>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Transmits one bit of data at a time</a:t>
            </a:r>
            <a:endParaRPr kumimoji="1" lang="en-US" sz="2600"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Connects slow-speed devices, such as mouse, keyboard, modem</a:t>
            </a:r>
          </a:p>
        </p:txBody>
      </p:sp>
      <p:pic>
        <p:nvPicPr>
          <p:cNvPr id="10" name="Picture 9" descr="CFig4-30.gif"/>
          <p:cNvPicPr>
            <a:picLocks noChangeAspect="1"/>
          </p:cNvPicPr>
          <p:nvPr/>
        </p:nvPicPr>
        <p:blipFill>
          <a:blip r:embed="rId2"/>
          <a:stretch>
            <a:fillRect/>
          </a:stretch>
        </p:blipFill>
        <p:spPr>
          <a:xfrm>
            <a:off x="5943600" y="1066800"/>
            <a:ext cx="2362200" cy="48089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500"/>
                                        <p:tgtEl>
                                          <p:spTgt spid="8294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82969">
                                            <p:txEl>
                                              <p:pRg st="0" end="0"/>
                                            </p:txEl>
                                          </p:spTgt>
                                        </p:tgtEl>
                                        <p:attrNameLst>
                                          <p:attrName>style.visibility</p:attrName>
                                        </p:attrNameLst>
                                      </p:cBhvr>
                                      <p:to>
                                        <p:strVal val="visible"/>
                                      </p:to>
                                    </p:set>
                                    <p:animEffect transition="in" filter="wipe(left)">
                                      <p:cBhvr>
                                        <p:cTn id="11" dur="500"/>
                                        <p:tgtEl>
                                          <p:spTgt spid="82969">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82969">
                                            <p:txEl>
                                              <p:pRg st="1" end="1"/>
                                            </p:txEl>
                                          </p:spTgt>
                                        </p:tgtEl>
                                        <p:attrNameLst>
                                          <p:attrName>style.visibility</p:attrName>
                                        </p:attrNameLst>
                                      </p:cBhvr>
                                      <p:to>
                                        <p:strVal val="visible"/>
                                      </p:to>
                                    </p:set>
                                    <p:animEffect transition="in" filter="wipe(left)">
                                      <p:cBhvr>
                                        <p:cTn id="15" dur="500"/>
                                        <p:tgtEl>
                                          <p:spTgt spid="82969">
                                            <p:txEl>
                                              <p:pRg st="1" end="1"/>
                                            </p:txEl>
                                          </p:spTgt>
                                        </p:tgtEl>
                                      </p:cBhvr>
                                    </p:animEffect>
                                  </p:childTnLst>
                                </p:cTn>
                              </p:par>
                            </p:childTnLst>
                          </p:cTn>
                        </p:par>
                        <p:par>
                          <p:cTn id="16" fill="hold">
                            <p:stCondLst>
                              <p:cond delay="9500"/>
                            </p:stCondLst>
                            <p:childTnLst>
                              <p:par>
                                <p:cTn id="17" presetID="1" presetClass="entr" presetSubtype="0"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1500"/>
                            </p:stCondLst>
                            <p:childTnLst>
                              <p:par>
                                <p:cTn id="20" presetID="1" presetClass="entr" presetSubtype="0" fill="hold" nodeType="after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4" autoUpdateAnimBg="0" advAuto="0"/>
      <p:bldP spid="82969" grpId="0" build="p" bldLvl="4" autoUpdateAnimBg="0" advAuto="400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The System Unit</a:t>
            </a:r>
          </a:p>
        </p:txBody>
      </p:sp>
      <p:sp>
        <p:nvSpPr>
          <p:cNvPr id="7171" name="Rectangle 3"/>
          <p:cNvSpPr>
            <a:spLocks noGrp="1" noChangeArrowheads="1"/>
          </p:cNvSpPr>
          <p:nvPr>
            <p:ph type="body" idx="1"/>
          </p:nvPr>
        </p:nvSpPr>
        <p:spPr>
          <a:xfrm>
            <a:off x="304800" y="1066800"/>
            <a:ext cx="8585200" cy="685800"/>
          </a:xfrm>
        </p:spPr>
        <p:txBody>
          <a:bodyPr/>
          <a:lstStyle/>
          <a:p>
            <a:pPr>
              <a:buFont typeface="Monotype Sorts" pitchFamily="2" charset="2"/>
              <a:buNone/>
            </a:pPr>
            <a:r>
              <a:rPr lang="en-US" smtClean="0"/>
              <a:t>What are common components inside the system unit?</a:t>
            </a:r>
            <a:endParaRPr lang="en-US" smtClean="0">
              <a:latin typeface="Arial Unicode MS" pitchFamily="34" charset="-128"/>
            </a:endParaRPr>
          </a:p>
        </p:txBody>
      </p:sp>
      <p:sp>
        <p:nvSpPr>
          <p:cNvPr id="614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185 Fig. 4-2</a:t>
            </a:r>
          </a:p>
        </p:txBody>
      </p:sp>
      <p:grpSp>
        <p:nvGrpSpPr>
          <p:cNvPr id="2" name="Group 21"/>
          <p:cNvGrpSpPr>
            <a:grpSpLocks/>
          </p:cNvGrpSpPr>
          <p:nvPr/>
        </p:nvGrpSpPr>
        <p:grpSpPr bwMode="auto">
          <a:xfrm>
            <a:off x="7847013" y="6402388"/>
            <a:ext cx="860425" cy="271462"/>
            <a:chOff x="4943" y="4033"/>
            <a:chExt cx="542" cy="171"/>
          </a:xfrm>
        </p:grpSpPr>
        <p:sp>
          <p:nvSpPr>
            <p:cNvPr id="615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615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7193" name="Rectangle 25"/>
          <p:cNvSpPr>
            <a:spLocks noChangeArrowheads="1"/>
          </p:cNvSpPr>
          <p:nvPr/>
        </p:nvSpPr>
        <p:spPr bwMode="auto">
          <a:xfrm>
            <a:off x="304800" y="2235200"/>
            <a:ext cx="3054350" cy="3552825"/>
          </a:xfrm>
          <a:prstGeom prst="rect">
            <a:avLst/>
          </a:prstGeom>
          <a:noFill/>
          <a:ln w="9525">
            <a:noFill/>
            <a:miter lim="800000"/>
            <a:headEnd/>
            <a:tailEnd/>
          </a:ln>
        </p:spPr>
        <p:txBody>
          <a:bodyPr/>
          <a:lstStyle/>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Memory</a:t>
            </a:r>
          </a:p>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Adapter</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cards</a:t>
            </a:r>
          </a:p>
          <a:p>
            <a:pPr marL="1028700" lvl="2" indent="-457200">
              <a:lnSpc>
                <a:spcPct val="90000"/>
              </a:lnSpc>
              <a:spcBef>
                <a:spcPct val="20000"/>
              </a:spcBef>
              <a:buClr>
                <a:srgbClr val="000099"/>
              </a:buClr>
              <a:buFont typeface="Wingdings" pitchFamily="2" charset="2"/>
              <a:buChar char="§"/>
            </a:pPr>
            <a:r>
              <a:rPr kumimoji="1" lang="en-US" b="1">
                <a:solidFill>
                  <a:srgbClr val="D94439"/>
                </a:solidFill>
                <a:latin typeface="Times New Roman" pitchFamily="18" charset="0"/>
              </a:rPr>
              <a:t>Sound card</a:t>
            </a:r>
          </a:p>
          <a:p>
            <a:pPr marL="1028700" lvl="2" indent="-457200">
              <a:lnSpc>
                <a:spcPct val="90000"/>
              </a:lnSpc>
              <a:spcBef>
                <a:spcPct val="20000"/>
              </a:spcBef>
              <a:buClr>
                <a:srgbClr val="000099"/>
              </a:buClr>
              <a:buFont typeface="Wingdings" pitchFamily="2" charset="2"/>
              <a:buChar char="§"/>
            </a:pPr>
            <a:r>
              <a:rPr kumimoji="1" lang="en-US" b="1">
                <a:solidFill>
                  <a:srgbClr val="D94439"/>
                </a:solidFill>
                <a:latin typeface="Times New Roman" pitchFamily="18" charset="0"/>
              </a:rPr>
              <a:t>Video card</a:t>
            </a:r>
          </a:p>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Drive bays</a:t>
            </a:r>
          </a:p>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Power</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supply</a:t>
            </a:r>
          </a:p>
        </p:txBody>
      </p:sp>
      <p:sp>
        <p:nvSpPr>
          <p:cNvPr id="7213" name="Rectangle 45"/>
          <p:cNvSpPr>
            <a:spLocks noChangeArrowheads="1"/>
          </p:cNvSpPr>
          <p:nvPr/>
        </p:nvSpPr>
        <p:spPr bwMode="auto">
          <a:xfrm>
            <a:off x="304800" y="1828800"/>
            <a:ext cx="3054350" cy="3959225"/>
          </a:xfrm>
          <a:prstGeom prst="rect">
            <a:avLst/>
          </a:prstGeom>
          <a:noFill/>
          <a:ln w="9525">
            <a:noFill/>
            <a:miter lim="800000"/>
            <a:headEnd/>
            <a:tailEnd/>
          </a:ln>
        </p:spPr>
        <p:txBody>
          <a:bodyPr/>
          <a:lstStyle/>
          <a:p>
            <a:pPr marL="609600" lvl="1" indent="-495300">
              <a:lnSpc>
                <a:spcPct val="90000"/>
              </a:lnSpc>
              <a:spcBef>
                <a:spcPct val="5000"/>
              </a:spcBef>
              <a:buClr>
                <a:srgbClr val="000099"/>
              </a:buClr>
              <a:buFont typeface="Wingdings" pitchFamily="2" charset="2"/>
              <a:buChar char="Ø"/>
            </a:pPr>
            <a:r>
              <a:rPr kumimoji="1" lang="en-US" sz="2600" b="1">
                <a:solidFill>
                  <a:srgbClr val="000000"/>
                </a:solidFill>
                <a:latin typeface="Times New Roman" pitchFamily="18" charset="0"/>
              </a:rPr>
              <a:t>Processor</a:t>
            </a:r>
            <a:endParaRPr kumimoji="1" lang="en-US" sz="2600" b="1">
              <a:solidFill>
                <a:srgbClr val="000000"/>
              </a:solidFill>
              <a:latin typeface="Arial Unicode MS" pitchFamily="34" charset="-128"/>
            </a:endParaRPr>
          </a:p>
        </p:txBody>
      </p:sp>
      <p:pic>
        <p:nvPicPr>
          <p:cNvPr id="11" name="Picture 10" descr="CFig4-02.gif"/>
          <p:cNvPicPr>
            <a:picLocks noChangeAspect="1"/>
          </p:cNvPicPr>
          <p:nvPr/>
        </p:nvPicPr>
        <p:blipFill>
          <a:blip r:embed="rId2"/>
          <a:stretch>
            <a:fillRect/>
          </a:stretch>
        </p:blipFill>
        <p:spPr>
          <a:xfrm>
            <a:off x="3733800" y="1905000"/>
            <a:ext cx="4779157" cy="37576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7213">
                                            <p:txEl>
                                              <p:pRg st="0" end="0"/>
                                            </p:txEl>
                                          </p:spTgt>
                                        </p:tgtEl>
                                        <p:attrNameLst>
                                          <p:attrName>style.visibility</p:attrName>
                                        </p:attrNameLst>
                                      </p:cBhvr>
                                      <p:to>
                                        <p:strVal val="visible"/>
                                      </p:to>
                                    </p:set>
                                    <p:animEffect transition="in" filter="wipe(left)">
                                      <p:cBhvr>
                                        <p:cTn id="11" dur="500"/>
                                        <p:tgtEl>
                                          <p:spTgt spid="7213">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5000"/>
                                  </p:stCondLst>
                                  <p:childTnLst>
                                    <p:set>
                                      <p:cBhvr>
                                        <p:cTn id="14" dur="1" fill="hold">
                                          <p:stCondLst>
                                            <p:cond delay="0"/>
                                          </p:stCondLst>
                                        </p:cTn>
                                        <p:tgtEl>
                                          <p:spTgt spid="7193">
                                            <p:txEl>
                                              <p:pRg st="0" end="0"/>
                                            </p:txEl>
                                          </p:spTgt>
                                        </p:tgtEl>
                                        <p:attrNameLst>
                                          <p:attrName>style.visibility</p:attrName>
                                        </p:attrNameLst>
                                      </p:cBhvr>
                                      <p:to>
                                        <p:strVal val="visible"/>
                                      </p:to>
                                    </p:set>
                                    <p:animEffect transition="in" filter="wipe(left)">
                                      <p:cBhvr>
                                        <p:cTn id="15" dur="500"/>
                                        <p:tgtEl>
                                          <p:spTgt spid="7193">
                                            <p:txEl>
                                              <p:pRg st="0" end="0"/>
                                            </p:txEl>
                                          </p:spTgt>
                                        </p:tgtEl>
                                      </p:cBhvr>
                                    </p:animEffect>
                                  </p:childTnLst>
                                </p:cTn>
                              </p:par>
                            </p:childTnLst>
                          </p:cTn>
                        </p:par>
                        <p:par>
                          <p:cTn id="16" fill="hold">
                            <p:stCondLst>
                              <p:cond delay="8500"/>
                            </p:stCondLst>
                            <p:childTnLst>
                              <p:par>
                                <p:cTn id="17" presetID="22" presetClass="entr" presetSubtype="8" fill="hold" grpId="0" nodeType="afterEffect">
                                  <p:stCondLst>
                                    <p:cond delay="5000"/>
                                  </p:stCondLst>
                                  <p:childTnLst>
                                    <p:set>
                                      <p:cBhvr>
                                        <p:cTn id="18" dur="1" fill="hold">
                                          <p:stCondLst>
                                            <p:cond delay="0"/>
                                          </p:stCondLst>
                                        </p:cTn>
                                        <p:tgtEl>
                                          <p:spTgt spid="7193">
                                            <p:txEl>
                                              <p:pRg st="1" end="1"/>
                                            </p:txEl>
                                          </p:spTgt>
                                        </p:tgtEl>
                                        <p:attrNameLst>
                                          <p:attrName>style.visibility</p:attrName>
                                        </p:attrNameLst>
                                      </p:cBhvr>
                                      <p:to>
                                        <p:strVal val="visible"/>
                                      </p:to>
                                    </p:set>
                                    <p:animEffect transition="in" filter="wipe(left)">
                                      <p:cBhvr>
                                        <p:cTn id="19" dur="500"/>
                                        <p:tgtEl>
                                          <p:spTgt spid="7193">
                                            <p:txEl>
                                              <p:pRg st="1" end="1"/>
                                            </p:txEl>
                                          </p:spTgt>
                                        </p:tgtEl>
                                      </p:cBhvr>
                                    </p:animEffect>
                                  </p:childTnLst>
                                </p:cTn>
                              </p:par>
                            </p:childTnLst>
                          </p:cTn>
                        </p:par>
                        <p:par>
                          <p:cTn id="20" fill="hold">
                            <p:stCondLst>
                              <p:cond delay="14000"/>
                            </p:stCondLst>
                            <p:childTnLst>
                              <p:par>
                                <p:cTn id="21" presetID="22" presetClass="entr" presetSubtype="8" fill="hold" grpId="0" nodeType="afterEffect">
                                  <p:stCondLst>
                                    <p:cond delay="5000"/>
                                  </p:stCondLst>
                                  <p:childTnLst>
                                    <p:set>
                                      <p:cBhvr>
                                        <p:cTn id="22" dur="1" fill="hold">
                                          <p:stCondLst>
                                            <p:cond delay="0"/>
                                          </p:stCondLst>
                                        </p:cTn>
                                        <p:tgtEl>
                                          <p:spTgt spid="7193">
                                            <p:txEl>
                                              <p:pRg st="2" end="2"/>
                                            </p:txEl>
                                          </p:spTgt>
                                        </p:tgtEl>
                                        <p:attrNameLst>
                                          <p:attrName>style.visibility</p:attrName>
                                        </p:attrNameLst>
                                      </p:cBhvr>
                                      <p:to>
                                        <p:strVal val="visible"/>
                                      </p:to>
                                    </p:set>
                                    <p:animEffect transition="in" filter="wipe(left)">
                                      <p:cBhvr>
                                        <p:cTn id="23" dur="500"/>
                                        <p:tgtEl>
                                          <p:spTgt spid="7193">
                                            <p:txEl>
                                              <p:pRg st="2" end="2"/>
                                            </p:txEl>
                                          </p:spTgt>
                                        </p:tgtEl>
                                      </p:cBhvr>
                                    </p:animEffect>
                                  </p:childTnLst>
                                </p:cTn>
                              </p:par>
                            </p:childTnLst>
                          </p:cTn>
                        </p:par>
                        <p:par>
                          <p:cTn id="24" fill="hold">
                            <p:stCondLst>
                              <p:cond delay="19500"/>
                            </p:stCondLst>
                            <p:childTnLst>
                              <p:par>
                                <p:cTn id="25" presetID="22" presetClass="entr" presetSubtype="8" fill="hold" grpId="0" nodeType="afterEffect">
                                  <p:stCondLst>
                                    <p:cond delay="5000"/>
                                  </p:stCondLst>
                                  <p:childTnLst>
                                    <p:set>
                                      <p:cBhvr>
                                        <p:cTn id="26" dur="1" fill="hold">
                                          <p:stCondLst>
                                            <p:cond delay="0"/>
                                          </p:stCondLst>
                                        </p:cTn>
                                        <p:tgtEl>
                                          <p:spTgt spid="7193">
                                            <p:txEl>
                                              <p:pRg st="3" end="3"/>
                                            </p:txEl>
                                          </p:spTgt>
                                        </p:tgtEl>
                                        <p:attrNameLst>
                                          <p:attrName>style.visibility</p:attrName>
                                        </p:attrNameLst>
                                      </p:cBhvr>
                                      <p:to>
                                        <p:strVal val="visible"/>
                                      </p:to>
                                    </p:set>
                                    <p:animEffect transition="in" filter="wipe(left)">
                                      <p:cBhvr>
                                        <p:cTn id="27" dur="500"/>
                                        <p:tgtEl>
                                          <p:spTgt spid="7193">
                                            <p:txEl>
                                              <p:pRg st="3" end="3"/>
                                            </p:txEl>
                                          </p:spTgt>
                                        </p:tgtEl>
                                      </p:cBhvr>
                                    </p:animEffect>
                                  </p:childTnLst>
                                </p:cTn>
                              </p:par>
                            </p:childTnLst>
                          </p:cTn>
                        </p:par>
                        <p:par>
                          <p:cTn id="28" fill="hold">
                            <p:stCondLst>
                              <p:cond delay="25000"/>
                            </p:stCondLst>
                            <p:childTnLst>
                              <p:par>
                                <p:cTn id="29" presetID="22" presetClass="entr" presetSubtype="8" fill="hold" grpId="0" nodeType="afterEffect">
                                  <p:stCondLst>
                                    <p:cond delay="5000"/>
                                  </p:stCondLst>
                                  <p:childTnLst>
                                    <p:set>
                                      <p:cBhvr>
                                        <p:cTn id="30" dur="1" fill="hold">
                                          <p:stCondLst>
                                            <p:cond delay="0"/>
                                          </p:stCondLst>
                                        </p:cTn>
                                        <p:tgtEl>
                                          <p:spTgt spid="7193">
                                            <p:txEl>
                                              <p:pRg st="4" end="4"/>
                                            </p:txEl>
                                          </p:spTgt>
                                        </p:tgtEl>
                                        <p:attrNameLst>
                                          <p:attrName>style.visibility</p:attrName>
                                        </p:attrNameLst>
                                      </p:cBhvr>
                                      <p:to>
                                        <p:strVal val="visible"/>
                                      </p:to>
                                    </p:set>
                                    <p:animEffect transition="in" filter="wipe(left)">
                                      <p:cBhvr>
                                        <p:cTn id="31" dur="500"/>
                                        <p:tgtEl>
                                          <p:spTgt spid="7193">
                                            <p:txEl>
                                              <p:pRg st="4" end="4"/>
                                            </p:txEl>
                                          </p:spTgt>
                                        </p:tgtEl>
                                      </p:cBhvr>
                                    </p:animEffect>
                                  </p:childTnLst>
                                </p:cTn>
                              </p:par>
                            </p:childTnLst>
                          </p:cTn>
                        </p:par>
                        <p:par>
                          <p:cTn id="32" fill="hold">
                            <p:stCondLst>
                              <p:cond delay="30500"/>
                            </p:stCondLst>
                            <p:childTnLst>
                              <p:par>
                                <p:cTn id="33" presetID="22" presetClass="entr" presetSubtype="8" fill="hold" grpId="0" nodeType="afterEffect">
                                  <p:stCondLst>
                                    <p:cond delay="5000"/>
                                  </p:stCondLst>
                                  <p:childTnLst>
                                    <p:set>
                                      <p:cBhvr>
                                        <p:cTn id="34" dur="1" fill="hold">
                                          <p:stCondLst>
                                            <p:cond delay="0"/>
                                          </p:stCondLst>
                                        </p:cTn>
                                        <p:tgtEl>
                                          <p:spTgt spid="7193">
                                            <p:txEl>
                                              <p:pRg st="5" end="5"/>
                                            </p:txEl>
                                          </p:spTgt>
                                        </p:tgtEl>
                                        <p:attrNameLst>
                                          <p:attrName>style.visibility</p:attrName>
                                        </p:attrNameLst>
                                      </p:cBhvr>
                                      <p:to>
                                        <p:strVal val="visible"/>
                                      </p:to>
                                    </p:set>
                                    <p:animEffect transition="in" filter="wipe(left)">
                                      <p:cBhvr>
                                        <p:cTn id="35" dur="500"/>
                                        <p:tgtEl>
                                          <p:spTgt spid="7193">
                                            <p:txEl>
                                              <p:pRg st="5" end="5"/>
                                            </p:txEl>
                                          </p:spTgt>
                                        </p:tgtEl>
                                      </p:cBhvr>
                                    </p:animEffect>
                                  </p:childTnLst>
                                </p:cTn>
                              </p:par>
                            </p:childTnLst>
                          </p:cTn>
                        </p:par>
                        <p:par>
                          <p:cTn id="36" fill="hold">
                            <p:stCondLst>
                              <p:cond delay="36000"/>
                            </p:stCondLst>
                            <p:childTnLst>
                              <p:par>
                                <p:cTn id="37" presetID="3" presetClass="entr" presetSubtype="1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par>
                          <p:cTn id="40" fill="hold">
                            <p:stCondLst>
                              <p:cond delay="38500"/>
                            </p:stCondLst>
                            <p:childTnLst>
                              <p:par>
                                <p:cTn id="41" presetID="1" presetClass="entr" presetSubtype="0" fill="hold" nodeType="afterEffect">
                                  <p:stCondLst>
                                    <p:cond delay="0"/>
                                  </p:stCondLst>
                                  <p:childTnLst>
                                    <p:set>
                                      <p:cBhvr>
                                        <p:cTn id="4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4" autoUpdateAnimBg="0" advAuto="0"/>
      <p:bldP spid="7193" grpId="0" build="p" bldLvl="4" autoUpdateAnimBg="0" advAuto="5000"/>
      <p:bldP spid="7213" grpId="0" build="p" bldLvl="4" autoUpdateAnimBg="0" advAuto="200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Ports and Connectors</a:t>
            </a:r>
          </a:p>
        </p:txBody>
      </p:sp>
      <p:sp>
        <p:nvSpPr>
          <p:cNvPr id="84995" name="Rectangle 3"/>
          <p:cNvSpPr>
            <a:spLocks noGrp="1" noChangeArrowheads="1"/>
          </p:cNvSpPr>
          <p:nvPr>
            <p:ph type="body" idx="1"/>
          </p:nvPr>
        </p:nvSpPr>
        <p:spPr>
          <a:xfrm>
            <a:off x="292100" y="1090613"/>
            <a:ext cx="5029200" cy="585787"/>
          </a:xfrm>
        </p:spPr>
        <p:txBody>
          <a:bodyPr/>
          <a:lstStyle/>
          <a:p>
            <a:pPr>
              <a:buFont typeface="Monotype Sorts" pitchFamily="2" charset="2"/>
              <a:buNone/>
            </a:pPr>
            <a:r>
              <a:rPr lang="en-US" smtClean="0"/>
              <a:t>What is a</a:t>
            </a:r>
            <a:r>
              <a:rPr lang="en-US" b="0" smtClean="0"/>
              <a:t> </a:t>
            </a:r>
            <a:r>
              <a:rPr lang="en-US" smtClean="0">
                <a:solidFill>
                  <a:srgbClr val="D94439"/>
                </a:solidFill>
              </a:rPr>
              <a:t>parallel port</a:t>
            </a:r>
            <a:r>
              <a:rPr lang="en-US" smtClean="0"/>
              <a:t>?</a:t>
            </a:r>
          </a:p>
        </p:txBody>
      </p:sp>
      <p:sp>
        <p:nvSpPr>
          <p:cNvPr id="4301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208 Fig. 4-31</a:t>
            </a:r>
          </a:p>
        </p:txBody>
      </p:sp>
      <p:grpSp>
        <p:nvGrpSpPr>
          <p:cNvPr id="2" name="Group 21"/>
          <p:cNvGrpSpPr>
            <a:grpSpLocks/>
          </p:cNvGrpSpPr>
          <p:nvPr/>
        </p:nvGrpSpPr>
        <p:grpSpPr bwMode="auto">
          <a:xfrm>
            <a:off x="7847013" y="6402388"/>
            <a:ext cx="860425" cy="271462"/>
            <a:chOff x="4943" y="4033"/>
            <a:chExt cx="542" cy="171"/>
          </a:xfrm>
        </p:grpSpPr>
        <p:sp>
          <p:nvSpPr>
            <p:cNvPr id="43016"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3017"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85017" name="Rectangle 25"/>
          <p:cNvSpPr>
            <a:spLocks noChangeArrowheads="1"/>
          </p:cNvSpPr>
          <p:nvPr/>
        </p:nvSpPr>
        <p:spPr bwMode="auto">
          <a:xfrm>
            <a:off x="304800" y="1524000"/>
            <a:ext cx="5029200" cy="1752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Connects devices that can transfer more than one bit at a time, such as a printer</a:t>
            </a:r>
            <a:endParaRPr kumimoji="1" lang="en-US" sz="2600" b="1">
              <a:solidFill>
                <a:srgbClr val="000000"/>
              </a:solidFill>
              <a:latin typeface="Arial Unicode MS" pitchFamily="34" charset="-128"/>
            </a:endParaRPr>
          </a:p>
        </p:txBody>
      </p:sp>
      <p:pic>
        <p:nvPicPr>
          <p:cNvPr id="10" name="Picture 9" descr="CFig4-31.gif"/>
          <p:cNvPicPr>
            <a:picLocks noChangeAspect="1"/>
          </p:cNvPicPr>
          <p:nvPr/>
        </p:nvPicPr>
        <p:blipFill>
          <a:blip r:embed="rId2"/>
          <a:stretch>
            <a:fillRect/>
          </a:stretch>
        </p:blipFill>
        <p:spPr>
          <a:xfrm>
            <a:off x="4876800" y="1066800"/>
            <a:ext cx="3200400" cy="4800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85017">
                                            <p:txEl>
                                              <p:pRg st="0" end="0"/>
                                            </p:txEl>
                                          </p:spTgt>
                                        </p:tgtEl>
                                        <p:attrNameLst>
                                          <p:attrName>style.visibility</p:attrName>
                                        </p:attrNameLst>
                                      </p:cBhvr>
                                      <p:to>
                                        <p:strVal val="visible"/>
                                      </p:to>
                                    </p:set>
                                    <p:animEffect transition="in" filter="wipe(left)">
                                      <p:cBhvr>
                                        <p:cTn id="11" dur="500"/>
                                        <p:tgtEl>
                                          <p:spTgt spid="85017">
                                            <p:txEl>
                                              <p:pRg st="0" end="0"/>
                                            </p:txEl>
                                          </p:spTgt>
                                        </p:tgtEl>
                                      </p:cBhvr>
                                    </p:animEffect>
                                  </p:childTnLst>
                                </p:cTn>
                              </p:par>
                            </p:childTnLst>
                          </p:cTn>
                        </p:par>
                        <p:par>
                          <p:cTn id="12" fill="hold">
                            <p:stCondLst>
                              <p:cond delay="5000"/>
                            </p:stCondLst>
                            <p:childTnLst>
                              <p:par>
                                <p:cTn id="13" presetID="3" presetClass="entr" presetSubtype="1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75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4" autoUpdateAnimBg="0" advAuto="0"/>
      <p:bldP spid="85017" grpId="0" build="p" bldLvl="4" autoUpdateAnimBg="0" advAuto="400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6934200" y="3505200"/>
            <a:ext cx="1995488" cy="1600200"/>
            <a:chOff x="4368" y="2208"/>
            <a:chExt cx="1257" cy="1008"/>
          </a:xfrm>
        </p:grpSpPr>
        <p:sp>
          <p:nvSpPr>
            <p:cNvPr id="87065" name="Line 25"/>
            <p:cNvSpPr>
              <a:spLocks noChangeShapeType="1"/>
            </p:cNvSpPr>
            <p:nvPr/>
          </p:nvSpPr>
          <p:spPr bwMode="auto">
            <a:xfrm flipV="1">
              <a:off x="4368" y="2928"/>
              <a:ext cx="240" cy="288"/>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79" name="Oval 39"/>
            <p:cNvSpPr>
              <a:spLocks noChangeArrowheads="1"/>
            </p:cNvSpPr>
            <p:nvPr/>
          </p:nvSpPr>
          <p:spPr bwMode="auto">
            <a:xfrm>
              <a:off x="4368" y="2208"/>
              <a:ext cx="1257" cy="851"/>
            </a:xfrm>
            <a:prstGeom prst="ellipse">
              <a:avLst/>
            </a:prstGeom>
            <a:solidFill>
              <a:srgbClr val="0099CC"/>
            </a:solidFill>
            <a:ln w="9525">
              <a:noFill/>
              <a:round/>
              <a:headEnd/>
              <a:tailEnd/>
            </a:ln>
            <a:effectLst>
              <a:outerShdw dist="35921" dir="2700000" algn="ctr" rotWithShape="0">
                <a:schemeClr val="bg2"/>
              </a:outerShdw>
            </a:effectLst>
          </p:spPr>
          <p:txBody>
            <a:bodyPr wrap="none" bIns="137160" anchor="ctr"/>
            <a:lstStyle/>
            <a:p>
              <a:pPr algn="ctr">
                <a:spcBef>
                  <a:spcPct val="20000"/>
                </a:spcBef>
                <a:buClr>
                  <a:schemeClr val="accent1"/>
                </a:buClr>
                <a:buSzPct val="80000"/>
                <a:buFont typeface="Monotype Sorts" pitchFamily="2" charset="2"/>
                <a:buNone/>
                <a:defRPr/>
              </a:pPr>
              <a:r>
                <a:rPr kumimoji="1" lang="en-US" sz="1600" b="1">
                  <a:solidFill>
                    <a:srgbClr val="000000"/>
                  </a:solidFill>
                  <a:latin typeface="Times New Roman" pitchFamily="18" charset="0"/>
                </a:rPr>
                <a:t>Third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 connects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to second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 and so on</a:t>
              </a:r>
            </a:p>
          </p:txBody>
        </p:sp>
      </p:grpSp>
      <p:grpSp>
        <p:nvGrpSpPr>
          <p:cNvPr id="3" name="Group 50"/>
          <p:cNvGrpSpPr>
            <a:grpSpLocks/>
          </p:cNvGrpSpPr>
          <p:nvPr/>
        </p:nvGrpSpPr>
        <p:grpSpPr bwMode="auto">
          <a:xfrm>
            <a:off x="5029200" y="4800600"/>
            <a:ext cx="2376488" cy="1350963"/>
            <a:chOff x="3168" y="3024"/>
            <a:chExt cx="1497" cy="851"/>
          </a:xfrm>
        </p:grpSpPr>
        <p:sp>
          <p:nvSpPr>
            <p:cNvPr id="87078" name="Line 38"/>
            <p:cNvSpPr>
              <a:spLocks noChangeShapeType="1"/>
            </p:cNvSpPr>
            <p:nvPr/>
          </p:nvSpPr>
          <p:spPr bwMode="auto">
            <a:xfrm flipV="1">
              <a:off x="3168" y="3600"/>
              <a:ext cx="384" cy="96"/>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76" name="Oval 36"/>
            <p:cNvSpPr>
              <a:spLocks noChangeArrowheads="1"/>
            </p:cNvSpPr>
            <p:nvPr/>
          </p:nvSpPr>
          <p:spPr bwMode="auto">
            <a:xfrm>
              <a:off x="3408" y="3024"/>
              <a:ext cx="1257" cy="851"/>
            </a:xfrm>
            <a:prstGeom prst="ellipse">
              <a:avLst/>
            </a:prstGeom>
            <a:solidFill>
              <a:srgbClr val="0099CC"/>
            </a:solidFill>
            <a:ln w="9525">
              <a:noFill/>
              <a:round/>
              <a:headEnd/>
              <a:tailEnd/>
            </a:ln>
            <a:effectLst>
              <a:outerShdw dist="35921" dir="2700000" algn="ctr" rotWithShape="0">
                <a:schemeClr val="bg2"/>
              </a:outerShdw>
            </a:effectLst>
          </p:spPr>
          <p:txBody>
            <a:bodyPr wrap="none" anchor="ctr"/>
            <a:lstStyle/>
            <a:p>
              <a:pPr algn="ctr">
                <a:spcBef>
                  <a:spcPct val="5000"/>
                </a:spcBef>
                <a:buClr>
                  <a:srgbClr val="D94439"/>
                </a:buClr>
                <a:buSzPct val="75000"/>
                <a:buFont typeface="Wingdings" pitchFamily="2" charset="2"/>
                <a:buNone/>
                <a:defRPr/>
              </a:pPr>
              <a:r>
                <a:rPr kumimoji="1" lang="en-US" sz="1600" b="1">
                  <a:solidFill>
                    <a:srgbClr val="000000"/>
                  </a:solidFill>
                  <a:latin typeface="Times New Roman" pitchFamily="18" charset="0"/>
                </a:rPr>
                <a:t>Second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 connects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to first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a:t>
              </a:r>
            </a:p>
          </p:txBody>
        </p:sp>
      </p:grpSp>
      <p:grpSp>
        <p:nvGrpSpPr>
          <p:cNvPr id="4" name="Group 49"/>
          <p:cNvGrpSpPr>
            <a:grpSpLocks/>
          </p:cNvGrpSpPr>
          <p:nvPr/>
        </p:nvGrpSpPr>
        <p:grpSpPr bwMode="auto">
          <a:xfrm>
            <a:off x="3289300" y="5105400"/>
            <a:ext cx="1997075" cy="1693863"/>
            <a:chOff x="2072" y="3216"/>
            <a:chExt cx="1258" cy="1067"/>
          </a:xfrm>
        </p:grpSpPr>
        <p:sp>
          <p:nvSpPr>
            <p:cNvPr id="87075" name="Line 35"/>
            <p:cNvSpPr>
              <a:spLocks noChangeShapeType="1"/>
            </p:cNvSpPr>
            <p:nvPr/>
          </p:nvSpPr>
          <p:spPr bwMode="auto">
            <a:xfrm>
              <a:off x="2640" y="3216"/>
              <a:ext cx="0" cy="336"/>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66" name="Oval 26"/>
            <p:cNvSpPr>
              <a:spLocks noChangeArrowheads="1"/>
            </p:cNvSpPr>
            <p:nvPr/>
          </p:nvSpPr>
          <p:spPr bwMode="auto">
            <a:xfrm>
              <a:off x="2072" y="3432"/>
              <a:ext cx="1258" cy="851"/>
            </a:xfrm>
            <a:prstGeom prst="ellipse">
              <a:avLst/>
            </a:prstGeom>
            <a:solidFill>
              <a:srgbClr val="0099CC"/>
            </a:solidFill>
            <a:ln w="9525">
              <a:noFill/>
              <a:round/>
              <a:headEnd/>
              <a:tailEnd/>
            </a:ln>
            <a:effectLst>
              <a:outerShdw dist="35921" dir="2700000" algn="ctr" rotWithShape="0">
                <a:schemeClr val="bg2"/>
              </a:outerShdw>
            </a:effectLst>
          </p:spPr>
          <p:txBody>
            <a:bodyPr wrap="none" anchor="ctr"/>
            <a:lstStyle/>
            <a:p>
              <a:pPr algn="ctr">
                <a:spcBef>
                  <a:spcPct val="5000"/>
                </a:spcBef>
                <a:buClr>
                  <a:srgbClr val="D94439"/>
                </a:buClr>
                <a:buSzPct val="75000"/>
                <a:buFont typeface="Wingdings" pitchFamily="2" charset="2"/>
                <a:buNone/>
                <a:defRPr/>
              </a:pPr>
              <a:r>
                <a:rPr kumimoji="1" lang="en-US" sz="1600" b="1">
                  <a:solidFill>
                    <a:srgbClr val="000000"/>
                  </a:solidFill>
                  <a:latin typeface="Times New Roman" pitchFamily="18" charset="0"/>
                </a:rPr>
                <a:t>First USB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device connects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to USB port </a:t>
              </a:r>
              <a:br>
                <a:rPr kumimoji="1" lang="en-US" sz="1600" b="1">
                  <a:solidFill>
                    <a:srgbClr val="000000"/>
                  </a:solidFill>
                  <a:latin typeface="Times New Roman" pitchFamily="18" charset="0"/>
                </a:rPr>
              </a:br>
              <a:r>
                <a:rPr kumimoji="1" lang="en-US" sz="1600" b="1">
                  <a:solidFill>
                    <a:srgbClr val="000000"/>
                  </a:solidFill>
                  <a:latin typeface="Times New Roman" pitchFamily="18" charset="0"/>
                </a:rPr>
                <a:t>on computer</a:t>
              </a:r>
            </a:p>
          </p:txBody>
        </p:sp>
      </p:grpSp>
      <p:grpSp>
        <p:nvGrpSpPr>
          <p:cNvPr id="5" name="Group 46"/>
          <p:cNvGrpSpPr>
            <a:grpSpLocks/>
          </p:cNvGrpSpPr>
          <p:nvPr/>
        </p:nvGrpSpPr>
        <p:grpSpPr bwMode="auto">
          <a:xfrm>
            <a:off x="2895600" y="3048000"/>
            <a:ext cx="2647950" cy="2286000"/>
            <a:chOff x="1824" y="1872"/>
            <a:chExt cx="1668" cy="1536"/>
          </a:xfrm>
        </p:grpSpPr>
        <p:sp>
          <p:nvSpPr>
            <p:cNvPr id="87068" name="Line 28"/>
            <p:cNvSpPr>
              <a:spLocks noChangeShapeType="1"/>
            </p:cNvSpPr>
            <p:nvPr/>
          </p:nvSpPr>
          <p:spPr bwMode="auto">
            <a:xfrm>
              <a:off x="2352" y="1872"/>
              <a:ext cx="48" cy="336"/>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69" name="Oval 29"/>
            <p:cNvSpPr>
              <a:spLocks noChangeArrowheads="1"/>
            </p:cNvSpPr>
            <p:nvPr/>
          </p:nvSpPr>
          <p:spPr bwMode="auto">
            <a:xfrm>
              <a:off x="1824" y="2112"/>
              <a:ext cx="1668" cy="1296"/>
            </a:xfrm>
            <a:prstGeom prst="ellipse">
              <a:avLst/>
            </a:prstGeom>
            <a:solidFill>
              <a:srgbClr val="FFCC99"/>
            </a:solidFill>
            <a:ln w="9525">
              <a:noFill/>
              <a:round/>
              <a:headEnd/>
              <a:tailEnd/>
            </a:ln>
            <a:effectLst>
              <a:outerShdw dist="35921" dir="2700000" algn="ctr" rotWithShape="0">
                <a:schemeClr val="bg2"/>
              </a:outerShdw>
            </a:effectLst>
          </p:spPr>
          <p:txBody>
            <a:bodyPr wrap="none" tIns="137160" bIns="0" anchor="ctr"/>
            <a:lstStyle/>
            <a:p>
              <a:pPr algn="ctr">
                <a:defRPr/>
              </a:pPr>
              <a:r>
                <a:rPr kumimoji="1" lang="en-US" sz="2000">
                  <a:solidFill>
                    <a:srgbClr val="000000"/>
                  </a:solidFill>
                  <a:latin typeface="Times New Roman" pitchFamily="18" charset="0"/>
                </a:rPr>
                <a:t>Single USB port can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be used to attach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multiple peripherals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in a </a:t>
              </a:r>
              <a:r>
                <a:rPr kumimoji="1" lang="en-US" sz="2000">
                  <a:solidFill>
                    <a:schemeClr val="bg2"/>
                  </a:solidFill>
                  <a:latin typeface="Times New Roman" pitchFamily="18" charset="0"/>
                </a:rPr>
                <a:t>daisy chain</a:t>
              </a:r>
            </a:p>
          </p:txBody>
        </p:sp>
      </p:grpSp>
      <p:grpSp>
        <p:nvGrpSpPr>
          <p:cNvPr id="6" name="Group 45"/>
          <p:cNvGrpSpPr>
            <a:grpSpLocks/>
          </p:cNvGrpSpPr>
          <p:nvPr/>
        </p:nvGrpSpPr>
        <p:grpSpPr bwMode="auto">
          <a:xfrm>
            <a:off x="152400" y="2971800"/>
            <a:ext cx="2647950" cy="2143125"/>
            <a:chOff x="96" y="2448"/>
            <a:chExt cx="1668" cy="1440"/>
          </a:xfrm>
        </p:grpSpPr>
        <p:sp>
          <p:nvSpPr>
            <p:cNvPr id="87072" name="Line 32"/>
            <p:cNvSpPr>
              <a:spLocks noChangeShapeType="1"/>
            </p:cNvSpPr>
            <p:nvPr/>
          </p:nvSpPr>
          <p:spPr bwMode="auto">
            <a:xfrm flipH="1">
              <a:off x="1440" y="2448"/>
              <a:ext cx="192" cy="336"/>
            </a:xfrm>
            <a:prstGeom prst="line">
              <a:avLst/>
            </a:prstGeom>
            <a:noFill/>
            <a:ln w="76200">
              <a:solidFill>
                <a:schemeClr val="bg2"/>
              </a:solidFill>
              <a:round/>
              <a:headEnd/>
              <a:tailEnd/>
            </a:ln>
            <a:effectLst>
              <a:outerShdw dist="35921" dir="2700000" algn="ctr" rotWithShape="0">
                <a:schemeClr val="bg2"/>
              </a:outerShdw>
            </a:effectLst>
          </p:spPr>
          <p:txBody>
            <a:bodyPr/>
            <a:lstStyle/>
            <a:p>
              <a:pPr>
                <a:defRPr/>
              </a:pPr>
              <a:endParaRPr lang="en-US"/>
            </a:p>
          </p:txBody>
        </p:sp>
        <p:sp>
          <p:nvSpPr>
            <p:cNvPr id="87073" name="Oval 33"/>
            <p:cNvSpPr>
              <a:spLocks noChangeArrowheads="1"/>
            </p:cNvSpPr>
            <p:nvPr/>
          </p:nvSpPr>
          <p:spPr bwMode="auto">
            <a:xfrm>
              <a:off x="96" y="2592"/>
              <a:ext cx="1668" cy="1296"/>
            </a:xfrm>
            <a:prstGeom prst="ellipse">
              <a:avLst/>
            </a:prstGeom>
            <a:solidFill>
              <a:srgbClr val="FFCC99"/>
            </a:solidFill>
            <a:ln w="9525">
              <a:noFill/>
              <a:round/>
              <a:headEnd/>
              <a:tailEnd/>
            </a:ln>
            <a:effectLst>
              <a:outerShdw dist="35921" dir="2700000" algn="ctr" rotWithShape="0">
                <a:schemeClr val="bg2"/>
              </a:outerShdw>
            </a:effectLst>
          </p:spPr>
          <p:txBody>
            <a:bodyPr wrap="none" tIns="137160" bIns="0" anchor="ctr"/>
            <a:lstStyle/>
            <a:p>
              <a:pPr algn="ctr">
                <a:spcBef>
                  <a:spcPct val="20000"/>
                </a:spcBef>
                <a:buClr>
                  <a:schemeClr val="accent1"/>
                </a:buClr>
                <a:buSzPct val="80000"/>
                <a:buFont typeface="Monotype Sorts" pitchFamily="2" charset="2"/>
                <a:buNone/>
                <a:defRPr/>
              </a:pPr>
              <a:r>
                <a:rPr kumimoji="1" lang="en-US" sz="2000">
                  <a:solidFill>
                    <a:srgbClr val="000000"/>
                  </a:solidFill>
                  <a:latin typeface="Times New Roman" pitchFamily="18" charset="0"/>
                </a:rPr>
                <a:t>PCs typically have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six to eight USB ports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on front or back of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the system unit</a:t>
              </a:r>
            </a:p>
          </p:txBody>
        </p:sp>
      </p:grpSp>
      <p:sp>
        <p:nvSpPr>
          <p:cNvPr id="44039" name="Rectangle 2"/>
          <p:cNvSpPr>
            <a:spLocks noGrp="1" noChangeArrowheads="1"/>
          </p:cNvSpPr>
          <p:nvPr>
            <p:ph type="title"/>
          </p:nvPr>
        </p:nvSpPr>
        <p:spPr/>
        <p:txBody>
          <a:bodyPr/>
          <a:lstStyle/>
          <a:p>
            <a:r>
              <a:rPr lang="en-US" smtClean="0"/>
              <a:t>Ports and Connectors</a:t>
            </a:r>
          </a:p>
        </p:txBody>
      </p:sp>
      <p:sp>
        <p:nvSpPr>
          <p:cNvPr id="87043" name="Rectangle 3"/>
          <p:cNvSpPr>
            <a:spLocks noGrp="1" noChangeArrowheads="1"/>
          </p:cNvSpPr>
          <p:nvPr>
            <p:ph type="body" idx="1"/>
          </p:nvPr>
        </p:nvSpPr>
        <p:spPr>
          <a:xfrm>
            <a:off x="292100" y="1090613"/>
            <a:ext cx="8585200" cy="738187"/>
          </a:xfrm>
        </p:spPr>
        <p:txBody>
          <a:bodyPr/>
          <a:lstStyle/>
          <a:p>
            <a:pPr>
              <a:buFont typeface="Monotype Sorts" pitchFamily="2" charset="2"/>
              <a:buNone/>
            </a:pPr>
            <a:r>
              <a:rPr lang="en-US" smtClean="0"/>
              <a:t>What are</a:t>
            </a:r>
            <a:r>
              <a:rPr lang="en-US" b="0" smtClean="0"/>
              <a:t> </a:t>
            </a:r>
            <a:r>
              <a:rPr lang="en-US" smtClean="0">
                <a:solidFill>
                  <a:srgbClr val="D94439"/>
                </a:solidFill>
              </a:rPr>
              <a:t>USB ports</a:t>
            </a:r>
            <a:r>
              <a:rPr lang="en-US" smtClean="0"/>
              <a:t>?</a:t>
            </a:r>
            <a:endParaRPr lang="en-US" sz="2000" b="0" smtClean="0"/>
          </a:p>
        </p:txBody>
      </p:sp>
      <p:sp>
        <p:nvSpPr>
          <p:cNvPr id="44041"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208</a:t>
            </a:r>
          </a:p>
        </p:txBody>
      </p:sp>
      <p:grpSp>
        <p:nvGrpSpPr>
          <p:cNvPr id="7" name="Group 21"/>
          <p:cNvGrpSpPr>
            <a:grpSpLocks/>
          </p:cNvGrpSpPr>
          <p:nvPr/>
        </p:nvGrpSpPr>
        <p:grpSpPr bwMode="auto">
          <a:xfrm>
            <a:off x="7847013" y="6402388"/>
            <a:ext cx="860425" cy="271462"/>
            <a:chOff x="4943" y="4033"/>
            <a:chExt cx="542" cy="171"/>
          </a:xfrm>
        </p:grpSpPr>
        <p:sp>
          <p:nvSpPr>
            <p:cNvPr id="4404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404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87070" name="Oval 30"/>
          <p:cNvSpPr>
            <a:spLocks noChangeArrowheads="1"/>
          </p:cNvSpPr>
          <p:nvPr/>
        </p:nvSpPr>
        <p:spPr bwMode="auto">
          <a:xfrm>
            <a:off x="457200" y="1676400"/>
            <a:ext cx="8382000" cy="1597025"/>
          </a:xfrm>
          <a:prstGeom prst="ellipse">
            <a:avLst/>
          </a:prstGeom>
          <a:solidFill>
            <a:srgbClr val="FF9900"/>
          </a:solidFill>
          <a:ln w="9525">
            <a:noFill/>
            <a:round/>
            <a:headEnd/>
            <a:tailEnd/>
          </a:ln>
          <a:effectLst>
            <a:outerShdw dist="35921" dir="2700000" algn="ctr" rotWithShape="0">
              <a:schemeClr val="bg2"/>
            </a:outerShdw>
          </a:effectLst>
        </p:spPr>
        <p:txBody>
          <a:bodyPr wrap="none" tIns="137160" bIns="0" anchor="ctr"/>
          <a:lstStyle/>
          <a:p>
            <a:pPr algn="ctr">
              <a:defRPr/>
            </a:pPr>
            <a:r>
              <a:rPr kumimoji="1" lang="en-US" b="1">
                <a:solidFill>
                  <a:srgbClr val="0763B7"/>
                </a:solidFill>
                <a:latin typeface="Times New Roman" pitchFamily="18" charset="0"/>
              </a:rPr>
              <a:t>USB</a:t>
            </a:r>
            <a:r>
              <a:rPr kumimoji="1" lang="en-US" b="1">
                <a:solidFill>
                  <a:srgbClr val="000000"/>
                </a:solidFill>
                <a:latin typeface="Times New Roman" pitchFamily="18" charset="0"/>
              </a:rPr>
              <a:t> (</a:t>
            </a:r>
            <a:r>
              <a:rPr kumimoji="1" lang="en-US" b="1">
                <a:solidFill>
                  <a:srgbClr val="0763B7"/>
                </a:solidFill>
                <a:latin typeface="Times New Roman" pitchFamily="18" charset="0"/>
              </a:rPr>
              <a:t>u</a:t>
            </a:r>
            <a:r>
              <a:rPr kumimoji="1" lang="en-US" b="1">
                <a:solidFill>
                  <a:srgbClr val="000000"/>
                </a:solidFill>
                <a:latin typeface="Times New Roman" pitchFamily="18" charset="0"/>
              </a:rPr>
              <a:t>niversal </a:t>
            </a:r>
            <a:r>
              <a:rPr kumimoji="1" lang="en-US" b="1">
                <a:solidFill>
                  <a:srgbClr val="0763B7"/>
                </a:solidFill>
                <a:latin typeface="Times New Roman" pitchFamily="18" charset="0"/>
              </a:rPr>
              <a:t>s</a:t>
            </a:r>
            <a:r>
              <a:rPr kumimoji="1" lang="en-US" b="1">
                <a:solidFill>
                  <a:srgbClr val="000000"/>
                </a:solidFill>
                <a:latin typeface="Times New Roman" pitchFamily="18" charset="0"/>
              </a:rPr>
              <a:t>erial </a:t>
            </a:r>
            <a:r>
              <a:rPr kumimoji="1" lang="en-US" b="1">
                <a:solidFill>
                  <a:srgbClr val="0763B7"/>
                </a:solidFill>
                <a:latin typeface="Times New Roman" pitchFamily="18" charset="0"/>
              </a:rPr>
              <a:t>b</a:t>
            </a:r>
            <a:r>
              <a:rPr kumimoji="1" lang="en-US" b="1">
                <a:solidFill>
                  <a:srgbClr val="000000"/>
                </a:solidFill>
                <a:latin typeface="Times New Roman" pitchFamily="18" charset="0"/>
              </a:rPr>
              <a:t>us) </a:t>
            </a:r>
            <a:r>
              <a:rPr kumimoji="1" lang="en-US" b="1">
                <a:solidFill>
                  <a:srgbClr val="0763B7"/>
                </a:solidFill>
                <a:latin typeface="Times New Roman" pitchFamily="18" charset="0"/>
              </a:rPr>
              <a:t>port</a:t>
            </a:r>
            <a:r>
              <a:rPr kumimoji="1" lang="en-US" b="1">
                <a:solidFill>
                  <a:srgbClr val="000000"/>
                </a:solidFill>
                <a:latin typeface="Times New Roman" pitchFamily="18" charset="0"/>
              </a:rPr>
              <a:t> can connect </a:t>
            </a:r>
            <a:br>
              <a:rPr kumimoji="1" lang="en-US" b="1">
                <a:solidFill>
                  <a:srgbClr val="000000"/>
                </a:solidFill>
                <a:latin typeface="Times New Roman" pitchFamily="18" charset="0"/>
              </a:rPr>
            </a:br>
            <a:r>
              <a:rPr kumimoji="1" lang="en-US" b="1">
                <a:solidFill>
                  <a:srgbClr val="000000"/>
                </a:solidFill>
                <a:latin typeface="Times New Roman" pitchFamily="18" charset="0"/>
              </a:rPr>
              <a:t>up to 127 different peripherals together </a:t>
            </a:r>
            <a:br>
              <a:rPr kumimoji="1" lang="en-US" b="1">
                <a:solidFill>
                  <a:srgbClr val="000000"/>
                </a:solidFill>
                <a:latin typeface="Times New Roman" pitchFamily="18" charset="0"/>
              </a:rPr>
            </a:br>
            <a:r>
              <a:rPr kumimoji="1" lang="en-US" b="1">
                <a:solidFill>
                  <a:srgbClr val="000000"/>
                </a:solidFill>
                <a:latin typeface="Times New Roman" pitchFamily="18" charset="0"/>
              </a:rPr>
              <a:t>with a single connector type</a:t>
            </a:r>
          </a:p>
        </p:txBody>
      </p:sp>
      <p:sp>
        <p:nvSpPr>
          <p:cNvPr id="87091" name="AutoShape 51"/>
          <p:cNvSpPr>
            <a:spLocks noChangeArrowheads="1"/>
          </p:cNvSpPr>
          <p:nvPr/>
        </p:nvSpPr>
        <p:spPr bwMode="auto">
          <a:xfrm>
            <a:off x="838200" y="5334000"/>
            <a:ext cx="2514600" cy="1524000"/>
          </a:xfrm>
          <a:prstGeom prst="irregularSeal2">
            <a:avLst/>
          </a:prstGeom>
          <a:solidFill>
            <a:schemeClr val="tx2"/>
          </a:solidFill>
          <a:ln w="9525">
            <a:solidFill>
              <a:schemeClr val="tx1"/>
            </a:solidFill>
            <a:miter lim="800000"/>
            <a:headEnd/>
            <a:tailEnd/>
          </a:ln>
        </p:spPr>
        <p:txBody>
          <a:bodyPr wrap="none" anchor="ctr"/>
          <a:lstStyle/>
          <a:p>
            <a:pPr algn="ctr"/>
            <a:r>
              <a:rPr lang="en-US">
                <a:solidFill>
                  <a:srgbClr val="000000"/>
                </a:solidFill>
              </a:rPr>
              <a:t>USB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2000"/>
                                  </p:stCondLst>
                                  <p:childTnLst>
                                    <p:set>
                                      <p:cBhvr>
                                        <p:cTn id="10" dur="1" fill="hold">
                                          <p:stCondLst>
                                            <p:cond delay="0"/>
                                          </p:stCondLst>
                                        </p:cTn>
                                        <p:tgtEl>
                                          <p:spTgt spid="87070"/>
                                        </p:tgtEl>
                                        <p:attrNameLst>
                                          <p:attrName>style.visibility</p:attrName>
                                        </p:attrNameLst>
                                      </p:cBhvr>
                                      <p:to>
                                        <p:strVal val="visible"/>
                                      </p:to>
                                    </p:set>
                                    <p:anim calcmode="lin" valueType="num">
                                      <p:cBhvr additive="base">
                                        <p:cTn id="11" dur="500" fill="hold"/>
                                        <p:tgtEl>
                                          <p:spTgt spid="87070"/>
                                        </p:tgtEl>
                                        <p:attrNameLst>
                                          <p:attrName>ppt_x</p:attrName>
                                        </p:attrNameLst>
                                      </p:cBhvr>
                                      <p:tavLst>
                                        <p:tav tm="0">
                                          <p:val>
                                            <p:strVal val="#ppt_x"/>
                                          </p:val>
                                        </p:tav>
                                        <p:tav tm="100000">
                                          <p:val>
                                            <p:strVal val="#ppt_x"/>
                                          </p:val>
                                        </p:tav>
                                      </p:tavLst>
                                    </p:anim>
                                    <p:anim calcmode="lin" valueType="num">
                                      <p:cBhvr additive="base">
                                        <p:cTn id="12" dur="500" fill="hold"/>
                                        <p:tgtEl>
                                          <p:spTgt spid="87070"/>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2" presetClass="entr" presetSubtype="1" fill="hold" nodeType="afterEffect">
                                  <p:stCondLst>
                                    <p:cond delay="400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7500"/>
                            </p:stCondLst>
                            <p:childTnLst>
                              <p:par>
                                <p:cTn id="18" presetID="22" presetClass="entr" presetSubtype="1" fill="hold" nodeType="afterEffect">
                                  <p:stCondLst>
                                    <p:cond delay="500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13000"/>
                            </p:stCondLst>
                            <p:childTnLst>
                              <p:par>
                                <p:cTn id="22" presetID="22" presetClass="entr" presetSubtype="1" fill="hold" nodeType="afterEffect">
                                  <p:stCondLst>
                                    <p:cond delay="500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18500"/>
                            </p:stCondLst>
                            <p:childTnLst>
                              <p:par>
                                <p:cTn id="26" presetID="22" presetClass="entr" presetSubtype="8" fill="hold" nodeType="afterEffect">
                                  <p:stCondLst>
                                    <p:cond delay="400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3000"/>
                            </p:stCondLst>
                            <p:childTnLst>
                              <p:par>
                                <p:cTn id="30" presetID="22" presetClass="entr" presetSubtype="4" fill="hold" nodeType="afterEffect">
                                  <p:stCondLst>
                                    <p:cond delay="400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par>
                          <p:cTn id="33" fill="hold">
                            <p:stCondLst>
                              <p:cond delay="27500"/>
                            </p:stCondLst>
                            <p:childTnLst>
                              <p:par>
                                <p:cTn id="34" presetID="23" presetClass="entr" presetSubtype="16" fill="hold" grpId="0" nodeType="afterEffect">
                                  <p:stCondLst>
                                    <p:cond delay="2000"/>
                                  </p:stCondLst>
                                  <p:childTnLst>
                                    <p:set>
                                      <p:cBhvr>
                                        <p:cTn id="35" dur="1" fill="hold">
                                          <p:stCondLst>
                                            <p:cond delay="0"/>
                                          </p:stCondLst>
                                        </p:cTn>
                                        <p:tgtEl>
                                          <p:spTgt spid="87091"/>
                                        </p:tgtEl>
                                        <p:attrNameLst>
                                          <p:attrName>style.visibility</p:attrName>
                                        </p:attrNameLst>
                                      </p:cBhvr>
                                      <p:to>
                                        <p:strVal val="visible"/>
                                      </p:to>
                                    </p:set>
                                    <p:anim calcmode="lin" valueType="num">
                                      <p:cBhvr>
                                        <p:cTn id="36" dur="500" fill="hold"/>
                                        <p:tgtEl>
                                          <p:spTgt spid="87091"/>
                                        </p:tgtEl>
                                        <p:attrNameLst>
                                          <p:attrName>ppt_w</p:attrName>
                                        </p:attrNameLst>
                                      </p:cBhvr>
                                      <p:tavLst>
                                        <p:tav tm="0">
                                          <p:val>
                                            <p:fltVal val="0"/>
                                          </p:val>
                                        </p:tav>
                                        <p:tav tm="100000">
                                          <p:val>
                                            <p:strVal val="#ppt_w"/>
                                          </p:val>
                                        </p:tav>
                                      </p:tavLst>
                                    </p:anim>
                                    <p:anim calcmode="lin" valueType="num">
                                      <p:cBhvr>
                                        <p:cTn id="37" dur="500" fill="hold"/>
                                        <p:tgtEl>
                                          <p:spTgt spid="87091"/>
                                        </p:tgtEl>
                                        <p:attrNameLst>
                                          <p:attrName>ppt_h</p:attrName>
                                        </p:attrNameLst>
                                      </p:cBhvr>
                                      <p:tavLst>
                                        <p:tav tm="0">
                                          <p:val>
                                            <p:fltVal val="0"/>
                                          </p:val>
                                        </p:tav>
                                        <p:tav tm="100000">
                                          <p:val>
                                            <p:strVal val="#ppt_h"/>
                                          </p:val>
                                        </p:tav>
                                      </p:tavLst>
                                    </p:anim>
                                  </p:childTnLst>
                                </p:cTn>
                              </p:par>
                            </p:childTnLst>
                          </p:cTn>
                        </p:par>
                        <p:par>
                          <p:cTn id="38" fill="hold">
                            <p:stCondLst>
                              <p:cond delay="30000"/>
                            </p:stCondLst>
                            <p:childTnLst>
                              <p:par>
                                <p:cTn id="39" presetID="1" presetClass="entr" presetSubtype="0" fill="hold" nodeType="afterEffect">
                                  <p:stCondLst>
                                    <p:cond delay="0"/>
                                  </p:stCondLst>
                                  <p:childTnLst>
                                    <p:set>
                                      <p:cBhvr>
                                        <p:cTn id="4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advAuto="0"/>
      <p:bldP spid="87070" grpId="0" animBg="1" autoUpdateAnimBg="0"/>
      <p:bldP spid="8709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Ports and Connectors</a:t>
            </a:r>
          </a:p>
        </p:txBody>
      </p:sp>
      <p:sp>
        <p:nvSpPr>
          <p:cNvPr id="192515" name="Rectangle 3"/>
          <p:cNvSpPr>
            <a:spLocks noGrp="1" noChangeArrowheads="1"/>
          </p:cNvSpPr>
          <p:nvPr>
            <p:ph type="body" idx="1"/>
          </p:nvPr>
        </p:nvSpPr>
        <p:spPr>
          <a:xfrm>
            <a:off x="292100" y="1090613"/>
            <a:ext cx="8585200" cy="738187"/>
          </a:xfrm>
        </p:spPr>
        <p:txBody>
          <a:bodyPr/>
          <a:lstStyle/>
          <a:p>
            <a:pPr>
              <a:buFont typeface="Monotype Sorts" pitchFamily="2" charset="2"/>
              <a:buNone/>
            </a:pPr>
            <a:r>
              <a:rPr lang="en-US" smtClean="0"/>
              <a:t>What are</a:t>
            </a:r>
            <a:r>
              <a:rPr lang="en-US" b="0" smtClean="0"/>
              <a:t> </a:t>
            </a:r>
            <a:r>
              <a:rPr lang="en-US" smtClean="0">
                <a:solidFill>
                  <a:srgbClr val="D94439"/>
                </a:solidFill>
              </a:rPr>
              <a:t>FireWire ports</a:t>
            </a:r>
            <a:r>
              <a:rPr lang="en-US" smtClean="0"/>
              <a:t>?</a:t>
            </a:r>
            <a:endParaRPr lang="en-US" sz="2000" b="0" smtClean="0"/>
          </a:p>
        </p:txBody>
      </p:sp>
      <p:sp>
        <p:nvSpPr>
          <p:cNvPr id="4506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208 - 209</a:t>
            </a:r>
          </a:p>
        </p:txBody>
      </p:sp>
      <p:grpSp>
        <p:nvGrpSpPr>
          <p:cNvPr id="2" name="Group 5"/>
          <p:cNvGrpSpPr>
            <a:grpSpLocks/>
          </p:cNvGrpSpPr>
          <p:nvPr/>
        </p:nvGrpSpPr>
        <p:grpSpPr bwMode="auto">
          <a:xfrm>
            <a:off x="7847013" y="6402388"/>
            <a:ext cx="860425" cy="271462"/>
            <a:chOff x="4943" y="4033"/>
            <a:chExt cx="542" cy="171"/>
          </a:xfrm>
        </p:grpSpPr>
        <p:sp>
          <p:nvSpPr>
            <p:cNvPr id="45063" name="AutoShape 6">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5064" name="Text Box 7"/>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92520" name="Rectangle 8"/>
          <p:cNvSpPr>
            <a:spLocks noChangeArrowheads="1"/>
          </p:cNvSpPr>
          <p:nvPr/>
        </p:nvSpPr>
        <p:spPr bwMode="auto">
          <a:xfrm>
            <a:off x="304800" y="1524000"/>
            <a:ext cx="7772400" cy="17526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defRPr/>
            </a:pPr>
            <a:r>
              <a:rPr kumimoji="1" lang="en-US" sz="2600" b="1" dirty="0">
                <a:solidFill>
                  <a:srgbClr val="000000"/>
                </a:solidFill>
                <a:latin typeface="Times New Roman" pitchFamily="18" charset="0"/>
              </a:rPr>
              <a:t>Connects multiple types of devices that require faster data transmission speeds</a:t>
            </a:r>
          </a:p>
          <a:p>
            <a:pPr marL="609600" lvl="1" indent="-495300">
              <a:spcBef>
                <a:spcPct val="5000"/>
              </a:spcBef>
              <a:buClr>
                <a:srgbClr val="000099"/>
              </a:buClr>
              <a:buSzPct val="75000"/>
              <a:buFont typeface="Wingdings" pitchFamily="2" charset="2"/>
              <a:buChar char="Ø"/>
              <a:defRPr/>
            </a:pPr>
            <a:r>
              <a:rPr kumimoji="1" lang="en-US" sz="2600" b="1" dirty="0">
                <a:solidFill>
                  <a:srgbClr val="000000"/>
                </a:solidFill>
                <a:latin typeface="Times New Roman" pitchFamily="18" charset="0"/>
              </a:rPr>
              <a:t>Allows you to connect up to 63 devices together</a:t>
            </a:r>
          </a:p>
          <a:p>
            <a:pPr marL="609600" lvl="1" indent="-495300">
              <a:spcBef>
                <a:spcPct val="5000"/>
              </a:spcBef>
              <a:buClr>
                <a:srgbClr val="000099"/>
              </a:buClr>
              <a:buSzPct val="75000"/>
              <a:buFont typeface="Wingdings" pitchFamily="2" charset="2"/>
              <a:buChar char="Ø"/>
              <a:defRPr/>
            </a:pPr>
            <a:r>
              <a:rPr kumimoji="1" lang="en-US" sz="2600" b="1" dirty="0">
                <a:solidFill>
                  <a:srgbClr val="000000"/>
                </a:solidFill>
                <a:latin typeface="Times New Roman" pitchFamily="18" charset="0"/>
              </a:rPr>
              <a:t>FireWire 800 is the latest FireWire version</a:t>
            </a:r>
          </a:p>
          <a:p>
            <a:pPr marL="609600" lvl="1" indent="-495300">
              <a:spcBef>
                <a:spcPct val="5000"/>
              </a:spcBef>
              <a:buClr>
                <a:srgbClr val="000099"/>
              </a:buClr>
              <a:buSzPct val="75000"/>
              <a:buFont typeface="Wingdings" pitchFamily="2" charset="2"/>
              <a:buChar char="Ø"/>
              <a:defRPr/>
            </a:pPr>
            <a:r>
              <a:rPr kumimoji="1" lang="en-US" sz="2600" b="1" dirty="0">
                <a:solidFill>
                  <a:srgbClr val="000000"/>
                </a:solidFill>
                <a:latin typeface="Times New Roman" pitchFamily="18" charset="0"/>
              </a:rPr>
              <a:t>A </a:t>
            </a:r>
            <a:r>
              <a:rPr kumimoji="1" lang="en-US" b="1" dirty="0">
                <a:solidFill>
                  <a:srgbClr val="D94439"/>
                </a:solidFill>
                <a:latin typeface="+mn-lt"/>
              </a:rPr>
              <a:t>FireWire hub </a:t>
            </a:r>
            <a:r>
              <a:rPr kumimoji="1" lang="en-US" sz="2600" b="1" dirty="0">
                <a:solidFill>
                  <a:srgbClr val="000000"/>
                </a:solidFill>
                <a:latin typeface="Times New Roman" pitchFamily="18" charset="0"/>
              </a:rPr>
              <a:t>is a device that plugs in a FireWire port on the system unit and contains multiple FireWire ports in which you plug cables from FireWire devices</a:t>
            </a:r>
            <a:endParaRPr kumimoji="1" lang="en-US" sz="2600" b="1" dirty="0">
              <a:solidFill>
                <a:srgbClr val="0000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92520">
                                            <p:txEl>
                                              <p:pRg st="0" end="0"/>
                                            </p:txEl>
                                          </p:spTgt>
                                        </p:tgtEl>
                                        <p:attrNameLst>
                                          <p:attrName>style.visibility</p:attrName>
                                        </p:attrNameLst>
                                      </p:cBhvr>
                                      <p:to>
                                        <p:strVal val="visible"/>
                                      </p:to>
                                    </p:set>
                                    <p:animEffect transition="in" filter="wipe(left)">
                                      <p:cBhvr>
                                        <p:cTn id="11" dur="500"/>
                                        <p:tgtEl>
                                          <p:spTgt spid="192520">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4000"/>
                                  </p:stCondLst>
                                  <p:childTnLst>
                                    <p:set>
                                      <p:cBhvr>
                                        <p:cTn id="14" dur="1" fill="hold">
                                          <p:stCondLst>
                                            <p:cond delay="0"/>
                                          </p:stCondLst>
                                        </p:cTn>
                                        <p:tgtEl>
                                          <p:spTgt spid="192520">
                                            <p:txEl>
                                              <p:pRg st="1" end="1"/>
                                            </p:txEl>
                                          </p:spTgt>
                                        </p:tgtEl>
                                        <p:attrNameLst>
                                          <p:attrName>style.visibility</p:attrName>
                                        </p:attrNameLst>
                                      </p:cBhvr>
                                      <p:to>
                                        <p:strVal val="visible"/>
                                      </p:to>
                                    </p:set>
                                    <p:animEffect transition="in" filter="wipe(left)">
                                      <p:cBhvr>
                                        <p:cTn id="15" dur="500"/>
                                        <p:tgtEl>
                                          <p:spTgt spid="192520">
                                            <p:txEl>
                                              <p:pRg st="1" end="1"/>
                                            </p:txEl>
                                          </p:spTgt>
                                        </p:tgtEl>
                                      </p:cBhvr>
                                    </p:animEffect>
                                  </p:childTnLst>
                                </p:cTn>
                              </p:par>
                            </p:childTnLst>
                          </p:cTn>
                        </p:par>
                        <p:par>
                          <p:cTn id="16" fill="hold">
                            <p:stCondLst>
                              <p:cond delay="7500"/>
                            </p:stCondLst>
                            <p:childTnLst>
                              <p:par>
                                <p:cTn id="17" presetID="22" presetClass="entr" presetSubtype="8" fill="hold" grpId="0" nodeType="afterEffect">
                                  <p:stCondLst>
                                    <p:cond delay="4000"/>
                                  </p:stCondLst>
                                  <p:childTnLst>
                                    <p:set>
                                      <p:cBhvr>
                                        <p:cTn id="18" dur="1" fill="hold">
                                          <p:stCondLst>
                                            <p:cond delay="0"/>
                                          </p:stCondLst>
                                        </p:cTn>
                                        <p:tgtEl>
                                          <p:spTgt spid="192520">
                                            <p:txEl>
                                              <p:pRg st="2" end="2"/>
                                            </p:txEl>
                                          </p:spTgt>
                                        </p:tgtEl>
                                        <p:attrNameLst>
                                          <p:attrName>style.visibility</p:attrName>
                                        </p:attrNameLst>
                                      </p:cBhvr>
                                      <p:to>
                                        <p:strVal val="visible"/>
                                      </p:to>
                                    </p:set>
                                    <p:animEffect transition="in" filter="wipe(left)">
                                      <p:cBhvr>
                                        <p:cTn id="19" dur="500"/>
                                        <p:tgtEl>
                                          <p:spTgt spid="192520">
                                            <p:txEl>
                                              <p:pRg st="2" end="2"/>
                                            </p:txEl>
                                          </p:spTgt>
                                        </p:tgtEl>
                                      </p:cBhvr>
                                    </p:animEffect>
                                  </p:childTnLst>
                                </p:cTn>
                              </p:par>
                            </p:childTnLst>
                          </p:cTn>
                        </p:par>
                        <p:par>
                          <p:cTn id="20" fill="hold">
                            <p:stCondLst>
                              <p:cond delay="12000"/>
                            </p:stCondLst>
                            <p:childTnLst>
                              <p:par>
                                <p:cTn id="21" presetID="22" presetClass="entr" presetSubtype="8" fill="hold" grpId="0" nodeType="afterEffect">
                                  <p:stCondLst>
                                    <p:cond delay="4000"/>
                                  </p:stCondLst>
                                  <p:childTnLst>
                                    <p:set>
                                      <p:cBhvr>
                                        <p:cTn id="22" dur="1" fill="hold">
                                          <p:stCondLst>
                                            <p:cond delay="0"/>
                                          </p:stCondLst>
                                        </p:cTn>
                                        <p:tgtEl>
                                          <p:spTgt spid="192520">
                                            <p:txEl>
                                              <p:pRg st="3" end="3"/>
                                            </p:txEl>
                                          </p:spTgt>
                                        </p:tgtEl>
                                        <p:attrNameLst>
                                          <p:attrName>style.visibility</p:attrName>
                                        </p:attrNameLst>
                                      </p:cBhvr>
                                      <p:to>
                                        <p:strVal val="visible"/>
                                      </p:to>
                                    </p:set>
                                    <p:animEffect transition="in" filter="wipe(left)">
                                      <p:cBhvr>
                                        <p:cTn id="23" dur="500"/>
                                        <p:tgtEl>
                                          <p:spTgt spid="192520">
                                            <p:txEl>
                                              <p:pRg st="3" end="3"/>
                                            </p:txEl>
                                          </p:spTgt>
                                        </p:tgtEl>
                                      </p:cBhvr>
                                    </p:animEffect>
                                  </p:childTnLst>
                                </p:cTn>
                              </p:par>
                            </p:childTnLst>
                          </p:cTn>
                        </p:par>
                        <p:par>
                          <p:cTn id="24" fill="hold">
                            <p:stCondLst>
                              <p:cond delay="16500"/>
                            </p:stCondLst>
                            <p:childTnLst>
                              <p:par>
                                <p:cTn id="25" presetID="1" presetClass="entr" presetSubtype="0" fill="hold" nodeType="after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advAuto="0"/>
      <p:bldP spid="192520" grpId="0" build="p" bldLvl="4" autoUpdateAnimBg="0" advAuto="400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Ports and Connectors</a:t>
            </a:r>
          </a:p>
        </p:txBody>
      </p:sp>
      <p:sp>
        <p:nvSpPr>
          <p:cNvPr id="89091" name="Rectangle 3"/>
          <p:cNvSpPr>
            <a:spLocks noGrp="1" noChangeArrowheads="1"/>
          </p:cNvSpPr>
          <p:nvPr>
            <p:ph type="body" idx="1"/>
          </p:nvPr>
        </p:nvSpPr>
        <p:spPr>
          <a:xfrm>
            <a:off x="304800" y="1090613"/>
            <a:ext cx="8839200" cy="661987"/>
          </a:xfrm>
        </p:spPr>
        <p:txBody>
          <a:bodyPr/>
          <a:lstStyle/>
          <a:p>
            <a:pPr>
              <a:buFont typeface="Monotype Sorts" pitchFamily="2" charset="2"/>
              <a:buNone/>
            </a:pPr>
            <a:r>
              <a:rPr lang="en-US" smtClean="0"/>
              <a:t>What are</a:t>
            </a:r>
            <a:r>
              <a:rPr lang="en-US" b="0" smtClean="0"/>
              <a:t> </a:t>
            </a:r>
            <a:r>
              <a:rPr lang="en-US" smtClean="0"/>
              <a:t>special-purpose ports?</a:t>
            </a:r>
          </a:p>
        </p:txBody>
      </p:sp>
      <p:sp>
        <p:nvSpPr>
          <p:cNvPr id="4608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209 - 210 Fig. 4-32</a:t>
            </a:r>
          </a:p>
        </p:txBody>
      </p:sp>
      <p:grpSp>
        <p:nvGrpSpPr>
          <p:cNvPr id="2" name="Group 21"/>
          <p:cNvGrpSpPr>
            <a:grpSpLocks/>
          </p:cNvGrpSpPr>
          <p:nvPr/>
        </p:nvGrpSpPr>
        <p:grpSpPr bwMode="auto">
          <a:xfrm>
            <a:off x="7847013" y="6402388"/>
            <a:ext cx="860425" cy="271462"/>
            <a:chOff x="4943" y="4033"/>
            <a:chExt cx="542" cy="171"/>
          </a:xfrm>
        </p:grpSpPr>
        <p:sp>
          <p:nvSpPr>
            <p:cNvPr id="46092"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6093"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89113" name="Rectangle 25"/>
          <p:cNvSpPr>
            <a:spLocks noChangeArrowheads="1"/>
          </p:cNvSpPr>
          <p:nvPr/>
        </p:nvSpPr>
        <p:spPr bwMode="auto">
          <a:xfrm>
            <a:off x="304800" y="2379663"/>
            <a:ext cx="3657600" cy="2566987"/>
          </a:xfrm>
          <a:prstGeom prst="rect">
            <a:avLst/>
          </a:prstGeom>
          <a:noFill/>
          <a:ln w="9525">
            <a:noFill/>
            <a:miter lim="800000"/>
            <a:headEnd/>
            <a:tailEnd/>
          </a:ln>
        </p:spPr>
        <p:txBody>
          <a:bodyPr/>
          <a:lstStyle/>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MIDI (Musical Instrument Digital Interface) port</a:t>
            </a:r>
          </a:p>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eSATA port</a:t>
            </a:r>
          </a:p>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SCSI port </a:t>
            </a:r>
          </a:p>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IrDA (Infrared Data Association) port</a:t>
            </a:r>
            <a:r>
              <a:rPr kumimoji="1" lang="en-US" sz="2200" b="1">
                <a:solidFill>
                  <a:srgbClr val="D94439"/>
                </a:solidFill>
                <a:latin typeface="Times New Roman" pitchFamily="18" charset="0"/>
              </a:rPr>
              <a:t> </a:t>
            </a:r>
          </a:p>
          <a:p>
            <a:pPr marL="1028700" lvl="2" indent="-457200">
              <a:spcBef>
                <a:spcPct val="20000"/>
              </a:spcBef>
              <a:buClr>
                <a:srgbClr val="000099"/>
              </a:buClr>
              <a:buFont typeface="Wingdings" pitchFamily="2" charset="2"/>
              <a:buChar char="§"/>
            </a:pPr>
            <a:r>
              <a:rPr kumimoji="1" lang="en-US" sz="2200">
                <a:solidFill>
                  <a:srgbClr val="D94439"/>
                </a:solidFill>
                <a:latin typeface="Times New Roman" pitchFamily="18" charset="0"/>
              </a:rPr>
              <a:t>Bluetooth port</a:t>
            </a:r>
          </a:p>
        </p:txBody>
      </p:sp>
      <p:sp>
        <p:nvSpPr>
          <p:cNvPr id="89114" name="Rectangle 26"/>
          <p:cNvSpPr>
            <a:spLocks noChangeArrowheads="1"/>
          </p:cNvSpPr>
          <p:nvPr/>
        </p:nvSpPr>
        <p:spPr bwMode="auto">
          <a:xfrm>
            <a:off x="304800" y="1547813"/>
            <a:ext cx="8839200" cy="1576387"/>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b="1">
                <a:solidFill>
                  <a:srgbClr val="000000"/>
                </a:solidFill>
                <a:latin typeface="Times New Roman" pitchFamily="18" charset="0"/>
              </a:rPr>
              <a:t>Allow users to attach specialized peripherals or transmit data to wireless devices </a:t>
            </a:r>
          </a:p>
        </p:txBody>
      </p:sp>
      <p:grpSp>
        <p:nvGrpSpPr>
          <p:cNvPr id="3" name="Group 9"/>
          <p:cNvGrpSpPr>
            <a:grpSpLocks/>
          </p:cNvGrpSpPr>
          <p:nvPr/>
        </p:nvGrpSpPr>
        <p:grpSpPr bwMode="auto">
          <a:xfrm>
            <a:off x="0" y="4876800"/>
            <a:ext cx="1981200" cy="1295400"/>
            <a:chOff x="0" y="3024"/>
            <a:chExt cx="1248" cy="816"/>
          </a:xfrm>
        </p:grpSpPr>
        <p:sp>
          <p:nvSpPr>
            <p:cNvPr id="46090" name="Rectangle 10"/>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MIDI Ports </a:t>
              </a:r>
              <a:br>
                <a:rPr kumimoji="1" lang="en-US" sz="1200">
                  <a:solidFill>
                    <a:schemeClr val="bg2"/>
                  </a:solidFill>
                  <a:latin typeface="Arial Narrow" pitchFamily="34" charset="0"/>
                </a:rPr>
              </a:br>
              <a:r>
                <a:rPr kumimoji="1" lang="en-US" sz="1200">
                  <a:solidFill>
                    <a:schemeClr val="bg2"/>
                  </a:solidFill>
                  <a:latin typeface="Arial Narrow" pitchFamily="34" charset="0"/>
                </a:rPr>
                <a:t>below Chapter 4</a:t>
              </a:r>
            </a:p>
          </p:txBody>
        </p:sp>
        <p:sp>
          <p:nvSpPr>
            <p:cNvPr id="46091"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4" name="Picture 13" descr="CFig4-32.gif"/>
          <p:cNvPicPr>
            <a:picLocks noChangeAspect="1"/>
          </p:cNvPicPr>
          <p:nvPr/>
        </p:nvPicPr>
        <p:blipFill>
          <a:blip r:embed="rId3"/>
          <a:stretch>
            <a:fillRect/>
          </a:stretch>
        </p:blipFill>
        <p:spPr>
          <a:xfrm>
            <a:off x="3934077" y="2438401"/>
            <a:ext cx="5006272"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left)">
                                      <p:cBhvr>
                                        <p:cTn id="7" dur="500"/>
                                        <p:tgtEl>
                                          <p:spTgt spid="890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89114">
                                            <p:txEl>
                                              <p:pRg st="0" end="0"/>
                                            </p:txEl>
                                          </p:spTgt>
                                        </p:tgtEl>
                                        <p:attrNameLst>
                                          <p:attrName>style.visibility</p:attrName>
                                        </p:attrNameLst>
                                      </p:cBhvr>
                                      <p:to>
                                        <p:strVal val="visible"/>
                                      </p:to>
                                    </p:set>
                                    <p:animEffect transition="in" filter="wipe(left)">
                                      <p:cBhvr>
                                        <p:cTn id="11" dur="500"/>
                                        <p:tgtEl>
                                          <p:spTgt spid="89114">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5000"/>
                                  </p:stCondLst>
                                  <p:childTnLst>
                                    <p:set>
                                      <p:cBhvr>
                                        <p:cTn id="14" dur="1" fill="hold">
                                          <p:stCondLst>
                                            <p:cond delay="0"/>
                                          </p:stCondLst>
                                        </p:cTn>
                                        <p:tgtEl>
                                          <p:spTgt spid="89113">
                                            <p:txEl>
                                              <p:pRg st="0" end="0"/>
                                            </p:txEl>
                                          </p:spTgt>
                                        </p:tgtEl>
                                        <p:attrNameLst>
                                          <p:attrName>style.visibility</p:attrName>
                                        </p:attrNameLst>
                                      </p:cBhvr>
                                      <p:to>
                                        <p:strVal val="visible"/>
                                      </p:to>
                                    </p:set>
                                    <p:animEffect transition="in" filter="wipe(left)">
                                      <p:cBhvr>
                                        <p:cTn id="15" dur="500"/>
                                        <p:tgtEl>
                                          <p:spTgt spid="89113">
                                            <p:txEl>
                                              <p:pRg st="0" end="0"/>
                                            </p:txEl>
                                          </p:spTgt>
                                        </p:tgtEl>
                                      </p:cBhvr>
                                    </p:animEffect>
                                  </p:childTnLst>
                                </p:cTn>
                              </p:par>
                            </p:childTnLst>
                          </p:cTn>
                        </p:par>
                        <p:par>
                          <p:cTn id="16" fill="hold">
                            <p:stCondLst>
                              <p:cond delay="8500"/>
                            </p:stCondLst>
                            <p:childTnLst>
                              <p:par>
                                <p:cTn id="17" presetID="22" presetClass="entr" presetSubtype="8" fill="hold" grpId="0" nodeType="afterEffect">
                                  <p:stCondLst>
                                    <p:cond delay="5000"/>
                                  </p:stCondLst>
                                  <p:childTnLst>
                                    <p:set>
                                      <p:cBhvr>
                                        <p:cTn id="18" dur="1" fill="hold">
                                          <p:stCondLst>
                                            <p:cond delay="0"/>
                                          </p:stCondLst>
                                        </p:cTn>
                                        <p:tgtEl>
                                          <p:spTgt spid="89113">
                                            <p:txEl>
                                              <p:pRg st="1" end="1"/>
                                            </p:txEl>
                                          </p:spTgt>
                                        </p:tgtEl>
                                        <p:attrNameLst>
                                          <p:attrName>style.visibility</p:attrName>
                                        </p:attrNameLst>
                                      </p:cBhvr>
                                      <p:to>
                                        <p:strVal val="visible"/>
                                      </p:to>
                                    </p:set>
                                    <p:animEffect transition="in" filter="wipe(left)">
                                      <p:cBhvr>
                                        <p:cTn id="19" dur="500"/>
                                        <p:tgtEl>
                                          <p:spTgt spid="89113">
                                            <p:txEl>
                                              <p:pRg st="1" end="1"/>
                                            </p:txEl>
                                          </p:spTgt>
                                        </p:tgtEl>
                                      </p:cBhvr>
                                    </p:animEffect>
                                  </p:childTnLst>
                                </p:cTn>
                              </p:par>
                            </p:childTnLst>
                          </p:cTn>
                        </p:par>
                        <p:par>
                          <p:cTn id="20" fill="hold">
                            <p:stCondLst>
                              <p:cond delay="14000"/>
                            </p:stCondLst>
                            <p:childTnLst>
                              <p:par>
                                <p:cTn id="21" presetID="22" presetClass="entr" presetSubtype="8" fill="hold" grpId="0" nodeType="afterEffect">
                                  <p:stCondLst>
                                    <p:cond delay="5000"/>
                                  </p:stCondLst>
                                  <p:childTnLst>
                                    <p:set>
                                      <p:cBhvr>
                                        <p:cTn id="22" dur="1" fill="hold">
                                          <p:stCondLst>
                                            <p:cond delay="0"/>
                                          </p:stCondLst>
                                        </p:cTn>
                                        <p:tgtEl>
                                          <p:spTgt spid="89113">
                                            <p:txEl>
                                              <p:pRg st="2" end="2"/>
                                            </p:txEl>
                                          </p:spTgt>
                                        </p:tgtEl>
                                        <p:attrNameLst>
                                          <p:attrName>style.visibility</p:attrName>
                                        </p:attrNameLst>
                                      </p:cBhvr>
                                      <p:to>
                                        <p:strVal val="visible"/>
                                      </p:to>
                                    </p:set>
                                    <p:animEffect transition="in" filter="wipe(left)">
                                      <p:cBhvr>
                                        <p:cTn id="23" dur="500"/>
                                        <p:tgtEl>
                                          <p:spTgt spid="89113">
                                            <p:txEl>
                                              <p:pRg st="2" end="2"/>
                                            </p:txEl>
                                          </p:spTgt>
                                        </p:tgtEl>
                                      </p:cBhvr>
                                    </p:animEffect>
                                  </p:childTnLst>
                                </p:cTn>
                              </p:par>
                            </p:childTnLst>
                          </p:cTn>
                        </p:par>
                        <p:par>
                          <p:cTn id="24" fill="hold">
                            <p:stCondLst>
                              <p:cond delay="19500"/>
                            </p:stCondLst>
                            <p:childTnLst>
                              <p:par>
                                <p:cTn id="25" presetID="22" presetClass="entr" presetSubtype="8" fill="hold" grpId="0" nodeType="afterEffect">
                                  <p:stCondLst>
                                    <p:cond delay="5000"/>
                                  </p:stCondLst>
                                  <p:childTnLst>
                                    <p:set>
                                      <p:cBhvr>
                                        <p:cTn id="26" dur="1" fill="hold">
                                          <p:stCondLst>
                                            <p:cond delay="0"/>
                                          </p:stCondLst>
                                        </p:cTn>
                                        <p:tgtEl>
                                          <p:spTgt spid="89113">
                                            <p:txEl>
                                              <p:pRg st="3" end="3"/>
                                            </p:txEl>
                                          </p:spTgt>
                                        </p:tgtEl>
                                        <p:attrNameLst>
                                          <p:attrName>style.visibility</p:attrName>
                                        </p:attrNameLst>
                                      </p:cBhvr>
                                      <p:to>
                                        <p:strVal val="visible"/>
                                      </p:to>
                                    </p:set>
                                    <p:animEffect transition="in" filter="wipe(left)">
                                      <p:cBhvr>
                                        <p:cTn id="27" dur="500"/>
                                        <p:tgtEl>
                                          <p:spTgt spid="89113">
                                            <p:txEl>
                                              <p:pRg st="3" end="3"/>
                                            </p:txEl>
                                          </p:spTgt>
                                        </p:tgtEl>
                                      </p:cBhvr>
                                    </p:animEffect>
                                  </p:childTnLst>
                                </p:cTn>
                              </p:par>
                            </p:childTnLst>
                          </p:cTn>
                        </p:par>
                        <p:par>
                          <p:cTn id="28" fill="hold">
                            <p:stCondLst>
                              <p:cond delay="25000"/>
                            </p:stCondLst>
                            <p:childTnLst>
                              <p:par>
                                <p:cTn id="29" presetID="22" presetClass="entr" presetSubtype="8" fill="hold" grpId="0" nodeType="afterEffect">
                                  <p:stCondLst>
                                    <p:cond delay="5000"/>
                                  </p:stCondLst>
                                  <p:childTnLst>
                                    <p:set>
                                      <p:cBhvr>
                                        <p:cTn id="30" dur="1" fill="hold">
                                          <p:stCondLst>
                                            <p:cond delay="0"/>
                                          </p:stCondLst>
                                        </p:cTn>
                                        <p:tgtEl>
                                          <p:spTgt spid="89113">
                                            <p:txEl>
                                              <p:pRg st="4" end="4"/>
                                            </p:txEl>
                                          </p:spTgt>
                                        </p:tgtEl>
                                        <p:attrNameLst>
                                          <p:attrName>style.visibility</p:attrName>
                                        </p:attrNameLst>
                                      </p:cBhvr>
                                      <p:to>
                                        <p:strVal val="visible"/>
                                      </p:to>
                                    </p:set>
                                    <p:animEffect transition="in" filter="wipe(left)">
                                      <p:cBhvr>
                                        <p:cTn id="31" dur="500"/>
                                        <p:tgtEl>
                                          <p:spTgt spid="89113">
                                            <p:txEl>
                                              <p:pRg st="4" end="4"/>
                                            </p:txEl>
                                          </p:spTgt>
                                        </p:tgtEl>
                                      </p:cBhvr>
                                    </p:animEffect>
                                  </p:childTnLst>
                                </p:cTn>
                              </p:par>
                            </p:childTnLst>
                          </p:cTn>
                        </p:par>
                        <p:par>
                          <p:cTn id="32" fill="hold">
                            <p:stCondLst>
                              <p:cond delay="30500"/>
                            </p:stCondLst>
                            <p:childTnLst>
                              <p:par>
                                <p:cTn id="33" presetID="4" presetClass="entr" presetSubtype="16" fill="hold" nodeType="afterEffect">
                                  <p:stCondLst>
                                    <p:cond delay="200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childTnLst>
                          </p:cTn>
                        </p:par>
                        <p:par>
                          <p:cTn id="36" fill="hold">
                            <p:stCondLst>
                              <p:cond delay="33000"/>
                            </p:stCondLst>
                            <p:childTnLst>
                              <p:par>
                                <p:cTn id="37" presetID="1"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33000"/>
                            </p:stCondLst>
                            <p:childTnLst>
                              <p:par>
                                <p:cTn id="40" presetID="1" presetClass="entr" presetSubtype="0" fill="hold" nodeType="afterEffect">
                                  <p:stCondLst>
                                    <p:cond delay="0"/>
                                  </p:stCondLst>
                                  <p:childTnLst>
                                    <p:set>
                                      <p:cBhvr>
                                        <p:cTn id="4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5" autoUpdateAnimBg="0" advAuto="0"/>
      <p:bldP spid="89113" grpId="0" build="p" bldLvl="5" autoUpdateAnimBg="0" advAuto="5000"/>
      <p:bldP spid="89114" grpId="0" build="p" bldLvl="5" autoUpdateAnimBg="0" advAuto="200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Buses</a:t>
            </a:r>
          </a:p>
        </p:txBody>
      </p:sp>
      <p:sp>
        <p:nvSpPr>
          <p:cNvPr id="91139" name="Rectangle 3"/>
          <p:cNvSpPr>
            <a:spLocks noGrp="1" noChangeArrowheads="1"/>
          </p:cNvSpPr>
          <p:nvPr>
            <p:ph type="body" idx="1"/>
          </p:nvPr>
        </p:nvSpPr>
        <p:spPr>
          <a:xfrm>
            <a:off x="292100" y="1090613"/>
            <a:ext cx="4419600" cy="814387"/>
          </a:xfrm>
        </p:spPr>
        <p:txBody>
          <a:bodyPr/>
          <a:lstStyle/>
          <a:p>
            <a:pPr>
              <a:buFont typeface="Monotype Sorts" pitchFamily="2" charset="2"/>
              <a:buNone/>
            </a:pPr>
            <a:r>
              <a:rPr lang="en-US" smtClean="0"/>
              <a:t>What is a</a:t>
            </a:r>
            <a:r>
              <a:rPr lang="en-US" b="0" smtClean="0"/>
              <a:t> </a:t>
            </a:r>
            <a:r>
              <a:rPr lang="en-US" smtClean="0">
                <a:solidFill>
                  <a:srgbClr val="D94439"/>
                </a:solidFill>
              </a:rPr>
              <a:t>bus</a:t>
            </a:r>
            <a:r>
              <a:rPr lang="en-US" smtClean="0"/>
              <a:t>?</a:t>
            </a:r>
          </a:p>
        </p:txBody>
      </p:sp>
      <p:sp>
        <p:nvSpPr>
          <p:cNvPr id="4710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211 - 212 Fig. 4-35</a:t>
            </a:r>
          </a:p>
        </p:txBody>
      </p:sp>
      <p:grpSp>
        <p:nvGrpSpPr>
          <p:cNvPr id="2" name="Group 21"/>
          <p:cNvGrpSpPr>
            <a:grpSpLocks/>
          </p:cNvGrpSpPr>
          <p:nvPr/>
        </p:nvGrpSpPr>
        <p:grpSpPr bwMode="auto">
          <a:xfrm>
            <a:off x="7847013" y="6402388"/>
            <a:ext cx="860425" cy="271462"/>
            <a:chOff x="4943" y="4033"/>
            <a:chExt cx="542" cy="171"/>
          </a:xfrm>
        </p:grpSpPr>
        <p:sp>
          <p:nvSpPr>
            <p:cNvPr id="4711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711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1162" name="Rectangle 26"/>
          <p:cNvSpPr>
            <a:spLocks noChangeArrowheads="1"/>
          </p:cNvSpPr>
          <p:nvPr/>
        </p:nvSpPr>
        <p:spPr bwMode="auto">
          <a:xfrm>
            <a:off x="304800" y="1524000"/>
            <a:ext cx="4800600" cy="1371600"/>
          </a:xfrm>
          <a:prstGeom prst="rect">
            <a:avLst/>
          </a:prstGeom>
          <a:noFill/>
          <a:ln w="9525">
            <a:noFill/>
            <a:miter lim="800000"/>
            <a:headEnd/>
            <a:tailEnd/>
          </a:ln>
        </p:spPr>
        <p:txBody>
          <a:bodyPr/>
          <a:lstStyle/>
          <a:p>
            <a:pPr marL="609600" lvl="1" indent="-495300">
              <a:lnSpc>
                <a:spcPct val="90000"/>
              </a:lnSpc>
              <a:spcBef>
                <a:spcPct val="5000"/>
              </a:spcBef>
              <a:buClr>
                <a:srgbClr val="000099"/>
              </a:buClr>
              <a:buFont typeface="Wingdings" pitchFamily="2" charset="2"/>
              <a:buChar char="Ø"/>
            </a:pPr>
            <a:r>
              <a:rPr kumimoji="1" lang="en-US" b="1">
                <a:solidFill>
                  <a:srgbClr val="000000"/>
                </a:solidFill>
                <a:latin typeface="Times New Roman" pitchFamily="18" charset="0"/>
              </a:rPr>
              <a:t>Channel that allows devices inside computer to communicate with each other</a:t>
            </a:r>
            <a:endParaRPr kumimoji="1" lang="en-US" b="1">
              <a:solidFill>
                <a:srgbClr val="000000"/>
              </a:solidFill>
              <a:latin typeface="Arial Unicode MS" pitchFamily="34" charset="-128"/>
            </a:endParaRPr>
          </a:p>
        </p:txBody>
      </p:sp>
      <p:sp>
        <p:nvSpPr>
          <p:cNvPr id="91163" name="Rectangle 27"/>
          <p:cNvSpPr>
            <a:spLocks noChangeArrowheads="1"/>
          </p:cNvSpPr>
          <p:nvPr/>
        </p:nvSpPr>
        <p:spPr bwMode="auto">
          <a:xfrm>
            <a:off x="304800" y="2590800"/>
            <a:ext cx="4800600" cy="2514600"/>
          </a:xfrm>
          <a:prstGeom prst="rect">
            <a:avLst/>
          </a:prstGeom>
          <a:noFill/>
          <a:ln w="9525">
            <a:noFill/>
            <a:miter lim="800000"/>
            <a:headEnd/>
            <a:tailEnd/>
          </a:ln>
        </p:spPr>
        <p:txBody>
          <a:bodyPr/>
          <a:lstStyle/>
          <a:p>
            <a:pPr marL="1028700" lvl="2" indent="-457200">
              <a:lnSpc>
                <a:spcPct val="90000"/>
              </a:lnSpc>
              <a:spcBef>
                <a:spcPct val="20000"/>
              </a:spcBef>
              <a:buClr>
                <a:srgbClr val="000099"/>
              </a:buClr>
              <a:buFont typeface="Wingdings" pitchFamily="2" charset="2"/>
              <a:buChar char="§"/>
            </a:pPr>
            <a:r>
              <a:rPr kumimoji="1" lang="en-US" sz="2200">
                <a:solidFill>
                  <a:srgbClr val="000000"/>
                </a:solidFill>
                <a:latin typeface="Times New Roman" pitchFamily="18" charset="0"/>
              </a:rPr>
              <a:t>System bus connects processor and RAM</a:t>
            </a:r>
          </a:p>
          <a:p>
            <a:pPr marL="1028700" lvl="2" indent="-457200">
              <a:lnSpc>
                <a:spcPct val="90000"/>
              </a:lnSpc>
              <a:spcBef>
                <a:spcPct val="20000"/>
              </a:spcBef>
              <a:buClr>
                <a:srgbClr val="000099"/>
              </a:buClr>
              <a:buFont typeface="Wingdings" pitchFamily="2" charset="2"/>
              <a:buChar char="§"/>
            </a:pPr>
            <a:r>
              <a:rPr kumimoji="1" lang="en-US" sz="2200">
                <a:solidFill>
                  <a:srgbClr val="000000"/>
                </a:solidFill>
                <a:latin typeface="Times New Roman" pitchFamily="18" charset="0"/>
              </a:rPr>
              <a:t>Bus width determines number of bits transmitted at one time</a:t>
            </a:r>
          </a:p>
          <a:p>
            <a:pPr marL="1028700" lvl="2" indent="-457200">
              <a:lnSpc>
                <a:spcPct val="90000"/>
              </a:lnSpc>
              <a:spcBef>
                <a:spcPct val="20000"/>
              </a:spcBef>
              <a:buClr>
                <a:srgbClr val="000099"/>
              </a:buClr>
              <a:buFont typeface="Wingdings" pitchFamily="2" charset="2"/>
              <a:buChar char="§"/>
            </a:pPr>
            <a:r>
              <a:rPr kumimoji="1" lang="en-US" sz="2200" b="1">
                <a:solidFill>
                  <a:srgbClr val="D94439"/>
                </a:solidFill>
                <a:latin typeface="Times New Roman" pitchFamily="18" charset="0"/>
              </a:rPr>
              <a:t>Word size</a:t>
            </a:r>
            <a:r>
              <a:rPr kumimoji="1" lang="en-US" sz="2200">
                <a:solidFill>
                  <a:srgbClr val="000000"/>
                </a:solidFill>
                <a:latin typeface="Times New Roman" pitchFamily="18" charset="0"/>
              </a:rPr>
              <a:t> is the number of </a:t>
            </a:r>
            <a:br>
              <a:rPr kumimoji="1" lang="en-US" sz="2200">
                <a:solidFill>
                  <a:srgbClr val="000000"/>
                </a:solidFill>
                <a:latin typeface="Times New Roman" pitchFamily="18" charset="0"/>
              </a:rPr>
            </a:br>
            <a:r>
              <a:rPr kumimoji="1" lang="en-US" sz="2200">
                <a:solidFill>
                  <a:srgbClr val="000000"/>
                </a:solidFill>
                <a:latin typeface="Times New Roman" pitchFamily="18" charset="0"/>
              </a:rPr>
              <a:t>bits processor can interpret </a:t>
            </a:r>
            <a:br>
              <a:rPr kumimoji="1" lang="en-US" sz="2200">
                <a:solidFill>
                  <a:srgbClr val="000000"/>
                </a:solidFill>
                <a:latin typeface="Times New Roman" pitchFamily="18" charset="0"/>
              </a:rPr>
            </a:br>
            <a:r>
              <a:rPr kumimoji="1" lang="en-US" sz="2200">
                <a:solidFill>
                  <a:srgbClr val="000000"/>
                </a:solidFill>
                <a:latin typeface="Times New Roman" pitchFamily="18" charset="0"/>
              </a:rPr>
              <a:t>and execute at a given time</a:t>
            </a:r>
          </a:p>
        </p:txBody>
      </p:sp>
      <p:pic>
        <p:nvPicPr>
          <p:cNvPr id="11" name="Picture 10" descr="CFig4-35.gif"/>
          <p:cNvPicPr>
            <a:picLocks noChangeAspect="1"/>
          </p:cNvPicPr>
          <p:nvPr/>
        </p:nvPicPr>
        <p:blipFill>
          <a:blip r:embed="rId2"/>
          <a:stretch>
            <a:fillRect/>
          </a:stretch>
        </p:blipFill>
        <p:spPr>
          <a:xfrm>
            <a:off x="5181600" y="1371600"/>
            <a:ext cx="3735121"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91162">
                                            <p:txEl>
                                              <p:pRg st="0" end="0"/>
                                            </p:txEl>
                                          </p:spTgt>
                                        </p:tgtEl>
                                        <p:attrNameLst>
                                          <p:attrName>style.visibility</p:attrName>
                                        </p:attrNameLst>
                                      </p:cBhvr>
                                      <p:to>
                                        <p:strVal val="visible"/>
                                      </p:to>
                                    </p:set>
                                    <p:animEffect transition="in" filter="wipe(left)">
                                      <p:cBhvr>
                                        <p:cTn id="11" dur="500"/>
                                        <p:tgtEl>
                                          <p:spTgt spid="91162">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5000"/>
                                  </p:stCondLst>
                                  <p:childTnLst>
                                    <p:set>
                                      <p:cBhvr>
                                        <p:cTn id="14" dur="1" fill="hold">
                                          <p:stCondLst>
                                            <p:cond delay="0"/>
                                          </p:stCondLst>
                                        </p:cTn>
                                        <p:tgtEl>
                                          <p:spTgt spid="91163">
                                            <p:txEl>
                                              <p:pRg st="0" end="0"/>
                                            </p:txEl>
                                          </p:spTgt>
                                        </p:tgtEl>
                                        <p:attrNameLst>
                                          <p:attrName>style.visibility</p:attrName>
                                        </p:attrNameLst>
                                      </p:cBhvr>
                                      <p:to>
                                        <p:strVal val="visible"/>
                                      </p:to>
                                    </p:set>
                                    <p:animEffect transition="in" filter="wipe(left)">
                                      <p:cBhvr>
                                        <p:cTn id="15" dur="500"/>
                                        <p:tgtEl>
                                          <p:spTgt spid="91163">
                                            <p:txEl>
                                              <p:pRg st="0" end="0"/>
                                            </p:txEl>
                                          </p:spTgt>
                                        </p:tgtEl>
                                      </p:cBhvr>
                                    </p:animEffect>
                                  </p:childTnLst>
                                </p:cTn>
                              </p:par>
                            </p:childTnLst>
                          </p:cTn>
                        </p:par>
                        <p:par>
                          <p:cTn id="16" fill="hold">
                            <p:stCondLst>
                              <p:cond delay="8500"/>
                            </p:stCondLst>
                            <p:childTnLst>
                              <p:par>
                                <p:cTn id="17" presetID="22" presetClass="entr" presetSubtype="8" fill="hold" grpId="0" nodeType="afterEffect">
                                  <p:stCondLst>
                                    <p:cond delay="5000"/>
                                  </p:stCondLst>
                                  <p:childTnLst>
                                    <p:set>
                                      <p:cBhvr>
                                        <p:cTn id="18" dur="1" fill="hold">
                                          <p:stCondLst>
                                            <p:cond delay="0"/>
                                          </p:stCondLst>
                                        </p:cTn>
                                        <p:tgtEl>
                                          <p:spTgt spid="91163">
                                            <p:txEl>
                                              <p:pRg st="1" end="1"/>
                                            </p:txEl>
                                          </p:spTgt>
                                        </p:tgtEl>
                                        <p:attrNameLst>
                                          <p:attrName>style.visibility</p:attrName>
                                        </p:attrNameLst>
                                      </p:cBhvr>
                                      <p:to>
                                        <p:strVal val="visible"/>
                                      </p:to>
                                    </p:set>
                                    <p:animEffect transition="in" filter="wipe(left)">
                                      <p:cBhvr>
                                        <p:cTn id="19" dur="500"/>
                                        <p:tgtEl>
                                          <p:spTgt spid="91163">
                                            <p:txEl>
                                              <p:pRg st="1" end="1"/>
                                            </p:txEl>
                                          </p:spTgt>
                                        </p:tgtEl>
                                      </p:cBhvr>
                                    </p:animEffect>
                                  </p:childTnLst>
                                </p:cTn>
                              </p:par>
                            </p:childTnLst>
                          </p:cTn>
                        </p:par>
                        <p:par>
                          <p:cTn id="20" fill="hold">
                            <p:stCondLst>
                              <p:cond delay="14000"/>
                            </p:stCondLst>
                            <p:childTnLst>
                              <p:par>
                                <p:cTn id="21" presetID="22" presetClass="entr" presetSubtype="8" fill="hold" grpId="0" nodeType="afterEffect">
                                  <p:stCondLst>
                                    <p:cond delay="5000"/>
                                  </p:stCondLst>
                                  <p:childTnLst>
                                    <p:set>
                                      <p:cBhvr>
                                        <p:cTn id="22" dur="1" fill="hold">
                                          <p:stCondLst>
                                            <p:cond delay="0"/>
                                          </p:stCondLst>
                                        </p:cTn>
                                        <p:tgtEl>
                                          <p:spTgt spid="91163">
                                            <p:txEl>
                                              <p:pRg st="2" end="2"/>
                                            </p:txEl>
                                          </p:spTgt>
                                        </p:tgtEl>
                                        <p:attrNameLst>
                                          <p:attrName>style.visibility</p:attrName>
                                        </p:attrNameLst>
                                      </p:cBhvr>
                                      <p:to>
                                        <p:strVal val="visible"/>
                                      </p:to>
                                    </p:set>
                                    <p:animEffect transition="in" filter="wipe(left)">
                                      <p:cBhvr>
                                        <p:cTn id="23" dur="500"/>
                                        <p:tgtEl>
                                          <p:spTgt spid="91163">
                                            <p:txEl>
                                              <p:pRg st="2" end="2"/>
                                            </p:txEl>
                                          </p:spTgt>
                                        </p:tgtEl>
                                      </p:cBhvr>
                                    </p:animEffect>
                                  </p:childTnLst>
                                </p:cTn>
                              </p:par>
                            </p:childTnLst>
                          </p:cTn>
                        </p:par>
                        <p:par>
                          <p:cTn id="24" fill="hold">
                            <p:stCondLst>
                              <p:cond delay="19500"/>
                            </p:stCondLst>
                            <p:childTnLst>
                              <p:par>
                                <p:cTn id="25" presetID="5" presetClass="entr" presetSubtype="10"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par>
                          <p:cTn id="28" fill="hold">
                            <p:stCondLst>
                              <p:cond delay="22000"/>
                            </p:stCondLst>
                            <p:childTnLst>
                              <p:par>
                                <p:cTn id="29" presetID="1" presetClass="entr" presetSubtype="0" fill="hold" nodeType="afterEffect">
                                  <p:stCondLst>
                                    <p:cond delay="100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5" autoUpdateAnimBg="0" advAuto="0"/>
      <p:bldP spid="91162" grpId="0" build="p" bldLvl="5" autoUpdateAnimBg="0" advAuto="2000"/>
      <p:bldP spid="91163" grpId="0" build="p" bldLvl="5" autoUpdateAnimBg="0" advAuto="500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219" name="AutoShape 35"/>
          <p:cNvSpPr>
            <a:spLocks noChangeArrowheads="1"/>
          </p:cNvSpPr>
          <p:nvPr/>
        </p:nvSpPr>
        <p:spPr bwMode="auto">
          <a:xfrm>
            <a:off x="228600" y="3048000"/>
            <a:ext cx="2192338" cy="1233488"/>
          </a:xfrm>
          <a:prstGeom prst="chevron">
            <a:avLst>
              <a:gd name="adj" fmla="val 44434"/>
            </a:avLst>
          </a:prstGeom>
          <a:solidFill>
            <a:srgbClr val="333399"/>
          </a:solidFill>
          <a:ln w="9525">
            <a:solidFill>
              <a:schemeClr val="tx1"/>
            </a:solidFill>
            <a:miter lim="800000"/>
            <a:headEnd/>
            <a:tailEnd/>
          </a:ln>
        </p:spPr>
        <p:txBody>
          <a:bodyPr wrap="none" anchor="ctr"/>
          <a:lstStyle/>
          <a:p>
            <a:pPr algn="ctr"/>
            <a:r>
              <a:rPr lang="en-US" sz="2200"/>
              <a:t>PC Card</a:t>
            </a:r>
          </a:p>
          <a:p>
            <a:pPr algn="ctr"/>
            <a:r>
              <a:rPr lang="en-US" sz="2200"/>
              <a:t>Bus</a:t>
            </a:r>
          </a:p>
        </p:txBody>
      </p:sp>
      <p:sp>
        <p:nvSpPr>
          <p:cNvPr id="48131" name="Rectangle 2"/>
          <p:cNvSpPr>
            <a:spLocks noGrp="1" noChangeArrowheads="1"/>
          </p:cNvSpPr>
          <p:nvPr>
            <p:ph type="title"/>
          </p:nvPr>
        </p:nvSpPr>
        <p:spPr/>
        <p:txBody>
          <a:bodyPr/>
          <a:lstStyle/>
          <a:p>
            <a:r>
              <a:rPr lang="en-US" smtClean="0"/>
              <a:t>Buses</a:t>
            </a:r>
          </a:p>
        </p:txBody>
      </p:sp>
      <p:sp>
        <p:nvSpPr>
          <p:cNvPr id="93187" name="Rectangle 3"/>
          <p:cNvSpPr>
            <a:spLocks noGrp="1" noChangeArrowheads="1"/>
          </p:cNvSpPr>
          <p:nvPr>
            <p:ph type="body" idx="1"/>
          </p:nvPr>
        </p:nvSpPr>
        <p:spPr>
          <a:xfrm>
            <a:off x="292100" y="1090613"/>
            <a:ext cx="8585200" cy="1119187"/>
          </a:xfrm>
        </p:spPr>
        <p:txBody>
          <a:bodyPr/>
          <a:lstStyle/>
          <a:p>
            <a:pPr>
              <a:buFont typeface="Monotype Sorts" pitchFamily="2" charset="2"/>
              <a:buNone/>
            </a:pPr>
            <a:r>
              <a:rPr lang="en-US" smtClean="0"/>
              <a:t>What is an</a:t>
            </a:r>
            <a:r>
              <a:rPr lang="en-US" b="0" smtClean="0"/>
              <a:t> </a:t>
            </a:r>
            <a:r>
              <a:rPr lang="en-US" smtClean="0"/>
              <a:t>expansion bus?</a:t>
            </a:r>
          </a:p>
        </p:txBody>
      </p:sp>
      <p:sp>
        <p:nvSpPr>
          <p:cNvPr id="48133"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212</a:t>
            </a:r>
          </a:p>
        </p:txBody>
      </p:sp>
      <p:grpSp>
        <p:nvGrpSpPr>
          <p:cNvPr id="2" name="Group 21"/>
          <p:cNvGrpSpPr>
            <a:grpSpLocks/>
          </p:cNvGrpSpPr>
          <p:nvPr/>
        </p:nvGrpSpPr>
        <p:grpSpPr bwMode="auto">
          <a:xfrm>
            <a:off x="7847013" y="6402388"/>
            <a:ext cx="860425" cy="271462"/>
            <a:chOff x="4943" y="4033"/>
            <a:chExt cx="542" cy="171"/>
          </a:xfrm>
        </p:grpSpPr>
        <p:sp>
          <p:nvSpPr>
            <p:cNvPr id="4814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814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3209" name="Rectangle 25"/>
          <p:cNvSpPr>
            <a:spLocks noChangeArrowheads="1"/>
          </p:cNvSpPr>
          <p:nvPr/>
        </p:nvSpPr>
        <p:spPr bwMode="auto">
          <a:xfrm>
            <a:off x="304800" y="1524000"/>
            <a:ext cx="8585200" cy="7620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Allows processor to communicate with peripherals</a:t>
            </a:r>
            <a:endParaRPr kumimoji="1" lang="en-US" sz="2600" b="1">
              <a:solidFill>
                <a:srgbClr val="000000"/>
              </a:solidFill>
              <a:latin typeface="Arial Unicode MS" pitchFamily="34" charset="-128"/>
            </a:endParaRPr>
          </a:p>
        </p:txBody>
      </p:sp>
      <p:sp>
        <p:nvSpPr>
          <p:cNvPr id="93210" name="AutoShape 26"/>
          <p:cNvSpPr>
            <a:spLocks noChangeArrowheads="1"/>
          </p:cNvSpPr>
          <p:nvPr/>
        </p:nvSpPr>
        <p:spPr bwMode="auto">
          <a:xfrm>
            <a:off x="5029200" y="3048000"/>
            <a:ext cx="2192338" cy="1233488"/>
          </a:xfrm>
          <a:prstGeom prst="chevron">
            <a:avLst>
              <a:gd name="adj" fmla="val 44434"/>
            </a:avLst>
          </a:prstGeom>
          <a:solidFill>
            <a:srgbClr val="FF6600"/>
          </a:solidFill>
          <a:ln w="9525">
            <a:solidFill>
              <a:schemeClr val="tx1"/>
            </a:solidFill>
            <a:miter lim="800000"/>
            <a:headEnd/>
            <a:tailEnd/>
          </a:ln>
        </p:spPr>
        <p:txBody>
          <a:bodyPr wrap="none" anchor="ctr"/>
          <a:lstStyle/>
          <a:p>
            <a:pPr algn="ctr"/>
            <a:r>
              <a:rPr lang="en-US" sz="2200"/>
              <a:t>USB</a:t>
            </a:r>
          </a:p>
          <a:p>
            <a:pPr algn="ctr"/>
            <a:r>
              <a:rPr lang="en-US" sz="2200"/>
              <a:t>Bus</a:t>
            </a:r>
          </a:p>
        </p:txBody>
      </p:sp>
      <p:sp>
        <p:nvSpPr>
          <p:cNvPr id="93211" name="AutoShape 27"/>
          <p:cNvSpPr>
            <a:spLocks noChangeArrowheads="1"/>
          </p:cNvSpPr>
          <p:nvPr/>
        </p:nvSpPr>
        <p:spPr bwMode="auto">
          <a:xfrm>
            <a:off x="6629400" y="3048000"/>
            <a:ext cx="2192338" cy="1233488"/>
          </a:xfrm>
          <a:prstGeom prst="chevron">
            <a:avLst>
              <a:gd name="adj" fmla="val 44434"/>
            </a:avLst>
          </a:prstGeom>
          <a:solidFill>
            <a:srgbClr val="800000"/>
          </a:solidFill>
          <a:ln w="9525">
            <a:solidFill>
              <a:schemeClr val="tx1"/>
            </a:solidFill>
            <a:miter lim="800000"/>
            <a:headEnd/>
            <a:tailEnd/>
          </a:ln>
        </p:spPr>
        <p:txBody>
          <a:bodyPr wrap="none" anchor="ctr"/>
          <a:lstStyle/>
          <a:p>
            <a:pPr algn="ctr"/>
            <a:r>
              <a:rPr lang="en-US" sz="2200"/>
              <a:t>PCI</a:t>
            </a:r>
            <a:br>
              <a:rPr lang="en-US" sz="2200"/>
            </a:br>
            <a:r>
              <a:rPr lang="en-US" sz="2200"/>
              <a:t>Bus</a:t>
            </a:r>
          </a:p>
        </p:txBody>
      </p:sp>
      <p:sp>
        <p:nvSpPr>
          <p:cNvPr id="93212" name="AutoShape 28"/>
          <p:cNvSpPr>
            <a:spLocks noChangeArrowheads="1"/>
          </p:cNvSpPr>
          <p:nvPr/>
        </p:nvSpPr>
        <p:spPr bwMode="auto">
          <a:xfrm>
            <a:off x="1752600" y="3048000"/>
            <a:ext cx="2286000" cy="1233488"/>
          </a:xfrm>
          <a:prstGeom prst="chevron">
            <a:avLst>
              <a:gd name="adj" fmla="val 44436"/>
            </a:avLst>
          </a:prstGeom>
          <a:solidFill>
            <a:srgbClr val="000080"/>
          </a:solidFill>
          <a:ln w="9525">
            <a:solidFill>
              <a:schemeClr val="tx1"/>
            </a:solidFill>
            <a:miter lim="800000"/>
            <a:headEnd/>
            <a:tailEnd/>
          </a:ln>
        </p:spPr>
        <p:txBody>
          <a:bodyPr wrap="none" anchor="ctr"/>
          <a:lstStyle/>
          <a:p>
            <a:pPr algn="ctr"/>
            <a:r>
              <a:rPr lang="en-US" sz="2200"/>
              <a:t>PCI </a:t>
            </a:r>
            <a:br>
              <a:rPr lang="en-US" sz="2200"/>
            </a:br>
            <a:r>
              <a:rPr lang="en-US" sz="2200"/>
              <a:t>   Express</a:t>
            </a:r>
            <a:br>
              <a:rPr lang="en-US" sz="2200"/>
            </a:br>
            <a:r>
              <a:rPr lang="en-US" sz="2200"/>
              <a:t>Bus</a:t>
            </a:r>
          </a:p>
        </p:txBody>
      </p:sp>
      <p:sp>
        <p:nvSpPr>
          <p:cNvPr id="93213" name="AutoShape 29"/>
          <p:cNvSpPr>
            <a:spLocks noChangeArrowheads="1"/>
          </p:cNvSpPr>
          <p:nvPr/>
        </p:nvSpPr>
        <p:spPr bwMode="auto">
          <a:xfrm>
            <a:off x="3429000" y="3048000"/>
            <a:ext cx="2192338" cy="1233488"/>
          </a:xfrm>
          <a:prstGeom prst="chevron">
            <a:avLst>
              <a:gd name="adj" fmla="val 44434"/>
            </a:avLst>
          </a:prstGeom>
          <a:solidFill>
            <a:srgbClr val="008000"/>
          </a:solidFill>
          <a:ln w="9525">
            <a:solidFill>
              <a:schemeClr val="tx1"/>
            </a:solidFill>
            <a:miter lim="800000"/>
            <a:headEnd/>
            <a:tailEnd/>
          </a:ln>
        </p:spPr>
        <p:txBody>
          <a:bodyPr wrap="none" anchor="ctr"/>
          <a:lstStyle/>
          <a:p>
            <a:pPr algn="ctr"/>
            <a:r>
              <a:rPr lang="en-US" sz="2200"/>
              <a:t>AGP</a:t>
            </a:r>
            <a:br>
              <a:rPr lang="en-US" sz="2200"/>
            </a:br>
            <a:r>
              <a:rPr lang="en-US" sz="2200"/>
              <a:t>Bus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left)">
                                      <p:cBhvr>
                                        <p:cTn id="7" dur="500"/>
                                        <p:tgtEl>
                                          <p:spTgt spid="9318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93209">
                                            <p:txEl>
                                              <p:pRg st="0" end="0"/>
                                            </p:txEl>
                                          </p:spTgt>
                                        </p:tgtEl>
                                        <p:attrNameLst>
                                          <p:attrName>style.visibility</p:attrName>
                                        </p:attrNameLst>
                                      </p:cBhvr>
                                      <p:to>
                                        <p:strVal val="visible"/>
                                      </p:to>
                                    </p:set>
                                    <p:animEffect transition="in" filter="wipe(left)">
                                      <p:cBhvr>
                                        <p:cTn id="11" dur="500"/>
                                        <p:tgtEl>
                                          <p:spTgt spid="93209">
                                            <p:txEl>
                                              <p:pRg st="0" end="0"/>
                                            </p:txEl>
                                          </p:spTgt>
                                        </p:tgtEl>
                                      </p:cBhvr>
                                    </p:animEffect>
                                  </p:childTnLst>
                                </p:cTn>
                              </p:par>
                            </p:childTnLst>
                          </p:cTn>
                        </p:par>
                        <p:par>
                          <p:cTn id="12" fill="hold">
                            <p:stCondLst>
                              <p:cond delay="3000"/>
                            </p:stCondLst>
                            <p:childTnLst>
                              <p:par>
                                <p:cTn id="13" presetID="2" presetClass="entr" presetSubtype="8" fill="hold" grpId="0" nodeType="afterEffect">
                                  <p:stCondLst>
                                    <p:cond delay="2000"/>
                                  </p:stCondLst>
                                  <p:childTnLst>
                                    <p:set>
                                      <p:cBhvr>
                                        <p:cTn id="14" dur="1" fill="hold">
                                          <p:stCondLst>
                                            <p:cond delay="0"/>
                                          </p:stCondLst>
                                        </p:cTn>
                                        <p:tgtEl>
                                          <p:spTgt spid="93211"/>
                                        </p:tgtEl>
                                        <p:attrNameLst>
                                          <p:attrName>style.visibility</p:attrName>
                                        </p:attrNameLst>
                                      </p:cBhvr>
                                      <p:to>
                                        <p:strVal val="visible"/>
                                      </p:to>
                                    </p:set>
                                    <p:anim calcmode="lin" valueType="num">
                                      <p:cBhvr additive="base">
                                        <p:cTn id="15" dur="500" fill="hold"/>
                                        <p:tgtEl>
                                          <p:spTgt spid="93211"/>
                                        </p:tgtEl>
                                        <p:attrNameLst>
                                          <p:attrName>ppt_x</p:attrName>
                                        </p:attrNameLst>
                                      </p:cBhvr>
                                      <p:tavLst>
                                        <p:tav tm="0">
                                          <p:val>
                                            <p:strVal val="0-#ppt_w/2"/>
                                          </p:val>
                                        </p:tav>
                                        <p:tav tm="100000">
                                          <p:val>
                                            <p:strVal val="#ppt_x"/>
                                          </p:val>
                                        </p:tav>
                                      </p:tavLst>
                                    </p:anim>
                                    <p:anim calcmode="lin" valueType="num">
                                      <p:cBhvr additive="base">
                                        <p:cTn id="16" dur="500" fill="hold"/>
                                        <p:tgtEl>
                                          <p:spTgt spid="93211"/>
                                        </p:tgtEl>
                                        <p:attrNameLst>
                                          <p:attrName>ppt_y</p:attrName>
                                        </p:attrNameLst>
                                      </p:cBhvr>
                                      <p:tavLst>
                                        <p:tav tm="0">
                                          <p:val>
                                            <p:strVal val="#ppt_y"/>
                                          </p:val>
                                        </p:tav>
                                        <p:tav tm="100000">
                                          <p:val>
                                            <p:strVal val="#ppt_y"/>
                                          </p:val>
                                        </p:tav>
                                      </p:tavLst>
                                    </p:anim>
                                  </p:childTnLst>
                                </p:cTn>
                              </p:par>
                            </p:childTnLst>
                          </p:cTn>
                        </p:par>
                        <p:par>
                          <p:cTn id="17" fill="hold">
                            <p:stCondLst>
                              <p:cond delay="5500"/>
                            </p:stCondLst>
                            <p:childTnLst>
                              <p:par>
                                <p:cTn id="18" presetID="2" presetClass="entr" presetSubtype="8" fill="hold" grpId="0" nodeType="afterEffect">
                                  <p:stCondLst>
                                    <p:cond delay="2000"/>
                                  </p:stCondLst>
                                  <p:childTnLst>
                                    <p:set>
                                      <p:cBhvr>
                                        <p:cTn id="19" dur="1" fill="hold">
                                          <p:stCondLst>
                                            <p:cond delay="0"/>
                                          </p:stCondLst>
                                        </p:cTn>
                                        <p:tgtEl>
                                          <p:spTgt spid="93210"/>
                                        </p:tgtEl>
                                        <p:attrNameLst>
                                          <p:attrName>style.visibility</p:attrName>
                                        </p:attrNameLst>
                                      </p:cBhvr>
                                      <p:to>
                                        <p:strVal val="visible"/>
                                      </p:to>
                                    </p:set>
                                    <p:anim calcmode="lin" valueType="num">
                                      <p:cBhvr additive="base">
                                        <p:cTn id="20" dur="500" fill="hold"/>
                                        <p:tgtEl>
                                          <p:spTgt spid="93210"/>
                                        </p:tgtEl>
                                        <p:attrNameLst>
                                          <p:attrName>ppt_x</p:attrName>
                                        </p:attrNameLst>
                                      </p:cBhvr>
                                      <p:tavLst>
                                        <p:tav tm="0">
                                          <p:val>
                                            <p:strVal val="0-#ppt_w/2"/>
                                          </p:val>
                                        </p:tav>
                                        <p:tav tm="100000">
                                          <p:val>
                                            <p:strVal val="#ppt_x"/>
                                          </p:val>
                                        </p:tav>
                                      </p:tavLst>
                                    </p:anim>
                                    <p:anim calcmode="lin" valueType="num">
                                      <p:cBhvr additive="base">
                                        <p:cTn id="21" dur="500" fill="hold"/>
                                        <p:tgtEl>
                                          <p:spTgt spid="93210"/>
                                        </p:tgtEl>
                                        <p:attrNameLst>
                                          <p:attrName>ppt_y</p:attrName>
                                        </p:attrNameLst>
                                      </p:cBhvr>
                                      <p:tavLst>
                                        <p:tav tm="0">
                                          <p:val>
                                            <p:strVal val="#ppt_y"/>
                                          </p:val>
                                        </p:tav>
                                        <p:tav tm="100000">
                                          <p:val>
                                            <p:strVal val="#ppt_y"/>
                                          </p:val>
                                        </p:tav>
                                      </p:tavLst>
                                    </p:anim>
                                  </p:childTnLst>
                                </p:cTn>
                              </p:par>
                            </p:childTnLst>
                          </p:cTn>
                        </p:par>
                        <p:par>
                          <p:cTn id="22" fill="hold">
                            <p:stCondLst>
                              <p:cond delay="8000"/>
                            </p:stCondLst>
                            <p:childTnLst>
                              <p:par>
                                <p:cTn id="23" presetID="2" presetClass="entr" presetSubtype="8" fill="hold" grpId="0" nodeType="afterEffect">
                                  <p:stCondLst>
                                    <p:cond delay="0"/>
                                  </p:stCondLst>
                                  <p:childTnLst>
                                    <p:set>
                                      <p:cBhvr>
                                        <p:cTn id="24" dur="1" fill="hold">
                                          <p:stCondLst>
                                            <p:cond delay="0"/>
                                          </p:stCondLst>
                                        </p:cTn>
                                        <p:tgtEl>
                                          <p:spTgt spid="93213"/>
                                        </p:tgtEl>
                                        <p:attrNameLst>
                                          <p:attrName>style.visibility</p:attrName>
                                        </p:attrNameLst>
                                      </p:cBhvr>
                                      <p:to>
                                        <p:strVal val="visible"/>
                                      </p:to>
                                    </p:set>
                                    <p:anim calcmode="lin" valueType="num">
                                      <p:cBhvr additive="base">
                                        <p:cTn id="25" dur="500" fill="hold"/>
                                        <p:tgtEl>
                                          <p:spTgt spid="93213"/>
                                        </p:tgtEl>
                                        <p:attrNameLst>
                                          <p:attrName>ppt_x</p:attrName>
                                        </p:attrNameLst>
                                      </p:cBhvr>
                                      <p:tavLst>
                                        <p:tav tm="0">
                                          <p:val>
                                            <p:strVal val="0-#ppt_w/2"/>
                                          </p:val>
                                        </p:tav>
                                        <p:tav tm="100000">
                                          <p:val>
                                            <p:strVal val="#ppt_x"/>
                                          </p:val>
                                        </p:tav>
                                      </p:tavLst>
                                    </p:anim>
                                    <p:anim calcmode="lin" valueType="num">
                                      <p:cBhvr additive="base">
                                        <p:cTn id="26" dur="500" fill="hold"/>
                                        <p:tgtEl>
                                          <p:spTgt spid="93213"/>
                                        </p:tgtEl>
                                        <p:attrNameLst>
                                          <p:attrName>ppt_y</p:attrName>
                                        </p:attrNameLst>
                                      </p:cBhvr>
                                      <p:tavLst>
                                        <p:tav tm="0">
                                          <p:val>
                                            <p:strVal val="#ppt_y"/>
                                          </p:val>
                                        </p:tav>
                                        <p:tav tm="100000">
                                          <p:val>
                                            <p:strVal val="#ppt_y"/>
                                          </p:val>
                                        </p:tav>
                                      </p:tavLst>
                                    </p:anim>
                                  </p:childTnLst>
                                </p:cTn>
                              </p:par>
                            </p:childTnLst>
                          </p:cTn>
                        </p:par>
                        <p:par>
                          <p:cTn id="27" fill="hold">
                            <p:stCondLst>
                              <p:cond delay="8500"/>
                            </p:stCondLst>
                            <p:childTnLst>
                              <p:par>
                                <p:cTn id="28" presetID="2" presetClass="entr" presetSubtype="8" fill="hold" grpId="0" nodeType="afterEffect">
                                  <p:stCondLst>
                                    <p:cond delay="0"/>
                                  </p:stCondLst>
                                  <p:childTnLst>
                                    <p:set>
                                      <p:cBhvr>
                                        <p:cTn id="29" dur="1" fill="hold">
                                          <p:stCondLst>
                                            <p:cond delay="0"/>
                                          </p:stCondLst>
                                        </p:cTn>
                                        <p:tgtEl>
                                          <p:spTgt spid="93212"/>
                                        </p:tgtEl>
                                        <p:attrNameLst>
                                          <p:attrName>style.visibility</p:attrName>
                                        </p:attrNameLst>
                                      </p:cBhvr>
                                      <p:to>
                                        <p:strVal val="visible"/>
                                      </p:to>
                                    </p:set>
                                    <p:anim calcmode="lin" valueType="num">
                                      <p:cBhvr additive="base">
                                        <p:cTn id="30" dur="500" fill="hold"/>
                                        <p:tgtEl>
                                          <p:spTgt spid="93212"/>
                                        </p:tgtEl>
                                        <p:attrNameLst>
                                          <p:attrName>ppt_x</p:attrName>
                                        </p:attrNameLst>
                                      </p:cBhvr>
                                      <p:tavLst>
                                        <p:tav tm="0">
                                          <p:val>
                                            <p:strVal val="0-#ppt_w/2"/>
                                          </p:val>
                                        </p:tav>
                                        <p:tav tm="100000">
                                          <p:val>
                                            <p:strVal val="#ppt_x"/>
                                          </p:val>
                                        </p:tav>
                                      </p:tavLst>
                                    </p:anim>
                                    <p:anim calcmode="lin" valueType="num">
                                      <p:cBhvr additive="base">
                                        <p:cTn id="31" dur="500" fill="hold"/>
                                        <p:tgtEl>
                                          <p:spTgt spid="93212"/>
                                        </p:tgtEl>
                                        <p:attrNameLst>
                                          <p:attrName>ppt_y</p:attrName>
                                        </p:attrNameLst>
                                      </p:cBhvr>
                                      <p:tavLst>
                                        <p:tav tm="0">
                                          <p:val>
                                            <p:strVal val="#ppt_y"/>
                                          </p:val>
                                        </p:tav>
                                        <p:tav tm="100000">
                                          <p:val>
                                            <p:strVal val="#ppt_y"/>
                                          </p:val>
                                        </p:tav>
                                      </p:tavLst>
                                    </p:anim>
                                  </p:childTnLst>
                                </p:cTn>
                              </p:par>
                            </p:childTnLst>
                          </p:cTn>
                        </p:par>
                        <p:par>
                          <p:cTn id="32" fill="hold">
                            <p:stCondLst>
                              <p:cond delay="9000"/>
                            </p:stCondLst>
                            <p:childTnLst>
                              <p:par>
                                <p:cTn id="33" presetID="2" presetClass="entr" presetSubtype="8" fill="hold" grpId="0" nodeType="afterEffect">
                                  <p:stCondLst>
                                    <p:cond delay="2000"/>
                                  </p:stCondLst>
                                  <p:childTnLst>
                                    <p:set>
                                      <p:cBhvr>
                                        <p:cTn id="34" dur="1" fill="hold">
                                          <p:stCondLst>
                                            <p:cond delay="0"/>
                                          </p:stCondLst>
                                        </p:cTn>
                                        <p:tgtEl>
                                          <p:spTgt spid="93219"/>
                                        </p:tgtEl>
                                        <p:attrNameLst>
                                          <p:attrName>style.visibility</p:attrName>
                                        </p:attrNameLst>
                                      </p:cBhvr>
                                      <p:to>
                                        <p:strVal val="visible"/>
                                      </p:to>
                                    </p:set>
                                    <p:anim calcmode="lin" valueType="num">
                                      <p:cBhvr additive="base">
                                        <p:cTn id="35" dur="500" fill="hold"/>
                                        <p:tgtEl>
                                          <p:spTgt spid="93219"/>
                                        </p:tgtEl>
                                        <p:attrNameLst>
                                          <p:attrName>ppt_x</p:attrName>
                                        </p:attrNameLst>
                                      </p:cBhvr>
                                      <p:tavLst>
                                        <p:tav tm="0">
                                          <p:val>
                                            <p:strVal val="0-#ppt_w/2"/>
                                          </p:val>
                                        </p:tav>
                                        <p:tav tm="100000">
                                          <p:val>
                                            <p:strVal val="#ppt_x"/>
                                          </p:val>
                                        </p:tav>
                                      </p:tavLst>
                                    </p:anim>
                                    <p:anim calcmode="lin" valueType="num">
                                      <p:cBhvr additive="base">
                                        <p:cTn id="36" dur="500" fill="hold"/>
                                        <p:tgtEl>
                                          <p:spTgt spid="93219"/>
                                        </p:tgtEl>
                                        <p:attrNameLst>
                                          <p:attrName>ppt_y</p:attrName>
                                        </p:attrNameLst>
                                      </p:cBhvr>
                                      <p:tavLst>
                                        <p:tav tm="0">
                                          <p:val>
                                            <p:strVal val="#ppt_y"/>
                                          </p:val>
                                        </p:tav>
                                        <p:tav tm="100000">
                                          <p:val>
                                            <p:strVal val="#ppt_y"/>
                                          </p:val>
                                        </p:tav>
                                      </p:tavLst>
                                    </p:anim>
                                  </p:childTnLst>
                                </p:cTn>
                              </p:par>
                            </p:childTnLst>
                          </p:cTn>
                        </p:par>
                        <p:par>
                          <p:cTn id="37" fill="hold">
                            <p:stCondLst>
                              <p:cond delay="11500"/>
                            </p:stCondLst>
                            <p:childTnLst>
                              <p:par>
                                <p:cTn id="38" presetID="1" presetClass="entr" presetSubtype="0" fill="hold" nodeType="afterEffect">
                                  <p:stCondLst>
                                    <p:cond delay="0"/>
                                  </p:stCondLst>
                                  <p:childTnLst>
                                    <p:set>
                                      <p:cBhvr>
                                        <p:cTn id="3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9" grpId="0" animBg="1"/>
      <p:bldP spid="93187" grpId="0" build="p" bldLvl="5" autoUpdateAnimBg="0" advAuto="0"/>
      <p:bldP spid="93209" grpId="0" build="p" bldLvl="5" autoUpdateAnimBg="0" advAuto="2000"/>
      <p:bldP spid="93210" grpId="0" animBg="1"/>
      <p:bldP spid="93211" grpId="0" animBg="1"/>
      <p:bldP spid="93212" grpId="0" animBg="1"/>
      <p:bldP spid="9321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Bays</a:t>
            </a:r>
          </a:p>
        </p:txBody>
      </p:sp>
      <p:sp>
        <p:nvSpPr>
          <p:cNvPr id="95235" name="Rectangle 3"/>
          <p:cNvSpPr>
            <a:spLocks noGrp="1" noChangeArrowheads="1"/>
          </p:cNvSpPr>
          <p:nvPr>
            <p:ph type="body" idx="1"/>
          </p:nvPr>
        </p:nvSpPr>
        <p:spPr>
          <a:xfrm>
            <a:off x="292100" y="1090613"/>
            <a:ext cx="3962400" cy="738187"/>
          </a:xfrm>
        </p:spPr>
        <p:txBody>
          <a:bodyPr/>
          <a:lstStyle/>
          <a:p>
            <a:pPr>
              <a:buFont typeface="Monotype Sorts" pitchFamily="2" charset="2"/>
              <a:buNone/>
            </a:pPr>
            <a:r>
              <a:rPr lang="en-US" smtClean="0"/>
              <a:t>What is a</a:t>
            </a:r>
            <a:r>
              <a:rPr lang="en-US" b="0" smtClean="0"/>
              <a:t> </a:t>
            </a:r>
            <a:r>
              <a:rPr lang="en-US" smtClean="0">
                <a:solidFill>
                  <a:srgbClr val="D94439"/>
                </a:solidFill>
              </a:rPr>
              <a:t>bay</a:t>
            </a:r>
            <a:r>
              <a:rPr lang="en-US" smtClean="0"/>
              <a:t>?</a:t>
            </a:r>
          </a:p>
        </p:txBody>
      </p:sp>
      <p:sp>
        <p:nvSpPr>
          <p:cNvPr id="4915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212 Fig. 4-36</a:t>
            </a:r>
          </a:p>
        </p:txBody>
      </p:sp>
      <p:grpSp>
        <p:nvGrpSpPr>
          <p:cNvPr id="2" name="Group 21"/>
          <p:cNvGrpSpPr>
            <a:grpSpLocks/>
          </p:cNvGrpSpPr>
          <p:nvPr/>
        </p:nvGrpSpPr>
        <p:grpSpPr bwMode="auto">
          <a:xfrm>
            <a:off x="7847013" y="6402388"/>
            <a:ext cx="860425" cy="271462"/>
            <a:chOff x="4943" y="4033"/>
            <a:chExt cx="542" cy="171"/>
          </a:xfrm>
        </p:grpSpPr>
        <p:sp>
          <p:nvSpPr>
            <p:cNvPr id="4916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4916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5257" name="Rectangle 25"/>
          <p:cNvSpPr>
            <a:spLocks noChangeArrowheads="1"/>
          </p:cNvSpPr>
          <p:nvPr/>
        </p:nvSpPr>
        <p:spPr bwMode="auto">
          <a:xfrm>
            <a:off x="304800" y="1524000"/>
            <a:ext cx="3962400" cy="27432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Opening inside system unit used to install additional equipment</a:t>
            </a:r>
          </a:p>
          <a:p>
            <a:pPr marL="609600" lvl="1" indent="-495300">
              <a:spcBef>
                <a:spcPct val="5000"/>
              </a:spcBef>
              <a:buClr>
                <a:srgbClr val="000099"/>
              </a:buClr>
              <a:buSzPct val="75000"/>
              <a:buFont typeface="Wingdings" pitchFamily="2" charset="2"/>
              <a:buChar char="Ø"/>
            </a:pPr>
            <a:r>
              <a:rPr kumimoji="1" lang="en-US" sz="2600" b="1">
                <a:solidFill>
                  <a:srgbClr val="D94439"/>
                </a:solidFill>
                <a:latin typeface="Times New Roman" pitchFamily="18" charset="0"/>
              </a:rPr>
              <a:t>Drive bays</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typically hold disk drives</a:t>
            </a:r>
          </a:p>
        </p:txBody>
      </p:sp>
      <p:pic>
        <p:nvPicPr>
          <p:cNvPr id="10" name="Picture 9" descr="CFig4-36.gif"/>
          <p:cNvPicPr>
            <a:picLocks noChangeAspect="1"/>
          </p:cNvPicPr>
          <p:nvPr/>
        </p:nvPicPr>
        <p:blipFill>
          <a:blip r:embed="rId2"/>
          <a:stretch>
            <a:fillRect/>
          </a:stretch>
        </p:blipFill>
        <p:spPr>
          <a:xfrm>
            <a:off x="5181600" y="990600"/>
            <a:ext cx="3048000" cy="49560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wipe(left)">
                                      <p:cBhvr>
                                        <p:cTn id="7" dur="500"/>
                                        <p:tgtEl>
                                          <p:spTgt spid="9523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95257">
                                            <p:txEl>
                                              <p:pRg st="0" end="0"/>
                                            </p:txEl>
                                          </p:spTgt>
                                        </p:tgtEl>
                                        <p:attrNameLst>
                                          <p:attrName>style.visibility</p:attrName>
                                        </p:attrNameLst>
                                      </p:cBhvr>
                                      <p:to>
                                        <p:strVal val="visible"/>
                                      </p:to>
                                    </p:set>
                                    <p:animEffect transition="in" filter="wipe(left)">
                                      <p:cBhvr>
                                        <p:cTn id="11" dur="500"/>
                                        <p:tgtEl>
                                          <p:spTgt spid="95257">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4000"/>
                                  </p:stCondLst>
                                  <p:childTnLst>
                                    <p:set>
                                      <p:cBhvr>
                                        <p:cTn id="14" dur="1" fill="hold">
                                          <p:stCondLst>
                                            <p:cond delay="0"/>
                                          </p:stCondLst>
                                        </p:cTn>
                                        <p:tgtEl>
                                          <p:spTgt spid="95257">
                                            <p:txEl>
                                              <p:pRg st="1" end="1"/>
                                            </p:txEl>
                                          </p:spTgt>
                                        </p:tgtEl>
                                        <p:attrNameLst>
                                          <p:attrName>style.visibility</p:attrName>
                                        </p:attrNameLst>
                                      </p:cBhvr>
                                      <p:to>
                                        <p:strVal val="visible"/>
                                      </p:to>
                                    </p:set>
                                    <p:animEffect transition="in" filter="wipe(left)">
                                      <p:cBhvr>
                                        <p:cTn id="15" dur="500"/>
                                        <p:tgtEl>
                                          <p:spTgt spid="95257">
                                            <p:txEl>
                                              <p:pRg st="1" end="1"/>
                                            </p:txEl>
                                          </p:spTgt>
                                        </p:tgtEl>
                                      </p:cBhvr>
                                    </p:animEffect>
                                  </p:childTnLst>
                                </p:cTn>
                              </p:par>
                            </p:childTnLst>
                          </p:cTn>
                        </p:par>
                        <p:par>
                          <p:cTn id="16" fill="hold">
                            <p:stCondLst>
                              <p:cond delay="9500"/>
                            </p:stCondLst>
                            <p:childTnLst>
                              <p:par>
                                <p:cTn id="17" presetID="8" presetClass="entr" presetSubtype="16" fill="hold"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par>
                          <p:cTn id="20" fill="hold">
                            <p:stCondLst>
                              <p:cond delay="135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5" autoUpdateAnimBg="0" advAuto="0"/>
      <p:bldP spid="95257" grpId="0" build="p" bldLvl="5" autoUpdateAnimBg="0" advAuto="400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2387600" y="3897313"/>
            <a:ext cx="4106863" cy="2000250"/>
            <a:chOff x="1399" y="1499"/>
            <a:chExt cx="1015" cy="942"/>
          </a:xfrm>
        </p:grpSpPr>
        <p:sp>
          <p:nvSpPr>
            <p:cNvPr id="50191" name="AutoShape 20"/>
            <p:cNvSpPr>
              <a:spLocks noChangeArrowheads="1"/>
            </p:cNvSpPr>
            <p:nvPr/>
          </p:nvSpPr>
          <p:spPr bwMode="auto">
            <a:xfrm>
              <a:off x="1399" y="1499"/>
              <a:ext cx="1015" cy="942"/>
            </a:xfrm>
            <a:prstGeom prst="cube">
              <a:avLst>
                <a:gd name="adj" fmla="val 25000"/>
              </a:avLst>
            </a:prstGeom>
            <a:solidFill>
              <a:srgbClr val="666699"/>
            </a:solidFill>
            <a:ln w="9525">
              <a:noFill/>
              <a:miter lim="800000"/>
              <a:headEnd/>
              <a:tailEnd/>
            </a:ln>
          </p:spPr>
          <p:txBody>
            <a:bodyPr wrap="none" anchor="ctr"/>
            <a:lstStyle/>
            <a:p>
              <a:endParaRPr lang="en-US"/>
            </a:p>
          </p:txBody>
        </p:sp>
        <p:sp>
          <p:nvSpPr>
            <p:cNvPr id="50192" name="Text Box 21"/>
            <p:cNvSpPr txBox="1">
              <a:spLocks noChangeArrowheads="1"/>
            </p:cNvSpPr>
            <p:nvPr/>
          </p:nvSpPr>
          <p:spPr bwMode="auto">
            <a:xfrm>
              <a:off x="1444" y="1755"/>
              <a:ext cx="741" cy="675"/>
            </a:xfrm>
            <a:prstGeom prst="rect">
              <a:avLst/>
            </a:prstGeom>
            <a:solidFill>
              <a:srgbClr val="666699"/>
            </a:solidFill>
            <a:ln w="9525">
              <a:noFill/>
              <a:miter lim="800000"/>
              <a:headEnd/>
              <a:tailEnd/>
            </a:ln>
          </p:spPr>
          <p:txBody>
            <a:bodyPr>
              <a:spAutoFit/>
            </a:bodyPr>
            <a:lstStyle/>
            <a:p>
              <a:pPr algn="ctr">
                <a:spcBef>
                  <a:spcPct val="50000"/>
                </a:spcBef>
              </a:pPr>
              <a:r>
                <a:rPr lang="en-US" sz="2200" b="1">
                  <a:latin typeface="Times New Roman" pitchFamily="18" charset="0"/>
                </a:rPr>
                <a:t>External peripherals might use an </a:t>
              </a:r>
              <a:r>
                <a:rPr lang="en-US" sz="2200" b="1">
                  <a:solidFill>
                    <a:srgbClr val="D94439"/>
                  </a:solidFill>
                  <a:latin typeface="Times New Roman" pitchFamily="18" charset="0"/>
                </a:rPr>
                <a:t>AC adapter</a:t>
              </a:r>
              <a:r>
                <a:rPr lang="en-US" sz="2200" b="1">
                  <a:latin typeface="Times New Roman" pitchFamily="18" charset="0"/>
                </a:rPr>
                <a:t>, which is an external power supply</a:t>
              </a:r>
            </a:p>
          </p:txBody>
        </p:sp>
      </p:grpSp>
      <p:sp>
        <p:nvSpPr>
          <p:cNvPr id="50179" name="Rectangle 2"/>
          <p:cNvSpPr>
            <a:spLocks noGrp="1" noChangeArrowheads="1"/>
          </p:cNvSpPr>
          <p:nvPr>
            <p:ph type="title"/>
          </p:nvPr>
        </p:nvSpPr>
        <p:spPr/>
        <p:txBody>
          <a:bodyPr/>
          <a:lstStyle/>
          <a:p>
            <a:r>
              <a:rPr lang="en-US" smtClean="0"/>
              <a:t>Power Supply</a:t>
            </a:r>
          </a:p>
        </p:txBody>
      </p:sp>
      <p:sp>
        <p:nvSpPr>
          <p:cNvPr id="184323" name="Rectangle 3"/>
          <p:cNvSpPr>
            <a:spLocks noGrp="1" noChangeArrowheads="1"/>
          </p:cNvSpPr>
          <p:nvPr>
            <p:ph type="body" idx="1"/>
          </p:nvPr>
        </p:nvSpPr>
        <p:spPr/>
        <p:txBody>
          <a:bodyPr/>
          <a:lstStyle/>
          <a:p>
            <a:pPr>
              <a:buFont typeface="Monotype Sorts" pitchFamily="2" charset="2"/>
              <a:buNone/>
            </a:pPr>
            <a:r>
              <a:rPr lang="en-US" smtClean="0"/>
              <a:t>What is a </a:t>
            </a:r>
            <a:r>
              <a:rPr lang="en-US" smtClean="0">
                <a:solidFill>
                  <a:srgbClr val="D94439"/>
                </a:solidFill>
              </a:rPr>
              <a:t>power supply</a:t>
            </a:r>
            <a:r>
              <a:rPr lang="en-US" smtClean="0"/>
              <a:t>?</a:t>
            </a:r>
          </a:p>
        </p:txBody>
      </p:sp>
      <p:sp>
        <p:nvSpPr>
          <p:cNvPr id="50181"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213</a:t>
            </a:r>
          </a:p>
        </p:txBody>
      </p:sp>
      <p:grpSp>
        <p:nvGrpSpPr>
          <p:cNvPr id="3" name="Group 6"/>
          <p:cNvGrpSpPr>
            <a:grpSpLocks/>
          </p:cNvGrpSpPr>
          <p:nvPr/>
        </p:nvGrpSpPr>
        <p:grpSpPr bwMode="auto">
          <a:xfrm>
            <a:off x="7847013" y="6402388"/>
            <a:ext cx="860425" cy="271462"/>
            <a:chOff x="4943" y="4033"/>
            <a:chExt cx="542" cy="171"/>
          </a:xfrm>
        </p:grpSpPr>
        <p:sp>
          <p:nvSpPr>
            <p:cNvPr id="50189" name="AutoShape 7">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0190" name="Text Box 8"/>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4" name="Group 12"/>
          <p:cNvGrpSpPr>
            <a:grpSpLocks/>
          </p:cNvGrpSpPr>
          <p:nvPr/>
        </p:nvGrpSpPr>
        <p:grpSpPr bwMode="auto">
          <a:xfrm>
            <a:off x="2074863" y="1857375"/>
            <a:ext cx="2354262" cy="1952625"/>
            <a:chOff x="1399" y="1499"/>
            <a:chExt cx="1015" cy="961"/>
          </a:xfrm>
        </p:grpSpPr>
        <p:sp>
          <p:nvSpPr>
            <p:cNvPr id="50187" name="AutoShape 10"/>
            <p:cNvSpPr>
              <a:spLocks noChangeArrowheads="1"/>
            </p:cNvSpPr>
            <p:nvPr/>
          </p:nvSpPr>
          <p:spPr bwMode="auto">
            <a:xfrm>
              <a:off x="1399" y="1499"/>
              <a:ext cx="1015" cy="942"/>
            </a:xfrm>
            <a:prstGeom prst="cube">
              <a:avLst>
                <a:gd name="adj" fmla="val 25000"/>
              </a:avLst>
            </a:prstGeom>
            <a:solidFill>
              <a:srgbClr val="2181B7"/>
            </a:solidFill>
            <a:ln w="9525">
              <a:noFill/>
              <a:miter lim="800000"/>
              <a:headEnd/>
              <a:tailEnd/>
            </a:ln>
          </p:spPr>
          <p:txBody>
            <a:bodyPr wrap="none" anchor="ctr"/>
            <a:lstStyle/>
            <a:p>
              <a:endParaRPr lang="en-US"/>
            </a:p>
          </p:txBody>
        </p:sp>
        <p:sp>
          <p:nvSpPr>
            <p:cNvPr id="50188" name="Text Box 11"/>
            <p:cNvSpPr txBox="1">
              <a:spLocks noChangeArrowheads="1"/>
            </p:cNvSpPr>
            <p:nvPr/>
          </p:nvSpPr>
          <p:spPr bwMode="auto">
            <a:xfrm>
              <a:off x="1444" y="1755"/>
              <a:ext cx="741" cy="705"/>
            </a:xfrm>
            <a:prstGeom prst="rect">
              <a:avLst/>
            </a:prstGeom>
            <a:noFill/>
            <a:ln w="9525">
              <a:noFill/>
              <a:miter lim="800000"/>
              <a:headEnd/>
              <a:tailEnd/>
            </a:ln>
          </p:spPr>
          <p:txBody>
            <a:bodyPr>
              <a:spAutoFit/>
            </a:bodyPr>
            <a:lstStyle/>
            <a:p>
              <a:pPr algn="ctr">
                <a:spcBef>
                  <a:spcPct val="50000"/>
                </a:spcBef>
              </a:pPr>
              <a:r>
                <a:rPr lang="en-US" sz="2200" b="1">
                  <a:latin typeface="Times New Roman" pitchFamily="18" charset="0"/>
                </a:rPr>
                <a:t>Converts</a:t>
              </a:r>
              <a:br>
                <a:rPr lang="en-US" sz="2200" b="1">
                  <a:latin typeface="Times New Roman" pitchFamily="18" charset="0"/>
                </a:rPr>
              </a:br>
              <a:r>
                <a:rPr lang="en-US" sz="2200" b="1">
                  <a:latin typeface="Times New Roman" pitchFamily="18" charset="0"/>
                </a:rPr>
                <a:t>AC Power</a:t>
              </a:r>
              <a:br>
                <a:rPr lang="en-US" sz="2200" b="1">
                  <a:latin typeface="Times New Roman" pitchFamily="18" charset="0"/>
                </a:rPr>
              </a:br>
              <a:r>
                <a:rPr lang="en-US" sz="2200" b="1">
                  <a:latin typeface="Times New Roman" pitchFamily="18" charset="0"/>
                </a:rPr>
                <a:t>into</a:t>
              </a:r>
              <a:br>
                <a:rPr lang="en-US" sz="2200" b="1">
                  <a:latin typeface="Times New Roman" pitchFamily="18" charset="0"/>
                </a:rPr>
              </a:br>
              <a:r>
                <a:rPr lang="en-US" sz="2200" b="1">
                  <a:latin typeface="Times New Roman" pitchFamily="18" charset="0"/>
                </a:rPr>
                <a:t>DC Power</a:t>
              </a:r>
            </a:p>
          </p:txBody>
        </p:sp>
      </p:grpSp>
      <p:grpSp>
        <p:nvGrpSpPr>
          <p:cNvPr id="5" name="Group 16"/>
          <p:cNvGrpSpPr>
            <a:grpSpLocks/>
          </p:cNvGrpSpPr>
          <p:nvPr/>
        </p:nvGrpSpPr>
        <p:grpSpPr bwMode="auto">
          <a:xfrm>
            <a:off x="4910138" y="1852613"/>
            <a:ext cx="2438400" cy="1951037"/>
            <a:chOff x="1399" y="1499"/>
            <a:chExt cx="1015" cy="966"/>
          </a:xfrm>
        </p:grpSpPr>
        <p:sp>
          <p:nvSpPr>
            <p:cNvPr id="50185" name="AutoShape 17"/>
            <p:cNvSpPr>
              <a:spLocks noChangeArrowheads="1"/>
            </p:cNvSpPr>
            <p:nvPr/>
          </p:nvSpPr>
          <p:spPr bwMode="auto">
            <a:xfrm>
              <a:off x="1399" y="1499"/>
              <a:ext cx="1015" cy="942"/>
            </a:xfrm>
            <a:prstGeom prst="cube">
              <a:avLst>
                <a:gd name="adj" fmla="val 25000"/>
              </a:avLst>
            </a:prstGeom>
            <a:solidFill>
              <a:srgbClr val="27B16F"/>
            </a:solidFill>
            <a:ln w="9525">
              <a:noFill/>
              <a:miter lim="800000"/>
              <a:headEnd/>
              <a:tailEnd/>
            </a:ln>
          </p:spPr>
          <p:txBody>
            <a:bodyPr wrap="none" anchor="ctr"/>
            <a:lstStyle/>
            <a:p>
              <a:endParaRPr lang="en-US"/>
            </a:p>
          </p:txBody>
        </p:sp>
        <p:sp>
          <p:nvSpPr>
            <p:cNvPr id="50186" name="Text Box 18"/>
            <p:cNvSpPr txBox="1">
              <a:spLocks noChangeArrowheads="1"/>
            </p:cNvSpPr>
            <p:nvPr/>
          </p:nvSpPr>
          <p:spPr bwMode="auto">
            <a:xfrm>
              <a:off x="1444" y="1755"/>
              <a:ext cx="741" cy="710"/>
            </a:xfrm>
            <a:prstGeom prst="rect">
              <a:avLst/>
            </a:prstGeom>
            <a:noFill/>
            <a:ln w="9525">
              <a:noFill/>
              <a:miter lim="800000"/>
              <a:headEnd/>
              <a:tailEnd/>
            </a:ln>
          </p:spPr>
          <p:txBody>
            <a:bodyPr>
              <a:spAutoFit/>
            </a:bodyPr>
            <a:lstStyle/>
            <a:p>
              <a:pPr algn="ctr">
                <a:spcBef>
                  <a:spcPct val="50000"/>
                </a:spcBef>
              </a:pPr>
              <a:r>
                <a:rPr lang="en-US" sz="2200" b="1">
                  <a:latin typeface="Times New Roman" pitchFamily="18" charset="0"/>
                </a:rPr>
                <a:t>Fan keeps</a:t>
              </a:r>
              <a:br>
                <a:rPr lang="en-US" sz="2200" b="1">
                  <a:latin typeface="Times New Roman" pitchFamily="18" charset="0"/>
                </a:rPr>
              </a:br>
              <a:r>
                <a:rPr lang="en-US" sz="2200" b="1">
                  <a:latin typeface="Times New Roman" pitchFamily="18" charset="0"/>
                </a:rPr>
                <a:t>system unit components cool</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par>
                          <p:cTn id="8" fill="hold">
                            <p:stCondLst>
                              <p:cond delay="1500"/>
                            </p:stCondLst>
                            <p:childTnLst>
                              <p:par>
                                <p:cTn id="9" presetID="2" presetClass="entr" presetSubtype="8"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20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6500"/>
                            </p:stCondLst>
                            <p:childTnLst>
                              <p:par>
                                <p:cTn id="19" presetID="2" presetClass="entr" presetSubtype="4" fill="hold" nodeType="afterEffect">
                                  <p:stCondLst>
                                    <p:cond delay="200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9000"/>
                            </p:stCondLst>
                            <p:childTnLst>
                              <p:par>
                                <p:cTn id="24" presetID="1" presetClass="entr" presetSubtype="0" fill="hold" nodeType="afterEffect">
                                  <p:stCondLst>
                                    <p:cond delay="0"/>
                                  </p:stCondLst>
                                  <p:childTnLst>
                                    <p:set>
                                      <p:cBhvr>
                                        <p:cTn id="25"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Mobile Computers and Devices</a:t>
            </a:r>
          </a:p>
        </p:txBody>
      </p:sp>
      <p:sp>
        <p:nvSpPr>
          <p:cNvPr id="97283" name="Rectangle 3"/>
          <p:cNvSpPr>
            <a:spLocks noGrp="1" noChangeArrowheads="1"/>
          </p:cNvSpPr>
          <p:nvPr>
            <p:ph type="body" idx="1"/>
          </p:nvPr>
        </p:nvSpPr>
        <p:spPr>
          <a:xfrm>
            <a:off x="292100" y="1090613"/>
            <a:ext cx="8585200" cy="738187"/>
          </a:xfrm>
        </p:spPr>
        <p:txBody>
          <a:bodyPr/>
          <a:lstStyle/>
          <a:p>
            <a:pPr>
              <a:buFont typeface="Monotype Sorts" pitchFamily="2" charset="2"/>
              <a:buNone/>
            </a:pPr>
            <a:r>
              <a:rPr lang="en-US" smtClean="0"/>
              <a:t>What is a</a:t>
            </a:r>
            <a:r>
              <a:rPr lang="en-US" b="0" smtClean="0"/>
              <a:t> </a:t>
            </a:r>
            <a:r>
              <a:rPr lang="en-US" smtClean="0"/>
              <a:t>mobile computer?</a:t>
            </a:r>
          </a:p>
        </p:txBody>
      </p:sp>
      <p:sp>
        <p:nvSpPr>
          <p:cNvPr id="5120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213 - 214 Fig. 4-37</a:t>
            </a:r>
          </a:p>
        </p:txBody>
      </p:sp>
      <p:grpSp>
        <p:nvGrpSpPr>
          <p:cNvPr id="2" name="Group 21"/>
          <p:cNvGrpSpPr>
            <a:grpSpLocks/>
          </p:cNvGrpSpPr>
          <p:nvPr/>
        </p:nvGrpSpPr>
        <p:grpSpPr bwMode="auto">
          <a:xfrm>
            <a:off x="7847013" y="6402388"/>
            <a:ext cx="860425" cy="271462"/>
            <a:chOff x="4943" y="4033"/>
            <a:chExt cx="542" cy="171"/>
          </a:xfrm>
        </p:grpSpPr>
        <p:sp>
          <p:nvSpPr>
            <p:cNvPr id="51208"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1209"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7324" name="Rectangle 44"/>
          <p:cNvSpPr>
            <a:spLocks noChangeArrowheads="1"/>
          </p:cNvSpPr>
          <p:nvPr/>
        </p:nvSpPr>
        <p:spPr bwMode="auto">
          <a:xfrm>
            <a:off x="304800" y="1547813"/>
            <a:ext cx="4876800" cy="15001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Notebook, weighing between 2.5 and 10 pounds, or mobile device</a:t>
            </a:r>
          </a:p>
        </p:txBody>
      </p:sp>
      <p:pic>
        <p:nvPicPr>
          <p:cNvPr id="10" name="Picture 9" descr="CFig4-37.gif"/>
          <p:cNvPicPr>
            <a:picLocks noChangeAspect="1"/>
          </p:cNvPicPr>
          <p:nvPr/>
        </p:nvPicPr>
        <p:blipFill>
          <a:blip r:embed="rId2"/>
          <a:stretch>
            <a:fillRect/>
          </a:stretch>
        </p:blipFill>
        <p:spPr>
          <a:xfrm>
            <a:off x="5257800" y="1143000"/>
            <a:ext cx="3601330"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wipe(left)">
                                      <p:cBhvr>
                                        <p:cTn id="7" dur="500"/>
                                        <p:tgtEl>
                                          <p:spTgt spid="9728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97324">
                                            <p:txEl>
                                              <p:pRg st="0" end="0"/>
                                            </p:txEl>
                                          </p:spTgt>
                                        </p:tgtEl>
                                        <p:attrNameLst>
                                          <p:attrName>style.visibility</p:attrName>
                                        </p:attrNameLst>
                                      </p:cBhvr>
                                      <p:to>
                                        <p:strVal val="visible"/>
                                      </p:to>
                                    </p:set>
                                    <p:animEffect transition="in" filter="wipe(left)">
                                      <p:cBhvr>
                                        <p:cTn id="11" dur="500"/>
                                        <p:tgtEl>
                                          <p:spTgt spid="97324">
                                            <p:txEl>
                                              <p:pRg st="0" end="0"/>
                                            </p:txEl>
                                          </p:spTgt>
                                        </p:tgtEl>
                                      </p:cBhvr>
                                    </p:animEffect>
                                  </p:childTnLst>
                                </p:cTn>
                              </p:par>
                            </p:childTnLst>
                          </p:cTn>
                        </p:par>
                        <p:par>
                          <p:cTn id="12" fill="hold">
                            <p:stCondLst>
                              <p:cond delay="3000"/>
                            </p:stCondLst>
                            <p:childTnLst>
                              <p:par>
                                <p:cTn id="13" presetID="2" presetClass="entr" presetSubtype="4"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5500"/>
                            </p:stCondLst>
                            <p:childTnLst>
                              <p:par>
                                <p:cTn id="18" presetID="1" presetClass="entr" presetSubtype="0" fill="hold" nodeType="afterEffect">
                                  <p:stCondLst>
                                    <p:cond delay="0"/>
                                  </p:stCondLst>
                                  <p:childTnLst>
                                    <p:set>
                                      <p:cBhvr>
                                        <p:cTn id="1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4" autoUpdateAnimBg="0" advAuto="0"/>
      <p:bldP spid="97324" grpId="0" build="p" bldLvl="4" autoUpdateAnimBg="0" advAuto="200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Mobile Computers and Devices</a:t>
            </a:r>
          </a:p>
        </p:txBody>
      </p:sp>
      <p:sp>
        <p:nvSpPr>
          <p:cNvPr id="101379" name="Rectangle 3"/>
          <p:cNvSpPr>
            <a:spLocks noGrp="1" noChangeArrowheads="1"/>
          </p:cNvSpPr>
          <p:nvPr>
            <p:ph type="body" idx="1"/>
          </p:nvPr>
        </p:nvSpPr>
        <p:spPr/>
        <p:txBody>
          <a:bodyPr/>
          <a:lstStyle/>
          <a:p>
            <a:pPr>
              <a:buFont typeface="Monotype Sorts" pitchFamily="2" charset="2"/>
              <a:buNone/>
            </a:pPr>
            <a:r>
              <a:rPr lang="en-US" smtClean="0"/>
              <a:t>What ports are on a notebook computer?</a:t>
            </a:r>
          </a:p>
        </p:txBody>
      </p:sp>
      <p:sp>
        <p:nvSpPr>
          <p:cNvPr id="52228"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214 Fig. 4-38</a:t>
            </a:r>
          </a:p>
        </p:txBody>
      </p:sp>
      <p:grpSp>
        <p:nvGrpSpPr>
          <p:cNvPr id="2" name="Group 21"/>
          <p:cNvGrpSpPr>
            <a:grpSpLocks/>
          </p:cNvGrpSpPr>
          <p:nvPr/>
        </p:nvGrpSpPr>
        <p:grpSpPr bwMode="auto">
          <a:xfrm>
            <a:off x="7847013" y="6402388"/>
            <a:ext cx="860425" cy="271462"/>
            <a:chOff x="4943" y="4033"/>
            <a:chExt cx="542" cy="171"/>
          </a:xfrm>
        </p:grpSpPr>
        <p:sp>
          <p:nvSpPr>
            <p:cNvPr id="52231"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2232"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pic>
        <p:nvPicPr>
          <p:cNvPr id="9" name="Picture 8" descr="CFig4-38.gif"/>
          <p:cNvPicPr>
            <a:picLocks noChangeAspect="1"/>
          </p:cNvPicPr>
          <p:nvPr/>
        </p:nvPicPr>
        <p:blipFill>
          <a:blip r:embed="rId2"/>
          <a:stretch>
            <a:fillRect/>
          </a:stretch>
        </p:blipFill>
        <p:spPr>
          <a:xfrm>
            <a:off x="533400" y="2209800"/>
            <a:ext cx="8382000" cy="3143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wipe(left)">
                                      <p:cBhvr>
                                        <p:cTn id="7" dur="500"/>
                                        <p:tgtEl>
                                          <p:spTgt spid="101379">
                                            <p:txEl>
                                              <p:pRg st="0" end="0"/>
                                            </p:txEl>
                                          </p:spTgt>
                                        </p:tgtEl>
                                      </p:cBhvr>
                                    </p:animEffect>
                                  </p:childTnLst>
                                </p:cTn>
                              </p:par>
                            </p:childTnLst>
                          </p:cTn>
                        </p:par>
                        <p:par>
                          <p:cTn id="8" fill="hold">
                            <p:stCondLst>
                              <p:cond delay="500"/>
                            </p:stCondLst>
                            <p:childTnLst>
                              <p:par>
                                <p:cTn id="9" presetID="23" presetClass="entr" presetSubtype="16"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4"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The System Unit</a:t>
            </a:r>
            <a:endParaRPr lang="en-US" smtClean="0">
              <a:latin typeface="Arial Unicode MS" pitchFamily="34" charset="-128"/>
            </a:endParaRPr>
          </a:p>
        </p:txBody>
      </p:sp>
      <p:sp>
        <p:nvSpPr>
          <p:cNvPr id="9219" name="Rectangle 3"/>
          <p:cNvSpPr>
            <a:spLocks noGrp="1" noChangeArrowheads="1"/>
          </p:cNvSpPr>
          <p:nvPr>
            <p:ph type="body" idx="1"/>
          </p:nvPr>
        </p:nvSpPr>
        <p:spPr>
          <a:xfrm>
            <a:off x="292100" y="1090613"/>
            <a:ext cx="4953000" cy="585787"/>
          </a:xfrm>
        </p:spPr>
        <p:txBody>
          <a:bodyPr/>
          <a:lstStyle/>
          <a:p>
            <a:pPr>
              <a:buFont typeface="Monotype Sorts" pitchFamily="2" charset="2"/>
              <a:buNone/>
            </a:pPr>
            <a:r>
              <a:rPr lang="en-US" smtClean="0"/>
              <a:t>What is the</a:t>
            </a:r>
            <a:r>
              <a:rPr lang="en-US" b="0" smtClean="0"/>
              <a:t> </a:t>
            </a:r>
            <a:r>
              <a:rPr lang="en-US" smtClean="0">
                <a:solidFill>
                  <a:srgbClr val="D94439"/>
                </a:solidFill>
              </a:rPr>
              <a:t>motherboard</a:t>
            </a:r>
            <a:r>
              <a:rPr lang="en-US" smtClean="0"/>
              <a:t>?</a:t>
            </a:r>
          </a:p>
        </p:txBody>
      </p:sp>
      <p:sp>
        <p:nvSpPr>
          <p:cNvPr id="717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186 Fig. 4-3</a:t>
            </a:r>
          </a:p>
        </p:txBody>
      </p:sp>
      <p:grpSp>
        <p:nvGrpSpPr>
          <p:cNvPr id="2" name="Group 21"/>
          <p:cNvGrpSpPr>
            <a:grpSpLocks/>
          </p:cNvGrpSpPr>
          <p:nvPr/>
        </p:nvGrpSpPr>
        <p:grpSpPr bwMode="auto">
          <a:xfrm>
            <a:off x="7847013" y="6402388"/>
            <a:ext cx="860425" cy="271462"/>
            <a:chOff x="4943" y="4033"/>
            <a:chExt cx="542" cy="171"/>
          </a:xfrm>
        </p:grpSpPr>
        <p:sp>
          <p:nvSpPr>
            <p:cNvPr id="7179"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7180"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9242" name="Rectangle 26"/>
          <p:cNvSpPr>
            <a:spLocks noChangeArrowheads="1"/>
          </p:cNvSpPr>
          <p:nvPr/>
        </p:nvSpPr>
        <p:spPr bwMode="auto">
          <a:xfrm>
            <a:off x="304800" y="1547813"/>
            <a:ext cx="3505200" cy="52339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Main circuit board of the system unit</a:t>
            </a:r>
            <a:endParaRPr kumimoji="1" lang="en-US" sz="2600" b="1">
              <a:solidFill>
                <a:srgbClr val="000000"/>
              </a:solidFill>
              <a:latin typeface="Arial Unicode MS" pitchFamily="34" charset="-128"/>
            </a:endParaRP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Contains expansion slots, processor chips, and memory slots</a:t>
            </a:r>
          </a:p>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Also called</a:t>
            </a:r>
            <a:r>
              <a:rPr kumimoji="1" lang="en-US" sz="2600">
                <a:solidFill>
                  <a:srgbClr val="000000"/>
                </a:solidFill>
                <a:latin typeface="Times New Roman" pitchFamily="18" charset="0"/>
              </a:rPr>
              <a:t> </a:t>
            </a:r>
            <a:r>
              <a:rPr kumimoji="1" lang="en-US" sz="2600" b="1">
                <a:solidFill>
                  <a:srgbClr val="000000"/>
                </a:solidFill>
                <a:latin typeface="Times New Roman" pitchFamily="18" charset="0"/>
              </a:rPr>
              <a:t>system board</a:t>
            </a:r>
          </a:p>
        </p:txBody>
      </p:sp>
      <p:grpSp>
        <p:nvGrpSpPr>
          <p:cNvPr id="3" name="Group 74"/>
          <p:cNvGrpSpPr>
            <a:grpSpLocks/>
          </p:cNvGrpSpPr>
          <p:nvPr/>
        </p:nvGrpSpPr>
        <p:grpSpPr bwMode="auto">
          <a:xfrm>
            <a:off x="0" y="4800600"/>
            <a:ext cx="1981200" cy="1295400"/>
            <a:chOff x="0" y="3024"/>
            <a:chExt cx="1248" cy="816"/>
          </a:xfrm>
        </p:grpSpPr>
        <p:sp>
          <p:nvSpPr>
            <p:cNvPr id="7177" name="Rectangle 75"/>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Motherboards below Chapter </a:t>
              </a:r>
            </a:p>
          </p:txBody>
        </p:sp>
        <p:sp>
          <p:nvSpPr>
            <p:cNvPr id="7178"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pic>
        <p:nvPicPr>
          <p:cNvPr id="13" name="Picture 12" descr="CFig4-03.gif"/>
          <p:cNvPicPr>
            <a:picLocks noChangeAspect="1"/>
          </p:cNvPicPr>
          <p:nvPr/>
        </p:nvPicPr>
        <p:blipFill>
          <a:blip r:embed="rId3"/>
          <a:stretch>
            <a:fillRect/>
          </a:stretch>
        </p:blipFill>
        <p:spPr>
          <a:xfrm>
            <a:off x="4038600" y="2133600"/>
            <a:ext cx="4723433" cy="27927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5000"/>
                                  </p:stCondLst>
                                  <p:childTnLst>
                                    <p:set>
                                      <p:cBhvr>
                                        <p:cTn id="10" dur="1" fill="hold">
                                          <p:stCondLst>
                                            <p:cond delay="0"/>
                                          </p:stCondLst>
                                        </p:cTn>
                                        <p:tgtEl>
                                          <p:spTgt spid="9242">
                                            <p:txEl>
                                              <p:pRg st="0" end="0"/>
                                            </p:txEl>
                                          </p:spTgt>
                                        </p:tgtEl>
                                        <p:attrNameLst>
                                          <p:attrName>style.visibility</p:attrName>
                                        </p:attrNameLst>
                                      </p:cBhvr>
                                      <p:to>
                                        <p:strVal val="visible"/>
                                      </p:to>
                                    </p:set>
                                    <p:animEffect transition="in" filter="wipe(left)">
                                      <p:cBhvr>
                                        <p:cTn id="11" dur="500"/>
                                        <p:tgtEl>
                                          <p:spTgt spid="9242">
                                            <p:txEl>
                                              <p:pRg st="0" end="0"/>
                                            </p:txEl>
                                          </p:spTgt>
                                        </p:tgtEl>
                                      </p:cBhvr>
                                    </p:animEffect>
                                  </p:childTnLst>
                                </p:cTn>
                              </p:par>
                            </p:childTnLst>
                          </p:cTn>
                        </p:par>
                        <p:par>
                          <p:cTn id="12" fill="hold">
                            <p:stCondLst>
                              <p:cond delay="6000"/>
                            </p:stCondLst>
                            <p:childTnLst>
                              <p:par>
                                <p:cTn id="13" presetID="22" presetClass="entr" presetSubtype="8" fill="hold" grpId="0" nodeType="afterEffect">
                                  <p:stCondLst>
                                    <p:cond delay="5000"/>
                                  </p:stCondLst>
                                  <p:childTnLst>
                                    <p:set>
                                      <p:cBhvr>
                                        <p:cTn id="14" dur="1" fill="hold">
                                          <p:stCondLst>
                                            <p:cond delay="0"/>
                                          </p:stCondLst>
                                        </p:cTn>
                                        <p:tgtEl>
                                          <p:spTgt spid="9242">
                                            <p:txEl>
                                              <p:pRg st="1" end="1"/>
                                            </p:txEl>
                                          </p:spTgt>
                                        </p:tgtEl>
                                        <p:attrNameLst>
                                          <p:attrName>style.visibility</p:attrName>
                                        </p:attrNameLst>
                                      </p:cBhvr>
                                      <p:to>
                                        <p:strVal val="visible"/>
                                      </p:to>
                                    </p:set>
                                    <p:animEffect transition="in" filter="wipe(left)">
                                      <p:cBhvr>
                                        <p:cTn id="15" dur="500"/>
                                        <p:tgtEl>
                                          <p:spTgt spid="9242">
                                            <p:txEl>
                                              <p:pRg st="1" end="1"/>
                                            </p:txEl>
                                          </p:spTgt>
                                        </p:tgtEl>
                                      </p:cBhvr>
                                    </p:animEffect>
                                  </p:childTnLst>
                                </p:cTn>
                              </p:par>
                            </p:childTnLst>
                          </p:cTn>
                        </p:par>
                        <p:par>
                          <p:cTn id="16" fill="hold">
                            <p:stCondLst>
                              <p:cond delay="11500"/>
                            </p:stCondLst>
                            <p:childTnLst>
                              <p:par>
                                <p:cTn id="17" presetID="22" presetClass="entr" presetSubtype="8" fill="hold" grpId="0" nodeType="afterEffect">
                                  <p:stCondLst>
                                    <p:cond delay="5000"/>
                                  </p:stCondLst>
                                  <p:childTnLst>
                                    <p:set>
                                      <p:cBhvr>
                                        <p:cTn id="18" dur="1" fill="hold">
                                          <p:stCondLst>
                                            <p:cond delay="0"/>
                                          </p:stCondLst>
                                        </p:cTn>
                                        <p:tgtEl>
                                          <p:spTgt spid="9242">
                                            <p:txEl>
                                              <p:pRg st="2" end="2"/>
                                            </p:txEl>
                                          </p:spTgt>
                                        </p:tgtEl>
                                        <p:attrNameLst>
                                          <p:attrName>style.visibility</p:attrName>
                                        </p:attrNameLst>
                                      </p:cBhvr>
                                      <p:to>
                                        <p:strVal val="visible"/>
                                      </p:to>
                                    </p:set>
                                    <p:animEffect transition="in" filter="wipe(left)">
                                      <p:cBhvr>
                                        <p:cTn id="19" dur="500"/>
                                        <p:tgtEl>
                                          <p:spTgt spid="9242">
                                            <p:txEl>
                                              <p:pRg st="2" end="2"/>
                                            </p:txEl>
                                          </p:spTgt>
                                        </p:tgtEl>
                                      </p:cBhvr>
                                    </p:animEffect>
                                  </p:childTnLst>
                                </p:cTn>
                              </p:par>
                            </p:childTnLst>
                          </p:cTn>
                        </p:par>
                        <p:par>
                          <p:cTn id="20" fill="hold">
                            <p:stCondLst>
                              <p:cond delay="17000"/>
                            </p:stCondLst>
                            <p:childTnLst>
                              <p:par>
                                <p:cTn id="21" presetID="4" presetClass="entr" presetSubtype="16" fill="hold" nodeType="afterEffect">
                                  <p:stCondLst>
                                    <p:cond delay="200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par>
                          <p:cTn id="24" fill="hold">
                            <p:stCondLst>
                              <p:cond delay="19500"/>
                            </p:stCondLst>
                            <p:childTnLst>
                              <p:par>
                                <p:cTn id="25" presetID="1" presetClass="entr" presetSubtype="0" fill="hold" nodeType="afterEffect">
                                  <p:stCondLst>
                                    <p:cond delay="100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20500"/>
                            </p:stCondLst>
                            <p:childTnLst>
                              <p:par>
                                <p:cTn id="28" presetID="1" presetClass="entr" presetSubtype="0" fill="hold" nodeType="afterEffect">
                                  <p:stCondLst>
                                    <p:cond delay="0"/>
                                  </p:stCondLst>
                                  <p:childTnLst>
                                    <p:set>
                                      <p:cBhvr>
                                        <p:cTn id="2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4" autoUpdateAnimBg="0" advAuto="0"/>
      <p:bldP spid="9242" grpId="0" build="p" bldLvl="4" autoUpdateAnimBg="0" advAuto="500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Mobile Computers and Devices</a:t>
            </a:r>
          </a:p>
        </p:txBody>
      </p:sp>
      <p:sp>
        <p:nvSpPr>
          <p:cNvPr id="103427" name="Rectangle 3"/>
          <p:cNvSpPr>
            <a:spLocks noGrp="1" noChangeArrowheads="1"/>
          </p:cNvSpPr>
          <p:nvPr>
            <p:ph type="body" idx="1"/>
          </p:nvPr>
        </p:nvSpPr>
        <p:spPr/>
        <p:txBody>
          <a:bodyPr/>
          <a:lstStyle/>
          <a:p>
            <a:pPr>
              <a:buFont typeface="Monotype Sorts" pitchFamily="2" charset="2"/>
              <a:buNone/>
            </a:pPr>
            <a:r>
              <a:rPr lang="en-US" smtClean="0"/>
              <a:t>What ports and slots are on a tablet PC?</a:t>
            </a:r>
          </a:p>
        </p:txBody>
      </p:sp>
      <p:sp>
        <p:nvSpPr>
          <p:cNvPr id="5325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214 Fig. 4-39</a:t>
            </a:r>
          </a:p>
        </p:txBody>
      </p:sp>
      <p:grpSp>
        <p:nvGrpSpPr>
          <p:cNvPr id="2" name="Group 21"/>
          <p:cNvGrpSpPr>
            <a:grpSpLocks/>
          </p:cNvGrpSpPr>
          <p:nvPr/>
        </p:nvGrpSpPr>
        <p:grpSpPr bwMode="auto">
          <a:xfrm>
            <a:off x="7847013" y="6402388"/>
            <a:ext cx="860425" cy="271462"/>
            <a:chOff x="4943" y="4033"/>
            <a:chExt cx="542" cy="171"/>
          </a:xfrm>
        </p:grpSpPr>
        <p:sp>
          <p:nvSpPr>
            <p:cNvPr id="53255"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3256"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pic>
        <p:nvPicPr>
          <p:cNvPr id="9" name="Picture 8" descr="CFig4-39.gif"/>
          <p:cNvPicPr>
            <a:picLocks noChangeAspect="1"/>
          </p:cNvPicPr>
          <p:nvPr/>
        </p:nvPicPr>
        <p:blipFill>
          <a:blip r:embed="rId2"/>
          <a:stretch>
            <a:fillRect/>
          </a:stretch>
        </p:blipFill>
        <p:spPr>
          <a:xfrm>
            <a:off x="2133600" y="1752600"/>
            <a:ext cx="4770672"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wipe(left)">
                                      <p:cBhvr>
                                        <p:cTn id="7" dur="500"/>
                                        <p:tgtEl>
                                          <p:spTgt spid="103427">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3"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Putting It All Together</a:t>
            </a:r>
          </a:p>
        </p:txBody>
      </p:sp>
      <p:sp>
        <p:nvSpPr>
          <p:cNvPr id="105475" name="Rectangle 3"/>
          <p:cNvSpPr>
            <a:spLocks noGrp="1" noChangeArrowheads="1"/>
          </p:cNvSpPr>
          <p:nvPr>
            <p:ph type="body" idx="1"/>
          </p:nvPr>
        </p:nvSpPr>
        <p:spPr>
          <a:xfrm>
            <a:off x="304800" y="1090613"/>
            <a:ext cx="8839200" cy="4757737"/>
          </a:xfrm>
        </p:spPr>
        <p:txBody>
          <a:bodyPr/>
          <a:lstStyle/>
          <a:p>
            <a:pPr marL="0" indent="0">
              <a:buFont typeface="Monotype Sorts" pitchFamily="2" charset="2"/>
              <a:buNone/>
            </a:pPr>
            <a:r>
              <a:rPr lang="en-US" sz="2700" smtClean="0"/>
              <a:t>What are suggested processor and RAM configurations based on the needs of various types of users?</a:t>
            </a:r>
          </a:p>
        </p:txBody>
      </p:sp>
      <p:sp>
        <p:nvSpPr>
          <p:cNvPr id="5427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215 Fig. 4-40</a:t>
            </a:r>
          </a:p>
        </p:txBody>
      </p:sp>
      <p:grpSp>
        <p:nvGrpSpPr>
          <p:cNvPr id="2" name="Group 21"/>
          <p:cNvGrpSpPr>
            <a:grpSpLocks/>
          </p:cNvGrpSpPr>
          <p:nvPr/>
        </p:nvGrpSpPr>
        <p:grpSpPr bwMode="auto">
          <a:xfrm>
            <a:off x="7847013" y="6402388"/>
            <a:ext cx="860425" cy="271462"/>
            <a:chOff x="4943" y="4033"/>
            <a:chExt cx="542" cy="171"/>
          </a:xfrm>
        </p:grpSpPr>
        <p:sp>
          <p:nvSpPr>
            <p:cNvPr id="54281"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4282"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grpSp>
        <p:nvGrpSpPr>
          <p:cNvPr id="13" name="Group 12"/>
          <p:cNvGrpSpPr/>
          <p:nvPr/>
        </p:nvGrpSpPr>
        <p:grpSpPr>
          <a:xfrm>
            <a:off x="1524000" y="2209800"/>
            <a:ext cx="6361623" cy="3733800"/>
            <a:chOff x="1524000" y="2209800"/>
            <a:chExt cx="6361623" cy="3733800"/>
          </a:xfrm>
        </p:grpSpPr>
        <p:pic>
          <p:nvPicPr>
            <p:cNvPr id="11" name="Picture 10" descr="CFig4-40.gif"/>
            <p:cNvPicPr>
              <a:picLocks noChangeAspect="1"/>
            </p:cNvPicPr>
            <p:nvPr/>
          </p:nvPicPr>
          <p:blipFill>
            <a:blip r:embed="rId2"/>
            <a:srcRect b="54444"/>
            <a:stretch>
              <a:fillRect/>
            </a:stretch>
          </p:blipFill>
          <p:spPr>
            <a:xfrm>
              <a:off x="1524000" y="2438400"/>
              <a:ext cx="3008823" cy="3124200"/>
            </a:xfrm>
            <a:prstGeom prst="rect">
              <a:avLst/>
            </a:prstGeom>
            <a:ln>
              <a:noFill/>
            </a:ln>
            <a:effectLst>
              <a:outerShdw blurRad="292100" dist="139700" dir="2700000" algn="tl" rotWithShape="0">
                <a:srgbClr val="333333">
                  <a:alpha val="65000"/>
                </a:srgbClr>
              </a:outerShdw>
            </a:effectLst>
          </p:spPr>
        </p:pic>
        <p:pic>
          <p:nvPicPr>
            <p:cNvPr id="12" name="Picture 11" descr="CFig4-40.gif"/>
            <p:cNvPicPr>
              <a:picLocks noChangeAspect="1"/>
            </p:cNvPicPr>
            <p:nvPr/>
          </p:nvPicPr>
          <p:blipFill>
            <a:blip r:embed="rId2"/>
            <a:srcRect t="45556"/>
            <a:stretch>
              <a:fillRect/>
            </a:stretch>
          </p:blipFill>
          <p:spPr>
            <a:xfrm>
              <a:off x="4876800" y="2209800"/>
              <a:ext cx="3008823" cy="373380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500"/>
                                        <p:tgtEl>
                                          <p:spTgt spid="10547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4"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Keeping Your Computer Clean</a:t>
            </a:r>
          </a:p>
        </p:txBody>
      </p:sp>
      <p:sp>
        <p:nvSpPr>
          <p:cNvPr id="193539" name="Rectangle 3"/>
          <p:cNvSpPr>
            <a:spLocks noGrp="1" noChangeArrowheads="1"/>
          </p:cNvSpPr>
          <p:nvPr>
            <p:ph type="body" idx="1"/>
          </p:nvPr>
        </p:nvSpPr>
        <p:spPr>
          <a:xfrm>
            <a:off x="304800" y="1090613"/>
            <a:ext cx="8839200" cy="4757737"/>
          </a:xfrm>
        </p:spPr>
        <p:txBody>
          <a:bodyPr/>
          <a:lstStyle/>
          <a:p>
            <a:pPr marL="0" indent="0">
              <a:buFont typeface="Monotype Sorts" pitchFamily="2" charset="2"/>
              <a:buNone/>
            </a:pPr>
            <a:r>
              <a:rPr lang="en-US" sz="2700" smtClean="0"/>
              <a:t>Over time, the system unit collects dust – even in a clean environment</a:t>
            </a:r>
          </a:p>
        </p:txBody>
      </p:sp>
      <p:sp>
        <p:nvSpPr>
          <p:cNvPr id="55300"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216 Fig. 4-41</a:t>
            </a:r>
          </a:p>
        </p:txBody>
      </p:sp>
      <p:grpSp>
        <p:nvGrpSpPr>
          <p:cNvPr id="2" name="Group 5"/>
          <p:cNvGrpSpPr>
            <a:grpSpLocks/>
          </p:cNvGrpSpPr>
          <p:nvPr/>
        </p:nvGrpSpPr>
        <p:grpSpPr bwMode="auto">
          <a:xfrm>
            <a:off x="7847013" y="6402388"/>
            <a:ext cx="860425" cy="271462"/>
            <a:chOff x="4943" y="4033"/>
            <a:chExt cx="542" cy="171"/>
          </a:xfrm>
        </p:grpSpPr>
        <p:sp>
          <p:nvSpPr>
            <p:cNvPr id="55304" name="AutoShape 6">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55305" name="Text Box 7"/>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93544" name="Rectangle 8"/>
          <p:cNvSpPr>
            <a:spLocks noChangeArrowheads="1"/>
          </p:cNvSpPr>
          <p:nvPr/>
        </p:nvSpPr>
        <p:spPr bwMode="auto">
          <a:xfrm>
            <a:off x="304800" y="2001838"/>
            <a:ext cx="8243888" cy="2743200"/>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Preventative maintenance requires a few basic products: </a:t>
            </a:r>
          </a:p>
        </p:txBody>
      </p:sp>
      <p:pic>
        <p:nvPicPr>
          <p:cNvPr id="10" name="Picture 9" descr="CFig4-41.gif"/>
          <p:cNvPicPr>
            <a:picLocks noChangeAspect="1"/>
          </p:cNvPicPr>
          <p:nvPr/>
        </p:nvPicPr>
        <p:blipFill>
          <a:blip r:embed="rId2"/>
          <a:stretch>
            <a:fillRect/>
          </a:stretch>
        </p:blipFill>
        <p:spPr>
          <a:xfrm>
            <a:off x="3200400" y="2590800"/>
            <a:ext cx="4191000" cy="35571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193544">
                                            <p:txEl>
                                              <p:pRg st="0" end="0"/>
                                            </p:txEl>
                                          </p:spTgt>
                                        </p:tgtEl>
                                        <p:attrNameLst>
                                          <p:attrName>style.visibility</p:attrName>
                                        </p:attrNameLst>
                                      </p:cBhvr>
                                      <p:to>
                                        <p:strVal val="visible"/>
                                      </p:to>
                                    </p:set>
                                    <p:animEffect transition="in" filter="wipe(left)">
                                      <p:cBhvr>
                                        <p:cTn id="11" dur="500"/>
                                        <p:tgtEl>
                                          <p:spTgt spid="193544">
                                            <p:txEl>
                                              <p:pRg st="0" end="0"/>
                                            </p:txEl>
                                          </p:spTgt>
                                        </p:tgtEl>
                                      </p:cBhvr>
                                    </p:animEffect>
                                  </p:childTnLst>
                                </p:cTn>
                              </p:par>
                            </p:childTnLst>
                          </p:cTn>
                        </p:par>
                        <p:par>
                          <p:cTn id="12" fill="hold">
                            <p:stCondLst>
                              <p:cond delay="5000"/>
                            </p:stCondLst>
                            <p:childTnLst>
                              <p:par>
                                <p:cTn id="13" presetID="4" presetClass="entr" presetSubtype="16"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par>
                          <p:cTn id="16" fill="hold">
                            <p:stCondLst>
                              <p:cond delay="7500"/>
                            </p:stCondLst>
                            <p:childTnLst>
                              <p:par>
                                <p:cTn id="17" presetID="1" presetClass="entr" presetSubtype="0" fill="hold" nodeType="after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bldLvl="4" autoUpdateAnimBg="0" advAuto="0"/>
      <p:bldP spid="193544" grpId="0" build="p" bldLvl="5" autoUpdateAnimBg="0" advAuto="400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1625" y="0"/>
            <a:ext cx="8689975" cy="806450"/>
          </a:xfrm>
        </p:spPr>
        <p:txBody>
          <a:bodyPr/>
          <a:lstStyle/>
          <a:p>
            <a:r>
              <a:rPr lang="en-US" sz="2800" smtClean="0"/>
              <a:t>Summary of the Components of the System Unit</a:t>
            </a:r>
          </a:p>
        </p:txBody>
      </p:sp>
      <p:sp>
        <p:nvSpPr>
          <p:cNvPr id="132099" name="AutoShape 3"/>
          <p:cNvSpPr>
            <a:spLocks noChangeArrowheads="1"/>
          </p:cNvSpPr>
          <p:nvPr/>
        </p:nvSpPr>
        <p:spPr bwMode="auto">
          <a:xfrm>
            <a:off x="152400" y="1928813"/>
            <a:ext cx="4341813"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lvl="1">
              <a:spcBef>
                <a:spcPct val="5000"/>
              </a:spcBef>
              <a:buClr>
                <a:srgbClr val="D94439"/>
              </a:buClr>
              <a:buSzPct val="75000"/>
              <a:buFont typeface="Wingdings" pitchFamily="2" charset="2"/>
              <a:buNone/>
              <a:defRPr/>
            </a:pPr>
            <a:r>
              <a:rPr kumimoji="1" lang="en-US" sz="1600" b="1">
                <a:latin typeface="Times New Roman" pitchFamily="18" charset="0"/>
              </a:rPr>
              <a:t>Components of the system unit</a:t>
            </a:r>
          </a:p>
        </p:txBody>
      </p:sp>
      <p:sp>
        <p:nvSpPr>
          <p:cNvPr id="132100" name="AutoShape 4"/>
          <p:cNvSpPr>
            <a:spLocks noChangeArrowheads="1"/>
          </p:cNvSpPr>
          <p:nvPr/>
        </p:nvSpPr>
        <p:spPr bwMode="auto">
          <a:xfrm>
            <a:off x="152400" y="2776538"/>
            <a:ext cx="4341813" cy="661987"/>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defRPr/>
            </a:pPr>
            <a:r>
              <a:rPr kumimoji="1" lang="en-US" sz="1600" b="1">
                <a:latin typeface="Times New Roman" pitchFamily="18" charset="0"/>
              </a:rPr>
              <a:t>How memory stores data, instructions,</a:t>
            </a:r>
            <a:br>
              <a:rPr kumimoji="1" lang="en-US" sz="1600" b="1">
                <a:latin typeface="Times New Roman" pitchFamily="18" charset="0"/>
              </a:rPr>
            </a:br>
            <a:r>
              <a:rPr kumimoji="1" lang="en-US" sz="1600" b="1">
                <a:latin typeface="Times New Roman" pitchFamily="18" charset="0"/>
              </a:rPr>
              <a:t>and information</a:t>
            </a:r>
          </a:p>
        </p:txBody>
      </p:sp>
      <p:sp>
        <p:nvSpPr>
          <p:cNvPr id="132105" name="AutoShape 9"/>
          <p:cNvSpPr>
            <a:spLocks noChangeArrowheads="1"/>
          </p:cNvSpPr>
          <p:nvPr/>
        </p:nvSpPr>
        <p:spPr bwMode="auto">
          <a:xfrm>
            <a:off x="228600" y="3657600"/>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spcBef>
                <a:spcPct val="20000"/>
              </a:spcBef>
              <a:buClr>
                <a:schemeClr val="accent1"/>
              </a:buClr>
              <a:buSzPct val="75000"/>
              <a:buFont typeface="Wingdings" pitchFamily="2" charset="2"/>
              <a:buNone/>
              <a:defRPr/>
            </a:pPr>
            <a:r>
              <a:rPr kumimoji="1" lang="en-US" sz="1600" b="1">
                <a:latin typeface="Times New Roman" pitchFamily="18" charset="0"/>
              </a:rPr>
              <a:t>Sequence of operations that occur when a computer executes an instruction</a:t>
            </a:r>
          </a:p>
        </p:txBody>
      </p:sp>
      <p:sp>
        <p:nvSpPr>
          <p:cNvPr id="132106" name="AutoShape 10"/>
          <p:cNvSpPr>
            <a:spLocks noChangeArrowheads="1"/>
          </p:cNvSpPr>
          <p:nvPr/>
        </p:nvSpPr>
        <p:spPr bwMode="auto">
          <a:xfrm>
            <a:off x="4495800" y="2362200"/>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spcBef>
                <a:spcPct val="20000"/>
              </a:spcBef>
              <a:buClr>
                <a:schemeClr val="accent1"/>
              </a:buClr>
              <a:buSzPct val="75000"/>
              <a:buFont typeface="Wingdings" pitchFamily="2" charset="2"/>
              <a:buNone/>
              <a:defRPr/>
            </a:pPr>
            <a:r>
              <a:rPr kumimoji="1" lang="en-US" sz="1600" b="1">
                <a:latin typeface="Times New Roman" pitchFamily="18" charset="0"/>
              </a:rPr>
              <a:t>Comparison of various personal computer processors on the market today</a:t>
            </a:r>
          </a:p>
        </p:txBody>
      </p:sp>
      <p:sp>
        <p:nvSpPr>
          <p:cNvPr id="132110" name="Text Box 14"/>
          <p:cNvSpPr txBox="1">
            <a:spLocks noChangeArrowheads="1"/>
          </p:cNvSpPr>
          <p:nvPr/>
        </p:nvSpPr>
        <p:spPr bwMode="auto">
          <a:xfrm>
            <a:off x="304800" y="5876925"/>
            <a:ext cx="2330450" cy="396875"/>
          </a:xfrm>
          <a:prstGeom prst="rect">
            <a:avLst/>
          </a:prstGeom>
          <a:noFill/>
          <a:ln w="9525">
            <a:noFill/>
            <a:miter lim="800000"/>
            <a:headEnd/>
            <a:tailEnd/>
          </a:ln>
        </p:spPr>
        <p:txBody>
          <a:bodyPr wrap="none">
            <a:spAutoFit/>
          </a:bodyPr>
          <a:lstStyle/>
          <a:p>
            <a:pPr>
              <a:spcBef>
                <a:spcPct val="50000"/>
              </a:spcBef>
              <a:buClr>
                <a:srgbClr val="D94439"/>
              </a:buClr>
              <a:buSzPct val="75000"/>
              <a:buFont typeface="Wingdings" pitchFamily="2" charset="2"/>
              <a:buNone/>
            </a:pPr>
            <a:r>
              <a:rPr kumimoji="1" lang="en-US" sz="2000" b="1">
                <a:solidFill>
                  <a:srgbClr val="000099"/>
                </a:solidFill>
                <a:latin typeface="Garamond" pitchFamily="18" charset="0"/>
              </a:rPr>
              <a:t>Chapter 4 Complete</a:t>
            </a:r>
          </a:p>
        </p:txBody>
      </p:sp>
      <p:sp>
        <p:nvSpPr>
          <p:cNvPr id="132132" name="AutoShape 36"/>
          <p:cNvSpPr>
            <a:spLocks noChangeArrowheads="1"/>
          </p:cNvSpPr>
          <p:nvPr/>
        </p:nvSpPr>
        <p:spPr bwMode="auto">
          <a:xfrm>
            <a:off x="4495800" y="3200400"/>
            <a:ext cx="4341813" cy="661988"/>
          </a:xfrm>
          <a:prstGeom prst="roundRect">
            <a:avLst>
              <a:gd name="adj" fmla="val 50000"/>
            </a:avLst>
          </a:prstGeom>
          <a:gradFill rotWithShape="0">
            <a:gsLst>
              <a:gs pos="0">
                <a:srgbClr val="8787AE"/>
              </a:gs>
              <a:gs pos="100000">
                <a:srgbClr val="003D7A"/>
              </a:gs>
            </a:gsLst>
            <a:lin ang="0" scaled="1"/>
          </a:gradFill>
          <a:ln w="12700">
            <a:noFill/>
            <a:round/>
            <a:headEnd/>
            <a:tailEnd/>
          </a:ln>
          <a:effectLst>
            <a:outerShdw dist="81320" dir="2319588" algn="ctr" rotWithShape="0">
              <a:schemeClr val="bg2">
                <a:alpha val="50000"/>
              </a:schemeClr>
            </a:outerShdw>
          </a:effectLst>
        </p:spPr>
        <p:txBody>
          <a:bodyPr anchor="ctr"/>
          <a:lstStyle/>
          <a:p>
            <a:pPr algn="ctr">
              <a:lnSpc>
                <a:spcPts val="2000"/>
              </a:lnSpc>
              <a:spcBef>
                <a:spcPct val="20000"/>
              </a:spcBef>
              <a:buClr>
                <a:schemeClr val="accent1"/>
              </a:buClr>
              <a:buSzPct val="75000"/>
              <a:buFont typeface="Wingdings" pitchFamily="2" charset="2"/>
              <a:buNone/>
              <a:defRPr/>
            </a:pPr>
            <a:r>
              <a:rPr kumimoji="1" lang="en-US" sz="1600" b="1">
                <a:latin typeface="Times New Roman" pitchFamily="18" charset="0"/>
              </a:rPr>
              <a:t>How to clean a system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32099"/>
                                        </p:tgtEl>
                                        <p:attrNameLst>
                                          <p:attrName>style.visibility</p:attrName>
                                        </p:attrNameLst>
                                      </p:cBhvr>
                                      <p:to>
                                        <p:strVal val="visible"/>
                                      </p:to>
                                    </p:set>
                                    <p:animEffect transition="in" filter="wipe(left)">
                                      <p:cBhvr>
                                        <p:cTn id="7" dur="500"/>
                                        <p:tgtEl>
                                          <p:spTgt spid="132099"/>
                                        </p:tgtEl>
                                      </p:cBhvr>
                                    </p:animEffect>
                                  </p:childTnLst>
                                </p:cTn>
                              </p:par>
                            </p:childTnLst>
                          </p:cTn>
                        </p:par>
                        <p:par>
                          <p:cTn id="8" fill="hold">
                            <p:stCondLst>
                              <p:cond delay="2500"/>
                            </p:stCondLst>
                            <p:childTnLst>
                              <p:par>
                                <p:cTn id="9" presetID="22" presetClass="entr" presetSubtype="8" fill="hold" grpId="0" nodeType="afterEffect">
                                  <p:stCondLst>
                                    <p:cond delay="4000"/>
                                  </p:stCondLst>
                                  <p:childTnLst>
                                    <p:set>
                                      <p:cBhvr>
                                        <p:cTn id="10" dur="1" fill="hold">
                                          <p:stCondLst>
                                            <p:cond delay="0"/>
                                          </p:stCondLst>
                                        </p:cTn>
                                        <p:tgtEl>
                                          <p:spTgt spid="132100"/>
                                        </p:tgtEl>
                                        <p:attrNameLst>
                                          <p:attrName>style.visibility</p:attrName>
                                        </p:attrNameLst>
                                      </p:cBhvr>
                                      <p:to>
                                        <p:strVal val="visible"/>
                                      </p:to>
                                    </p:set>
                                    <p:animEffect transition="in" filter="wipe(left)">
                                      <p:cBhvr>
                                        <p:cTn id="11" dur="500"/>
                                        <p:tgtEl>
                                          <p:spTgt spid="132100"/>
                                        </p:tgtEl>
                                      </p:cBhvr>
                                    </p:animEffect>
                                  </p:childTnLst>
                                </p:cTn>
                              </p:par>
                            </p:childTnLst>
                          </p:cTn>
                        </p:par>
                        <p:par>
                          <p:cTn id="12" fill="hold">
                            <p:stCondLst>
                              <p:cond delay="7000"/>
                            </p:stCondLst>
                            <p:childTnLst>
                              <p:par>
                                <p:cTn id="13" presetID="22" presetClass="entr" presetSubtype="8" fill="hold" grpId="0" nodeType="afterEffect">
                                  <p:stCondLst>
                                    <p:cond delay="4000"/>
                                  </p:stCondLst>
                                  <p:childTnLst>
                                    <p:set>
                                      <p:cBhvr>
                                        <p:cTn id="14" dur="1" fill="hold">
                                          <p:stCondLst>
                                            <p:cond delay="0"/>
                                          </p:stCondLst>
                                        </p:cTn>
                                        <p:tgtEl>
                                          <p:spTgt spid="132105"/>
                                        </p:tgtEl>
                                        <p:attrNameLst>
                                          <p:attrName>style.visibility</p:attrName>
                                        </p:attrNameLst>
                                      </p:cBhvr>
                                      <p:to>
                                        <p:strVal val="visible"/>
                                      </p:to>
                                    </p:set>
                                    <p:animEffect transition="in" filter="wipe(left)">
                                      <p:cBhvr>
                                        <p:cTn id="15" dur="500"/>
                                        <p:tgtEl>
                                          <p:spTgt spid="132105"/>
                                        </p:tgtEl>
                                      </p:cBhvr>
                                    </p:animEffect>
                                  </p:childTnLst>
                                </p:cTn>
                              </p:par>
                            </p:childTnLst>
                          </p:cTn>
                        </p:par>
                        <p:par>
                          <p:cTn id="16" fill="hold">
                            <p:stCondLst>
                              <p:cond delay="11500"/>
                            </p:stCondLst>
                            <p:childTnLst>
                              <p:par>
                                <p:cTn id="17" presetID="22" presetClass="entr" presetSubtype="8" fill="hold" grpId="0" nodeType="afterEffect">
                                  <p:stCondLst>
                                    <p:cond delay="4000"/>
                                  </p:stCondLst>
                                  <p:childTnLst>
                                    <p:set>
                                      <p:cBhvr>
                                        <p:cTn id="18" dur="1" fill="hold">
                                          <p:stCondLst>
                                            <p:cond delay="0"/>
                                          </p:stCondLst>
                                        </p:cTn>
                                        <p:tgtEl>
                                          <p:spTgt spid="132106"/>
                                        </p:tgtEl>
                                        <p:attrNameLst>
                                          <p:attrName>style.visibility</p:attrName>
                                        </p:attrNameLst>
                                      </p:cBhvr>
                                      <p:to>
                                        <p:strVal val="visible"/>
                                      </p:to>
                                    </p:set>
                                    <p:animEffect transition="in" filter="wipe(left)">
                                      <p:cBhvr>
                                        <p:cTn id="19" dur="500"/>
                                        <p:tgtEl>
                                          <p:spTgt spid="132106"/>
                                        </p:tgtEl>
                                      </p:cBhvr>
                                    </p:animEffect>
                                  </p:childTnLst>
                                </p:cTn>
                              </p:par>
                            </p:childTnLst>
                          </p:cTn>
                        </p:par>
                        <p:par>
                          <p:cTn id="20" fill="hold">
                            <p:stCondLst>
                              <p:cond delay="16000"/>
                            </p:stCondLst>
                            <p:childTnLst>
                              <p:par>
                                <p:cTn id="21" presetID="22" presetClass="entr" presetSubtype="8" fill="hold" grpId="0" nodeType="afterEffect">
                                  <p:stCondLst>
                                    <p:cond delay="4000"/>
                                  </p:stCondLst>
                                  <p:childTnLst>
                                    <p:set>
                                      <p:cBhvr>
                                        <p:cTn id="22" dur="1" fill="hold">
                                          <p:stCondLst>
                                            <p:cond delay="0"/>
                                          </p:stCondLst>
                                        </p:cTn>
                                        <p:tgtEl>
                                          <p:spTgt spid="132132"/>
                                        </p:tgtEl>
                                        <p:attrNameLst>
                                          <p:attrName>style.visibility</p:attrName>
                                        </p:attrNameLst>
                                      </p:cBhvr>
                                      <p:to>
                                        <p:strVal val="visible"/>
                                      </p:to>
                                    </p:set>
                                    <p:animEffect transition="in" filter="wipe(left)">
                                      <p:cBhvr>
                                        <p:cTn id="23" dur="500"/>
                                        <p:tgtEl>
                                          <p:spTgt spid="132132"/>
                                        </p:tgtEl>
                                      </p:cBhvr>
                                    </p:animEffect>
                                  </p:childTnLst>
                                </p:cTn>
                              </p:par>
                            </p:childTnLst>
                          </p:cTn>
                        </p:par>
                        <p:par>
                          <p:cTn id="24" fill="hold">
                            <p:stCondLst>
                              <p:cond delay="20500"/>
                            </p:stCondLst>
                            <p:childTnLst>
                              <p:par>
                                <p:cTn id="25" presetID="3" presetClass="entr" presetSubtype="10" fill="hold" grpId="0" nodeType="afterEffect">
                                  <p:stCondLst>
                                    <p:cond delay="1000"/>
                                  </p:stCondLst>
                                  <p:childTnLst>
                                    <p:set>
                                      <p:cBhvr>
                                        <p:cTn id="26" dur="1" fill="hold">
                                          <p:stCondLst>
                                            <p:cond delay="0"/>
                                          </p:stCondLst>
                                        </p:cTn>
                                        <p:tgtEl>
                                          <p:spTgt spid="132110"/>
                                        </p:tgtEl>
                                        <p:attrNameLst>
                                          <p:attrName>style.visibility</p:attrName>
                                        </p:attrNameLst>
                                      </p:cBhvr>
                                      <p:to>
                                        <p:strVal val="visible"/>
                                      </p:to>
                                    </p:set>
                                    <p:animEffect transition="in" filter="blinds(horizontal)">
                                      <p:cBhvr>
                                        <p:cTn id="27" dur="500"/>
                                        <p:tgtEl>
                                          <p:spTgt spid="13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autoUpdateAnimBg="0"/>
      <p:bldP spid="132100" grpId="0" animBg="1" autoUpdateAnimBg="0"/>
      <p:bldP spid="132105" grpId="0" animBg="1" autoUpdateAnimBg="0"/>
      <p:bldP spid="132106" grpId="0" animBg="1" autoUpdateAnimBg="0"/>
      <p:bldP spid="132110" grpId="0" autoUpdateAnimBg="0"/>
      <p:bldP spid="13213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The System Unit</a:t>
            </a:r>
          </a:p>
        </p:txBody>
      </p:sp>
      <p:sp>
        <p:nvSpPr>
          <p:cNvPr id="11267" name="Rectangle 3"/>
          <p:cNvSpPr>
            <a:spLocks noGrp="1" noChangeArrowheads="1"/>
          </p:cNvSpPr>
          <p:nvPr>
            <p:ph type="body" idx="1"/>
          </p:nvPr>
        </p:nvSpPr>
        <p:spPr>
          <a:xfrm>
            <a:off x="292100" y="1090613"/>
            <a:ext cx="7142163" cy="585787"/>
          </a:xfrm>
        </p:spPr>
        <p:txBody>
          <a:bodyPr/>
          <a:lstStyle/>
          <a:p>
            <a:pPr>
              <a:buFont typeface="Monotype Sorts" pitchFamily="2" charset="2"/>
              <a:buNone/>
            </a:pPr>
            <a:r>
              <a:rPr lang="en-US" smtClean="0"/>
              <a:t>What is a</a:t>
            </a:r>
            <a:r>
              <a:rPr lang="en-US" b="0" smtClean="0"/>
              <a:t> </a:t>
            </a:r>
            <a:r>
              <a:rPr lang="en-US" smtClean="0">
                <a:solidFill>
                  <a:srgbClr val="D94439"/>
                </a:solidFill>
              </a:rPr>
              <a:t>chip</a:t>
            </a:r>
            <a:r>
              <a:rPr lang="en-US" smtClean="0"/>
              <a:t>?</a:t>
            </a:r>
          </a:p>
        </p:txBody>
      </p:sp>
      <p:sp>
        <p:nvSpPr>
          <p:cNvPr id="8196"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186</a:t>
            </a:r>
          </a:p>
        </p:txBody>
      </p:sp>
      <p:grpSp>
        <p:nvGrpSpPr>
          <p:cNvPr id="2" name="Group 21"/>
          <p:cNvGrpSpPr>
            <a:grpSpLocks/>
          </p:cNvGrpSpPr>
          <p:nvPr/>
        </p:nvGrpSpPr>
        <p:grpSpPr bwMode="auto">
          <a:xfrm>
            <a:off x="7847013" y="6402388"/>
            <a:ext cx="860425" cy="271462"/>
            <a:chOff x="4943" y="4033"/>
            <a:chExt cx="542" cy="171"/>
          </a:xfrm>
        </p:grpSpPr>
        <p:sp>
          <p:nvSpPr>
            <p:cNvPr id="820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820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1294" name="Rectangle 30"/>
          <p:cNvSpPr>
            <a:spLocks noChangeArrowheads="1"/>
          </p:cNvSpPr>
          <p:nvPr/>
        </p:nvSpPr>
        <p:spPr bwMode="auto">
          <a:xfrm>
            <a:off x="304800" y="1547813"/>
            <a:ext cx="8188325" cy="1335087"/>
          </a:xfrm>
          <a:prstGeom prst="rect">
            <a:avLst/>
          </a:prstGeom>
          <a:noFill/>
          <a:ln w="9525">
            <a:noFill/>
            <a:miter lim="800000"/>
            <a:headEnd/>
            <a:tailEnd/>
          </a:ln>
        </p:spPr>
        <p:txBody>
          <a:bodyPr/>
          <a:lstStyle/>
          <a:p>
            <a:pPr marL="609600" lvl="1" indent="-495300">
              <a:spcBef>
                <a:spcPct val="5000"/>
              </a:spcBef>
              <a:buClr>
                <a:srgbClr val="000099"/>
              </a:buClr>
              <a:buFont typeface="Wingdings" pitchFamily="2" charset="2"/>
              <a:buChar char="Ø"/>
            </a:pPr>
            <a:r>
              <a:rPr kumimoji="1" lang="en-US" sz="2500" b="1">
                <a:solidFill>
                  <a:srgbClr val="000000"/>
                </a:solidFill>
                <a:latin typeface="Times New Roman" pitchFamily="18" charset="0"/>
              </a:rPr>
              <a:t>Small piece of semi-conducting material on which integrated circuits are etched</a:t>
            </a:r>
          </a:p>
        </p:txBody>
      </p:sp>
      <p:sp>
        <p:nvSpPr>
          <p:cNvPr id="11301" name="Rectangle 37"/>
          <p:cNvSpPr>
            <a:spLocks noChangeArrowheads="1"/>
          </p:cNvSpPr>
          <p:nvPr/>
        </p:nvSpPr>
        <p:spPr bwMode="auto">
          <a:xfrm>
            <a:off x="292100" y="2389188"/>
            <a:ext cx="8188325" cy="3659187"/>
          </a:xfrm>
          <a:prstGeom prst="rect">
            <a:avLst/>
          </a:prstGeom>
          <a:noFill/>
          <a:ln w="9525">
            <a:noFill/>
            <a:miter lim="800000"/>
            <a:headEnd/>
            <a:tailEnd/>
          </a:ln>
        </p:spPr>
        <p:txBody>
          <a:bodyPr/>
          <a:lstStyle/>
          <a:p>
            <a:pPr marL="1028700" lvl="2" indent="-457200">
              <a:spcBef>
                <a:spcPct val="20000"/>
              </a:spcBef>
              <a:buClr>
                <a:srgbClr val="000099"/>
              </a:buClr>
              <a:buFont typeface="Wingdings" pitchFamily="2" charset="2"/>
              <a:buChar char="§"/>
            </a:pPr>
            <a:r>
              <a:rPr kumimoji="1" lang="en-US">
                <a:solidFill>
                  <a:srgbClr val="000000"/>
                </a:solidFill>
                <a:latin typeface="Times New Roman" pitchFamily="18" charset="0"/>
              </a:rPr>
              <a:t>Integrated circuits contain many microscopic pathways capable of carrying electrical current</a:t>
            </a:r>
          </a:p>
          <a:p>
            <a:pPr marL="609600" lvl="1" indent="-495300">
              <a:spcBef>
                <a:spcPct val="5000"/>
              </a:spcBef>
              <a:buClr>
                <a:srgbClr val="000099"/>
              </a:buClr>
              <a:buFont typeface="Wingdings" pitchFamily="2" charset="2"/>
              <a:buChar char="Ø"/>
            </a:pPr>
            <a:r>
              <a:rPr kumimoji="1" lang="en-US" sz="2500" b="1">
                <a:solidFill>
                  <a:srgbClr val="000000"/>
                </a:solidFill>
                <a:latin typeface="Times New Roman" pitchFamily="18" charset="0"/>
              </a:rPr>
              <a:t>Chips are packaged so that they can be attached to a circuit board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11294">
                                            <p:txEl>
                                              <p:pRg st="0" end="0"/>
                                            </p:txEl>
                                          </p:spTgt>
                                        </p:tgtEl>
                                        <p:attrNameLst>
                                          <p:attrName>style.visibility</p:attrName>
                                        </p:attrNameLst>
                                      </p:cBhvr>
                                      <p:to>
                                        <p:strVal val="visible"/>
                                      </p:to>
                                    </p:set>
                                    <p:animEffect transition="in" filter="wipe(left)">
                                      <p:cBhvr>
                                        <p:cTn id="11" dur="500"/>
                                        <p:tgtEl>
                                          <p:spTgt spid="11294">
                                            <p:txEl>
                                              <p:pRg st="0" end="0"/>
                                            </p:txEl>
                                          </p:spTgt>
                                        </p:tgtEl>
                                      </p:cBhvr>
                                    </p:animEffect>
                                  </p:childTnLst>
                                </p:cTn>
                              </p:par>
                            </p:childTnLst>
                          </p:cTn>
                        </p:par>
                        <p:par>
                          <p:cTn id="12" fill="hold">
                            <p:stCondLst>
                              <p:cond delay="5000"/>
                            </p:stCondLst>
                            <p:childTnLst>
                              <p:par>
                                <p:cTn id="13" presetID="22" presetClass="entr" presetSubtype="8" fill="hold" grpId="0" nodeType="afterEffect">
                                  <p:stCondLst>
                                    <p:cond delay="5000"/>
                                  </p:stCondLst>
                                  <p:childTnLst>
                                    <p:set>
                                      <p:cBhvr>
                                        <p:cTn id="14" dur="1" fill="hold">
                                          <p:stCondLst>
                                            <p:cond delay="0"/>
                                          </p:stCondLst>
                                        </p:cTn>
                                        <p:tgtEl>
                                          <p:spTgt spid="11301">
                                            <p:txEl>
                                              <p:pRg st="0" end="0"/>
                                            </p:txEl>
                                          </p:spTgt>
                                        </p:tgtEl>
                                        <p:attrNameLst>
                                          <p:attrName>style.visibility</p:attrName>
                                        </p:attrNameLst>
                                      </p:cBhvr>
                                      <p:to>
                                        <p:strVal val="visible"/>
                                      </p:to>
                                    </p:set>
                                    <p:animEffect transition="in" filter="wipe(left)">
                                      <p:cBhvr>
                                        <p:cTn id="15" dur="500"/>
                                        <p:tgtEl>
                                          <p:spTgt spid="11301">
                                            <p:txEl>
                                              <p:pRg st="0" end="0"/>
                                            </p:txEl>
                                          </p:spTgt>
                                        </p:tgtEl>
                                      </p:cBhvr>
                                    </p:animEffect>
                                  </p:childTnLst>
                                </p:cTn>
                              </p:par>
                            </p:childTnLst>
                          </p:cTn>
                        </p:par>
                        <p:par>
                          <p:cTn id="16" fill="hold">
                            <p:stCondLst>
                              <p:cond delay="10500"/>
                            </p:stCondLst>
                            <p:childTnLst>
                              <p:par>
                                <p:cTn id="17" presetID="22" presetClass="entr" presetSubtype="8" fill="hold" grpId="0" nodeType="afterEffect">
                                  <p:stCondLst>
                                    <p:cond delay="5000"/>
                                  </p:stCondLst>
                                  <p:childTnLst>
                                    <p:set>
                                      <p:cBhvr>
                                        <p:cTn id="18" dur="1" fill="hold">
                                          <p:stCondLst>
                                            <p:cond delay="0"/>
                                          </p:stCondLst>
                                        </p:cTn>
                                        <p:tgtEl>
                                          <p:spTgt spid="11301">
                                            <p:txEl>
                                              <p:pRg st="1" end="1"/>
                                            </p:txEl>
                                          </p:spTgt>
                                        </p:tgtEl>
                                        <p:attrNameLst>
                                          <p:attrName>style.visibility</p:attrName>
                                        </p:attrNameLst>
                                      </p:cBhvr>
                                      <p:to>
                                        <p:strVal val="visible"/>
                                      </p:to>
                                    </p:set>
                                    <p:animEffect transition="in" filter="wipe(left)">
                                      <p:cBhvr>
                                        <p:cTn id="19" dur="500"/>
                                        <p:tgtEl>
                                          <p:spTgt spid="11301">
                                            <p:txEl>
                                              <p:pRg st="1" end="1"/>
                                            </p:txEl>
                                          </p:spTgt>
                                        </p:tgtEl>
                                      </p:cBhvr>
                                    </p:animEffect>
                                  </p:childTnLst>
                                </p:cTn>
                              </p:par>
                            </p:childTnLst>
                          </p:cTn>
                        </p:par>
                        <p:par>
                          <p:cTn id="20" fill="hold">
                            <p:stCondLst>
                              <p:cond delay="16000"/>
                            </p:stCondLst>
                            <p:childTnLst>
                              <p:par>
                                <p:cTn id="21" presetID="1" presetClass="entr" presetSubtype="0" fill="hold" nodeType="afterEffect">
                                  <p:stCondLst>
                                    <p:cond delay="100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3" autoUpdateAnimBg="0" advAuto="2000"/>
      <p:bldP spid="11294" grpId="0" build="p" bldLvl="3" autoUpdateAnimBg="0" advAuto="2000"/>
      <p:bldP spid="11301" grpId="0" build="p" bldLvl="3" autoUpdateAnimBg="0" advAuto="500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4419600" y="1828800"/>
            <a:ext cx="3429000" cy="963613"/>
            <a:chOff x="2784" y="1152"/>
            <a:chExt cx="2160" cy="607"/>
          </a:xfrm>
        </p:grpSpPr>
        <p:sp>
          <p:nvSpPr>
            <p:cNvPr id="13351" name="AutoShape 39"/>
            <p:cNvSpPr>
              <a:spLocks noChangeArrowheads="1"/>
            </p:cNvSpPr>
            <p:nvPr/>
          </p:nvSpPr>
          <p:spPr bwMode="auto">
            <a:xfrm>
              <a:off x="2784" y="1152"/>
              <a:ext cx="2160" cy="607"/>
            </a:xfrm>
            <a:prstGeom prst="bevel">
              <a:avLst>
                <a:gd name="adj" fmla="val 4167"/>
              </a:avLst>
            </a:prstGeom>
            <a:solidFill>
              <a:srgbClr val="0099CC"/>
            </a:solidFill>
            <a:ln w="9525">
              <a:noFill/>
              <a:miter lim="800000"/>
              <a:headEnd/>
              <a:tailEnd/>
            </a:ln>
            <a:effectLst/>
          </p:spPr>
          <p:txBody>
            <a:bodyPr wrap="none" tIns="0" anchorCtr="1"/>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Processor</a:t>
              </a:r>
            </a:p>
          </p:txBody>
        </p:sp>
        <p:sp>
          <p:nvSpPr>
            <p:cNvPr id="13353" name="AutoShape 41"/>
            <p:cNvSpPr>
              <a:spLocks noChangeArrowheads="1"/>
            </p:cNvSpPr>
            <p:nvPr/>
          </p:nvSpPr>
          <p:spPr bwMode="auto">
            <a:xfrm>
              <a:off x="2832" y="1423"/>
              <a:ext cx="1008" cy="288"/>
            </a:xfrm>
            <a:prstGeom prst="bevel">
              <a:avLst>
                <a:gd name="adj" fmla="val 12500"/>
              </a:avLst>
            </a:prstGeom>
            <a:solidFill>
              <a:srgbClr val="FF9900"/>
            </a:solidFill>
            <a:ln w="9525">
              <a:noFill/>
              <a:miter lim="800000"/>
              <a:headEnd/>
              <a:tailEnd/>
            </a:ln>
            <a:effectLst/>
          </p:spPr>
          <p:txBody>
            <a:bodyPr wrap="none" tIns="0"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Control </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Unit</a:t>
              </a:r>
            </a:p>
          </p:txBody>
        </p:sp>
        <p:sp>
          <p:nvSpPr>
            <p:cNvPr id="13345" name="AutoShape 33"/>
            <p:cNvSpPr>
              <a:spLocks noChangeArrowheads="1"/>
            </p:cNvSpPr>
            <p:nvPr/>
          </p:nvSpPr>
          <p:spPr bwMode="auto">
            <a:xfrm>
              <a:off x="3880" y="1423"/>
              <a:ext cx="1008" cy="288"/>
            </a:xfrm>
            <a:prstGeom prst="bevel">
              <a:avLst>
                <a:gd name="adj" fmla="val 12500"/>
              </a:avLst>
            </a:prstGeom>
            <a:solidFill>
              <a:srgbClr val="FF9900"/>
            </a:solidFill>
            <a:ln w="9525">
              <a:noFill/>
              <a:miter lim="800000"/>
              <a:headEnd/>
              <a:tailEnd/>
            </a:ln>
            <a:effectLst/>
          </p:spPr>
          <p:txBody>
            <a:bodyPr wrap="none" tIns="0" anchor="ctr"/>
            <a:lstStyle/>
            <a:p>
              <a:pPr algn="ctr">
                <a:spcBef>
                  <a:spcPct val="5000"/>
                </a:spcBef>
                <a:buClr>
                  <a:srgbClr val="D94439"/>
                </a:buClr>
                <a:buSzPct val="75000"/>
                <a:buFont typeface="Wingdings" pitchFamily="2" charset="2"/>
                <a:buNone/>
                <a:defRPr/>
              </a:pPr>
              <a:r>
                <a:rPr kumimoji="1" lang="en-US" sz="1400" b="1">
                  <a:solidFill>
                    <a:srgbClr val="FFFFCC"/>
                  </a:solidFill>
                  <a:effectLst>
                    <a:outerShdw blurRad="38100" dist="38100" dir="2700000" algn="tl">
                      <a:srgbClr val="000000"/>
                    </a:outerShdw>
                  </a:effectLst>
                  <a:latin typeface="Times New Roman" pitchFamily="18" charset="0"/>
                </a:rPr>
                <a:t>Arithmetic </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Logic Unit (ALU)</a:t>
              </a:r>
            </a:p>
          </p:txBody>
        </p:sp>
      </p:grpSp>
      <p:sp>
        <p:nvSpPr>
          <p:cNvPr id="13371" name="AutoShape 59"/>
          <p:cNvSpPr>
            <a:spLocks noChangeArrowheads="1"/>
          </p:cNvSpPr>
          <p:nvPr/>
        </p:nvSpPr>
        <p:spPr bwMode="auto">
          <a:xfrm>
            <a:off x="6159500" y="2209800"/>
            <a:ext cx="1600200" cy="504825"/>
          </a:xfrm>
          <a:prstGeom prst="bevel">
            <a:avLst>
              <a:gd name="adj" fmla="val 12500"/>
            </a:avLst>
          </a:prstGeom>
          <a:solidFill>
            <a:srgbClr val="F7F22F"/>
          </a:solidFill>
          <a:ln w="9525">
            <a:noFill/>
            <a:miter lim="800000"/>
            <a:headEnd/>
            <a:tailEnd/>
          </a:ln>
          <a:effectLst/>
        </p:spPr>
        <p:txBody>
          <a:bodyPr wrap="none" tIns="0" bIns="73152" anchor="ctr"/>
          <a:lstStyle/>
          <a:p>
            <a:pPr algn="ctr">
              <a:spcBef>
                <a:spcPct val="5000"/>
              </a:spcBef>
              <a:buClr>
                <a:srgbClr val="D94439"/>
              </a:buClr>
              <a:buSzPct val="75000"/>
              <a:buFont typeface="Wingdings" pitchFamily="2" charset="2"/>
              <a:buNone/>
              <a:defRPr/>
            </a:pPr>
            <a:r>
              <a:rPr kumimoji="1" lang="en-US" sz="1400" b="1">
                <a:solidFill>
                  <a:srgbClr val="000000"/>
                </a:solidFill>
                <a:effectLst>
                  <a:outerShdw blurRad="38100" dist="38100" dir="2700000" algn="tl">
                    <a:srgbClr val="FFFFFF"/>
                  </a:outerShdw>
                </a:effectLst>
                <a:latin typeface="Times New Roman" pitchFamily="18" charset="0"/>
              </a:rPr>
              <a:t>Arithmetic </a:t>
            </a:r>
            <a:br>
              <a:rPr kumimoji="1" lang="en-US" sz="1400" b="1">
                <a:solidFill>
                  <a:srgbClr val="000000"/>
                </a:solidFill>
                <a:effectLst>
                  <a:outerShdw blurRad="38100" dist="38100" dir="2700000" algn="tl">
                    <a:srgbClr val="FFFFFF"/>
                  </a:outerShdw>
                </a:effectLst>
                <a:latin typeface="Times New Roman" pitchFamily="18" charset="0"/>
              </a:rPr>
            </a:br>
            <a:r>
              <a:rPr kumimoji="1" lang="en-US" sz="1400" b="1">
                <a:solidFill>
                  <a:srgbClr val="000000"/>
                </a:solidFill>
                <a:effectLst>
                  <a:outerShdw blurRad="38100" dist="38100" dir="2700000" algn="tl">
                    <a:srgbClr val="FFFFFF"/>
                  </a:outerShdw>
                </a:effectLst>
                <a:latin typeface="Times New Roman" pitchFamily="18" charset="0"/>
              </a:rPr>
              <a:t>Logic Unit (ALU)</a:t>
            </a:r>
          </a:p>
        </p:txBody>
      </p:sp>
      <p:sp>
        <p:nvSpPr>
          <p:cNvPr id="9220" name="Rectangle 2"/>
          <p:cNvSpPr>
            <a:spLocks noGrp="1" noChangeArrowheads="1"/>
          </p:cNvSpPr>
          <p:nvPr>
            <p:ph type="title"/>
          </p:nvPr>
        </p:nvSpPr>
        <p:spPr/>
        <p:txBody>
          <a:bodyPr/>
          <a:lstStyle/>
          <a:p>
            <a:r>
              <a:rPr lang="en-US" smtClean="0"/>
              <a:t>Processor</a:t>
            </a:r>
          </a:p>
        </p:txBody>
      </p:sp>
      <p:sp>
        <p:nvSpPr>
          <p:cNvPr id="13315" name="Rectangle 3"/>
          <p:cNvSpPr>
            <a:spLocks noGrp="1" noChangeArrowheads="1"/>
          </p:cNvSpPr>
          <p:nvPr>
            <p:ph type="body" idx="1"/>
          </p:nvPr>
        </p:nvSpPr>
        <p:spPr>
          <a:xfrm>
            <a:off x="292100" y="1116013"/>
            <a:ext cx="8229600" cy="712787"/>
          </a:xfrm>
        </p:spPr>
        <p:txBody>
          <a:bodyPr/>
          <a:lstStyle/>
          <a:p>
            <a:pPr>
              <a:buFont typeface="Monotype Sorts" pitchFamily="2" charset="2"/>
              <a:buNone/>
            </a:pPr>
            <a:r>
              <a:rPr lang="en-US" smtClean="0"/>
              <a:t>What is the</a:t>
            </a:r>
            <a:r>
              <a:rPr lang="en-US" b="0" smtClean="0"/>
              <a:t> </a:t>
            </a:r>
            <a:r>
              <a:rPr lang="en-US" smtClean="0">
                <a:solidFill>
                  <a:srgbClr val="D94439"/>
                </a:solidFill>
              </a:rPr>
              <a:t>central processing unit (CPU)</a:t>
            </a:r>
            <a:r>
              <a:rPr lang="en-US" smtClean="0"/>
              <a:t>?</a:t>
            </a:r>
          </a:p>
        </p:txBody>
      </p:sp>
      <p:sp>
        <p:nvSpPr>
          <p:cNvPr id="9222"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186 - 187 Fig. 4-4</a:t>
            </a:r>
          </a:p>
        </p:txBody>
      </p:sp>
      <p:grpSp>
        <p:nvGrpSpPr>
          <p:cNvPr id="3" name="Group 21"/>
          <p:cNvGrpSpPr>
            <a:grpSpLocks/>
          </p:cNvGrpSpPr>
          <p:nvPr/>
        </p:nvGrpSpPr>
        <p:grpSpPr bwMode="auto">
          <a:xfrm>
            <a:off x="7847013" y="6402388"/>
            <a:ext cx="860425" cy="271462"/>
            <a:chOff x="4943" y="4033"/>
            <a:chExt cx="542" cy="171"/>
          </a:xfrm>
        </p:grpSpPr>
        <p:sp>
          <p:nvSpPr>
            <p:cNvPr id="9243"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9244"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3346" name="AutoShape 34"/>
          <p:cNvSpPr>
            <a:spLocks noChangeArrowheads="1"/>
          </p:cNvSpPr>
          <p:nvPr/>
        </p:nvSpPr>
        <p:spPr bwMode="auto">
          <a:xfrm>
            <a:off x="3429000" y="3886200"/>
            <a:ext cx="1447800" cy="749300"/>
          </a:xfrm>
          <a:prstGeom prst="bevel">
            <a:avLst>
              <a:gd name="adj" fmla="val 12500"/>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Input</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Devices</a:t>
            </a:r>
          </a:p>
        </p:txBody>
      </p:sp>
      <p:sp>
        <p:nvSpPr>
          <p:cNvPr id="13347" name="AutoShape 35"/>
          <p:cNvSpPr>
            <a:spLocks noChangeArrowheads="1"/>
          </p:cNvSpPr>
          <p:nvPr/>
        </p:nvSpPr>
        <p:spPr bwMode="auto">
          <a:xfrm>
            <a:off x="5410200" y="5764213"/>
            <a:ext cx="1447800" cy="749300"/>
          </a:xfrm>
          <a:prstGeom prst="bevel">
            <a:avLst>
              <a:gd name="adj" fmla="val 12500"/>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Storage</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Devices</a:t>
            </a:r>
          </a:p>
        </p:txBody>
      </p:sp>
      <p:sp>
        <p:nvSpPr>
          <p:cNvPr id="13348" name="AutoShape 36"/>
          <p:cNvSpPr>
            <a:spLocks noChangeArrowheads="1"/>
          </p:cNvSpPr>
          <p:nvPr/>
        </p:nvSpPr>
        <p:spPr bwMode="auto">
          <a:xfrm>
            <a:off x="7543800" y="3886200"/>
            <a:ext cx="1447800" cy="749300"/>
          </a:xfrm>
          <a:prstGeom prst="bevel">
            <a:avLst>
              <a:gd name="adj" fmla="val 12500"/>
            </a:avLst>
          </a:prstGeom>
          <a:solidFill>
            <a:schemeClr val="hlink"/>
          </a:solidFill>
          <a:ln w="9525">
            <a:noFill/>
            <a:miter lim="800000"/>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Output</a:t>
            </a:r>
            <a:br>
              <a:rPr kumimoji="1" lang="en-US" sz="1800" b="1">
                <a:solidFill>
                  <a:srgbClr val="FFFFCC"/>
                </a:solidFill>
                <a:effectLst>
                  <a:outerShdw blurRad="38100" dist="38100" dir="2700000" algn="tl">
                    <a:srgbClr val="000000"/>
                  </a:outerShdw>
                </a:effectLst>
                <a:latin typeface="Times New Roman" pitchFamily="18" charset="0"/>
              </a:rPr>
            </a:br>
            <a:r>
              <a:rPr kumimoji="1" lang="en-US" sz="1800" b="1">
                <a:solidFill>
                  <a:srgbClr val="FFFFCC"/>
                </a:solidFill>
                <a:effectLst>
                  <a:outerShdw blurRad="38100" dist="38100" dir="2700000" algn="tl">
                    <a:srgbClr val="000000"/>
                  </a:outerShdw>
                </a:effectLst>
                <a:latin typeface="Times New Roman" pitchFamily="18" charset="0"/>
              </a:rPr>
              <a:t>Devices</a:t>
            </a:r>
          </a:p>
        </p:txBody>
      </p:sp>
      <p:sp>
        <p:nvSpPr>
          <p:cNvPr id="13349" name="Rectangle 37"/>
          <p:cNvSpPr>
            <a:spLocks noChangeArrowheads="1"/>
          </p:cNvSpPr>
          <p:nvPr/>
        </p:nvSpPr>
        <p:spPr bwMode="auto">
          <a:xfrm>
            <a:off x="304800" y="1676400"/>
            <a:ext cx="3733800" cy="1144588"/>
          </a:xfrm>
          <a:prstGeom prst="rect">
            <a:avLst/>
          </a:prstGeom>
          <a:noFill/>
          <a:ln w="9525">
            <a:noFill/>
            <a:miter lim="800000"/>
            <a:headEnd/>
            <a:tailEnd/>
          </a:ln>
        </p:spPr>
        <p:txBody>
          <a:bodyPr>
            <a:spAutoFit/>
          </a:bodyPr>
          <a:lstStyle/>
          <a:p>
            <a:pPr marL="341313" lvl="1" indent="-227013">
              <a:spcBef>
                <a:spcPct val="50000"/>
              </a:spcBef>
              <a:buClr>
                <a:srgbClr val="000099"/>
              </a:buClr>
              <a:buFont typeface="Wingdings" pitchFamily="2" charset="2"/>
              <a:buChar char="Ø"/>
            </a:pPr>
            <a:r>
              <a:rPr kumimoji="1" lang="en-US" sz="2300" b="1">
                <a:solidFill>
                  <a:srgbClr val="000000"/>
                </a:solidFill>
                <a:latin typeface="Times New Roman" pitchFamily="18" charset="0"/>
              </a:rPr>
              <a:t>Interprets and carries out basic instructions that operate a computer</a:t>
            </a:r>
            <a:endParaRPr kumimoji="1" lang="en-US" sz="2300" b="1">
              <a:solidFill>
                <a:srgbClr val="000000"/>
              </a:solidFill>
              <a:latin typeface="Arial Unicode MS" pitchFamily="34" charset="-128"/>
            </a:endParaRPr>
          </a:p>
        </p:txBody>
      </p:sp>
      <p:sp>
        <p:nvSpPr>
          <p:cNvPr id="13350" name="Oval 38"/>
          <p:cNvSpPr>
            <a:spLocks noChangeArrowheads="1"/>
          </p:cNvSpPr>
          <p:nvPr/>
        </p:nvSpPr>
        <p:spPr bwMode="auto">
          <a:xfrm>
            <a:off x="5562600" y="3733800"/>
            <a:ext cx="1143000" cy="1130300"/>
          </a:xfrm>
          <a:prstGeom prst="ellipse">
            <a:avLst/>
          </a:prstGeom>
          <a:solidFill>
            <a:srgbClr val="993366"/>
          </a:solidFill>
          <a:ln w="9525">
            <a:noFill/>
            <a:round/>
            <a:headEnd/>
            <a:tailEnd/>
          </a:ln>
          <a:effectLst/>
        </p:spPr>
        <p:txBody>
          <a:bodyPr wrap="none" anchor="ctr"/>
          <a:lstStyle/>
          <a:p>
            <a:pPr algn="ctr">
              <a:spcBef>
                <a:spcPct val="5000"/>
              </a:spcBef>
              <a:buClr>
                <a:srgbClr val="D94439"/>
              </a:buClr>
              <a:buSzPct val="75000"/>
              <a:buFont typeface="Wingdings" pitchFamily="2" charset="2"/>
              <a:buNone/>
              <a:defRPr/>
            </a:pPr>
            <a:r>
              <a:rPr kumimoji="1" lang="en-US" sz="1800" b="1">
                <a:solidFill>
                  <a:srgbClr val="FFFFCC"/>
                </a:solidFill>
                <a:effectLst>
                  <a:outerShdw blurRad="38100" dist="38100" dir="2700000" algn="tl">
                    <a:srgbClr val="000000"/>
                  </a:outerShdw>
                </a:effectLst>
                <a:latin typeface="Times New Roman" pitchFamily="18" charset="0"/>
              </a:rPr>
              <a:t>Memory</a:t>
            </a:r>
          </a:p>
        </p:txBody>
      </p:sp>
      <p:sp>
        <p:nvSpPr>
          <p:cNvPr id="13354" name="AutoShape 42"/>
          <p:cNvSpPr>
            <a:spLocks noChangeArrowheads="1"/>
          </p:cNvSpPr>
          <p:nvPr/>
        </p:nvSpPr>
        <p:spPr bwMode="auto">
          <a:xfrm>
            <a:off x="4648200" y="3935413"/>
            <a:ext cx="1066800" cy="698500"/>
          </a:xfrm>
          <a:prstGeom prst="rightArrow">
            <a:avLst>
              <a:gd name="adj1" fmla="val 53120"/>
              <a:gd name="adj2" fmla="val 60455"/>
            </a:avLst>
          </a:prstGeom>
          <a:solidFill>
            <a:srgbClr val="808000"/>
          </a:solidFill>
          <a:ln w="9525">
            <a:noFill/>
            <a:miter lim="800000"/>
            <a:headEnd/>
            <a:tailEnd/>
          </a:ln>
          <a:effectLst/>
        </p:spPr>
        <p:txBody>
          <a:bodyPr wrap="none" anchor="ctr"/>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Data</a:t>
            </a:r>
          </a:p>
        </p:txBody>
      </p:sp>
      <p:sp>
        <p:nvSpPr>
          <p:cNvPr id="13356" name="AutoShape 44"/>
          <p:cNvSpPr>
            <a:spLocks noChangeArrowheads="1"/>
          </p:cNvSpPr>
          <p:nvPr/>
        </p:nvSpPr>
        <p:spPr bwMode="auto">
          <a:xfrm>
            <a:off x="6705600" y="3935413"/>
            <a:ext cx="1143000" cy="698500"/>
          </a:xfrm>
          <a:prstGeom prst="rightArrow">
            <a:avLst>
              <a:gd name="adj1" fmla="val 53120"/>
              <a:gd name="adj2" fmla="val 64773"/>
            </a:avLst>
          </a:prstGeom>
          <a:solidFill>
            <a:srgbClr val="808000"/>
          </a:solidFill>
          <a:ln w="9525">
            <a:noFill/>
            <a:miter lim="800000"/>
            <a:headEnd/>
            <a:tailEnd/>
          </a:ln>
          <a:effectLst/>
        </p:spPr>
        <p:txBody>
          <a:bodyPr wrap="none" lIns="137160" anchor="ctr" anchorCtr="1"/>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Information</a:t>
            </a:r>
          </a:p>
        </p:txBody>
      </p:sp>
      <p:grpSp>
        <p:nvGrpSpPr>
          <p:cNvPr id="4" name="Group 50"/>
          <p:cNvGrpSpPr>
            <a:grpSpLocks/>
          </p:cNvGrpSpPr>
          <p:nvPr/>
        </p:nvGrpSpPr>
        <p:grpSpPr bwMode="auto">
          <a:xfrm>
            <a:off x="5105400" y="4621213"/>
            <a:ext cx="2057400" cy="1225550"/>
            <a:chOff x="624" y="1776"/>
            <a:chExt cx="1296" cy="772"/>
          </a:xfrm>
        </p:grpSpPr>
        <p:sp>
          <p:nvSpPr>
            <p:cNvPr id="13357" name="AutoShape 45"/>
            <p:cNvSpPr>
              <a:spLocks noChangeArrowheads="1"/>
            </p:cNvSpPr>
            <p:nvPr/>
          </p:nvSpPr>
          <p:spPr bwMode="auto">
            <a:xfrm rot="5400000">
              <a:off x="955" y="1588"/>
              <a:ext cx="629" cy="1291"/>
            </a:xfrm>
            <a:prstGeom prst="rightArrow">
              <a:avLst>
                <a:gd name="adj1" fmla="val 53120"/>
                <a:gd name="adj2" fmla="val 39583"/>
              </a:avLst>
            </a:prstGeom>
            <a:solidFill>
              <a:srgbClr val="808000"/>
            </a:solidFill>
            <a:ln w="9525">
              <a:noFill/>
              <a:miter lim="800000"/>
              <a:headEnd/>
              <a:tailEnd/>
            </a:ln>
            <a:effectLst/>
          </p:spPr>
          <p:txBody>
            <a:bodyPr rot="10800000" vert="eaVert" wrap="none" lIns="137160" anchor="ctr" anchorCtr="1"/>
            <a:lstStyle/>
            <a:p>
              <a:pPr algn="ctr">
                <a:defRPr/>
              </a:pPr>
              <a:endParaRPr kumimoji="1" lang="en-US" sz="1400" b="1">
                <a:solidFill>
                  <a:srgbClr val="FFFFCC"/>
                </a:solidFill>
                <a:effectLst>
                  <a:outerShdw blurRad="38100" dist="38100" dir="2700000" algn="tl">
                    <a:srgbClr val="000000"/>
                  </a:outerShdw>
                </a:effectLst>
                <a:latin typeface="Times New Roman" pitchFamily="18" charset="0"/>
              </a:endParaRPr>
            </a:p>
          </p:txBody>
        </p:sp>
        <p:sp>
          <p:nvSpPr>
            <p:cNvPr id="13358" name="AutoShape 46"/>
            <p:cNvSpPr>
              <a:spLocks noChangeArrowheads="1"/>
            </p:cNvSpPr>
            <p:nvPr/>
          </p:nvSpPr>
          <p:spPr bwMode="auto">
            <a:xfrm rot="-5400000">
              <a:off x="960" y="1445"/>
              <a:ext cx="629" cy="1291"/>
            </a:xfrm>
            <a:prstGeom prst="rightArrow">
              <a:avLst>
                <a:gd name="adj1" fmla="val 53120"/>
                <a:gd name="adj2" fmla="val 39583"/>
              </a:avLst>
            </a:prstGeom>
            <a:solidFill>
              <a:srgbClr val="808000"/>
            </a:solidFill>
            <a:ln w="9525">
              <a:noFill/>
              <a:miter lim="800000"/>
              <a:headEnd/>
              <a:tailEnd/>
            </a:ln>
            <a:effectLst/>
          </p:spPr>
          <p:txBody>
            <a:bodyPr vert="eaVert" wrap="none" lIns="137160" anchor="ctr" anchorCtr="1"/>
            <a:lstStyle/>
            <a:p>
              <a:pPr algn="ctr">
                <a:defRPr/>
              </a:pPr>
              <a:endParaRPr kumimoji="1" lang="en-US" sz="1400" b="1">
                <a:solidFill>
                  <a:srgbClr val="FFFFCC"/>
                </a:solidFill>
                <a:effectLst>
                  <a:outerShdw blurRad="38100" dist="38100" dir="2700000" algn="tl">
                    <a:srgbClr val="000000"/>
                  </a:outerShdw>
                </a:effectLst>
                <a:latin typeface="Times New Roman" pitchFamily="18" charset="0"/>
              </a:endParaRPr>
            </a:p>
          </p:txBody>
        </p:sp>
        <p:sp>
          <p:nvSpPr>
            <p:cNvPr id="13360" name="Rectangle 48"/>
            <p:cNvSpPr>
              <a:spLocks noChangeArrowheads="1"/>
            </p:cNvSpPr>
            <p:nvPr/>
          </p:nvSpPr>
          <p:spPr bwMode="auto">
            <a:xfrm>
              <a:off x="912" y="1920"/>
              <a:ext cx="700" cy="460"/>
            </a:xfrm>
            <a:prstGeom prst="rect">
              <a:avLst/>
            </a:prstGeom>
            <a:noFill/>
            <a:ln w="9525">
              <a:noFill/>
              <a:miter lim="800000"/>
              <a:headEnd/>
              <a:tailEnd/>
            </a:ln>
            <a:effectLst/>
          </p:spPr>
          <p:txBody>
            <a:bodyPr>
              <a:spAutoFit/>
            </a:bodyPr>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Instructions</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Data</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Information</a:t>
              </a:r>
            </a:p>
          </p:txBody>
        </p:sp>
      </p:grpSp>
      <p:grpSp>
        <p:nvGrpSpPr>
          <p:cNvPr id="5" name="Group 51"/>
          <p:cNvGrpSpPr>
            <a:grpSpLocks/>
          </p:cNvGrpSpPr>
          <p:nvPr/>
        </p:nvGrpSpPr>
        <p:grpSpPr bwMode="auto">
          <a:xfrm>
            <a:off x="5105400" y="2716213"/>
            <a:ext cx="2057400" cy="1225550"/>
            <a:chOff x="624" y="1776"/>
            <a:chExt cx="1296" cy="772"/>
          </a:xfrm>
        </p:grpSpPr>
        <p:sp>
          <p:nvSpPr>
            <p:cNvPr id="13364" name="AutoShape 52"/>
            <p:cNvSpPr>
              <a:spLocks noChangeArrowheads="1"/>
            </p:cNvSpPr>
            <p:nvPr/>
          </p:nvSpPr>
          <p:spPr bwMode="auto">
            <a:xfrm rot="5400000">
              <a:off x="955" y="1588"/>
              <a:ext cx="629" cy="1291"/>
            </a:xfrm>
            <a:prstGeom prst="rightArrow">
              <a:avLst>
                <a:gd name="adj1" fmla="val 53120"/>
                <a:gd name="adj2" fmla="val 39583"/>
              </a:avLst>
            </a:prstGeom>
            <a:solidFill>
              <a:srgbClr val="808000"/>
            </a:solidFill>
            <a:ln w="9525">
              <a:noFill/>
              <a:miter lim="800000"/>
              <a:headEnd/>
              <a:tailEnd/>
            </a:ln>
            <a:effectLst/>
          </p:spPr>
          <p:txBody>
            <a:bodyPr rot="10800000" vert="eaVert" wrap="none" lIns="137160" anchor="ctr" anchorCtr="1"/>
            <a:lstStyle/>
            <a:p>
              <a:pPr algn="ctr">
                <a:defRPr/>
              </a:pPr>
              <a:endParaRPr kumimoji="1" lang="en-US" sz="1400" b="1">
                <a:solidFill>
                  <a:srgbClr val="FFFFCC"/>
                </a:solidFill>
                <a:effectLst>
                  <a:outerShdw blurRad="38100" dist="38100" dir="2700000" algn="tl">
                    <a:srgbClr val="000000"/>
                  </a:outerShdw>
                </a:effectLst>
                <a:latin typeface="Times New Roman" pitchFamily="18" charset="0"/>
              </a:endParaRPr>
            </a:p>
          </p:txBody>
        </p:sp>
        <p:sp>
          <p:nvSpPr>
            <p:cNvPr id="13365" name="AutoShape 53"/>
            <p:cNvSpPr>
              <a:spLocks noChangeArrowheads="1"/>
            </p:cNvSpPr>
            <p:nvPr/>
          </p:nvSpPr>
          <p:spPr bwMode="auto">
            <a:xfrm rot="-5400000">
              <a:off x="960" y="1445"/>
              <a:ext cx="629" cy="1291"/>
            </a:xfrm>
            <a:prstGeom prst="rightArrow">
              <a:avLst>
                <a:gd name="adj1" fmla="val 53120"/>
                <a:gd name="adj2" fmla="val 39583"/>
              </a:avLst>
            </a:prstGeom>
            <a:solidFill>
              <a:srgbClr val="808000"/>
            </a:solidFill>
            <a:ln w="9525">
              <a:noFill/>
              <a:miter lim="800000"/>
              <a:headEnd/>
              <a:tailEnd/>
            </a:ln>
            <a:effectLst/>
          </p:spPr>
          <p:txBody>
            <a:bodyPr vert="eaVert" wrap="none" lIns="137160" anchor="ctr" anchorCtr="1"/>
            <a:lstStyle/>
            <a:p>
              <a:pPr algn="ctr">
                <a:defRPr/>
              </a:pPr>
              <a:endParaRPr kumimoji="1" lang="en-US" sz="1400" b="1">
                <a:solidFill>
                  <a:srgbClr val="FFFFCC"/>
                </a:solidFill>
                <a:effectLst>
                  <a:outerShdw blurRad="38100" dist="38100" dir="2700000" algn="tl">
                    <a:srgbClr val="000000"/>
                  </a:outerShdw>
                </a:effectLst>
                <a:latin typeface="Times New Roman" pitchFamily="18" charset="0"/>
              </a:endParaRPr>
            </a:p>
          </p:txBody>
        </p:sp>
        <p:sp>
          <p:nvSpPr>
            <p:cNvPr id="13366" name="Rectangle 54"/>
            <p:cNvSpPr>
              <a:spLocks noChangeArrowheads="1"/>
            </p:cNvSpPr>
            <p:nvPr/>
          </p:nvSpPr>
          <p:spPr bwMode="auto">
            <a:xfrm>
              <a:off x="912" y="1920"/>
              <a:ext cx="700" cy="460"/>
            </a:xfrm>
            <a:prstGeom prst="rect">
              <a:avLst/>
            </a:prstGeom>
            <a:noFill/>
            <a:ln w="9525">
              <a:noFill/>
              <a:miter lim="800000"/>
              <a:headEnd/>
              <a:tailEnd/>
            </a:ln>
            <a:effectLst/>
          </p:spPr>
          <p:txBody>
            <a:bodyPr>
              <a:spAutoFit/>
            </a:bodyPr>
            <a:lstStyle/>
            <a:p>
              <a:pPr algn="ctr">
                <a:defRPr/>
              </a:pPr>
              <a:r>
                <a:rPr kumimoji="1" lang="en-US" sz="1400" b="1">
                  <a:solidFill>
                    <a:srgbClr val="FFFFCC"/>
                  </a:solidFill>
                  <a:effectLst>
                    <a:outerShdw blurRad="38100" dist="38100" dir="2700000" algn="tl">
                      <a:srgbClr val="000000"/>
                    </a:outerShdw>
                  </a:effectLst>
                  <a:latin typeface="Times New Roman" pitchFamily="18" charset="0"/>
                </a:rPr>
                <a:t>Instructions</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Data</a:t>
              </a:r>
              <a:br>
                <a:rPr kumimoji="1" lang="en-US" sz="1400" b="1">
                  <a:solidFill>
                    <a:srgbClr val="FFFFCC"/>
                  </a:solidFill>
                  <a:effectLst>
                    <a:outerShdw blurRad="38100" dist="38100" dir="2700000" algn="tl">
                      <a:srgbClr val="000000"/>
                    </a:outerShdw>
                  </a:effectLst>
                  <a:latin typeface="Times New Roman" pitchFamily="18" charset="0"/>
                </a:rPr>
              </a:br>
              <a:r>
                <a:rPr kumimoji="1" lang="en-US" sz="1400" b="1">
                  <a:solidFill>
                    <a:srgbClr val="FFFFCC"/>
                  </a:solidFill>
                  <a:effectLst>
                    <a:outerShdw blurRad="38100" dist="38100" dir="2700000" algn="tl">
                      <a:srgbClr val="000000"/>
                    </a:outerShdw>
                  </a:effectLst>
                  <a:latin typeface="Times New Roman" pitchFamily="18" charset="0"/>
                </a:rPr>
                <a:t>Information</a:t>
              </a:r>
            </a:p>
          </p:txBody>
        </p:sp>
      </p:grpSp>
      <p:sp>
        <p:nvSpPr>
          <p:cNvPr id="13370" name="AutoShape 58"/>
          <p:cNvSpPr>
            <a:spLocks noChangeArrowheads="1"/>
          </p:cNvSpPr>
          <p:nvPr/>
        </p:nvSpPr>
        <p:spPr bwMode="auto">
          <a:xfrm>
            <a:off x="4495800" y="2209800"/>
            <a:ext cx="1600200" cy="504825"/>
          </a:xfrm>
          <a:prstGeom prst="bevel">
            <a:avLst>
              <a:gd name="adj" fmla="val 12500"/>
            </a:avLst>
          </a:prstGeom>
          <a:solidFill>
            <a:srgbClr val="F7F22F"/>
          </a:solidFill>
          <a:ln w="9525">
            <a:noFill/>
            <a:miter lim="800000"/>
            <a:headEnd/>
            <a:tailEnd/>
          </a:ln>
          <a:effectLst/>
        </p:spPr>
        <p:txBody>
          <a:bodyPr wrap="none" tIns="0" bIns="73152" anchor="ctr"/>
          <a:lstStyle/>
          <a:p>
            <a:pPr algn="ctr">
              <a:spcBef>
                <a:spcPct val="5000"/>
              </a:spcBef>
              <a:buClr>
                <a:srgbClr val="D94439"/>
              </a:buClr>
              <a:buSzPct val="75000"/>
              <a:buFont typeface="Wingdings" pitchFamily="2" charset="2"/>
              <a:buNone/>
              <a:defRPr/>
            </a:pPr>
            <a:r>
              <a:rPr kumimoji="1" lang="en-US" sz="1400" b="1">
                <a:solidFill>
                  <a:srgbClr val="000000"/>
                </a:solidFill>
                <a:effectLst>
                  <a:outerShdw blurRad="38100" dist="38100" dir="2700000" algn="tl">
                    <a:srgbClr val="FFFFFF"/>
                  </a:outerShdw>
                </a:effectLst>
                <a:latin typeface="Times New Roman" pitchFamily="18" charset="0"/>
              </a:rPr>
              <a:t>Control </a:t>
            </a:r>
            <a:br>
              <a:rPr kumimoji="1" lang="en-US" sz="1400" b="1">
                <a:solidFill>
                  <a:srgbClr val="000000"/>
                </a:solidFill>
                <a:effectLst>
                  <a:outerShdw blurRad="38100" dist="38100" dir="2700000" algn="tl">
                    <a:srgbClr val="FFFFFF"/>
                  </a:outerShdw>
                </a:effectLst>
                <a:latin typeface="Times New Roman" pitchFamily="18" charset="0"/>
              </a:rPr>
            </a:br>
            <a:r>
              <a:rPr kumimoji="1" lang="en-US" sz="1400" b="1">
                <a:solidFill>
                  <a:srgbClr val="000000"/>
                </a:solidFill>
                <a:effectLst>
                  <a:outerShdw blurRad="38100" dist="38100" dir="2700000" algn="tl">
                    <a:srgbClr val="FFFFFF"/>
                  </a:outerShdw>
                </a:effectLst>
                <a:latin typeface="Times New Roman" pitchFamily="18" charset="0"/>
              </a:rPr>
              <a:t>Unit</a:t>
            </a:r>
          </a:p>
        </p:txBody>
      </p:sp>
      <p:sp>
        <p:nvSpPr>
          <p:cNvPr id="13373" name="Rectangle 61"/>
          <p:cNvSpPr>
            <a:spLocks noChangeArrowheads="1"/>
          </p:cNvSpPr>
          <p:nvPr/>
        </p:nvSpPr>
        <p:spPr bwMode="auto">
          <a:xfrm>
            <a:off x="304800" y="2752725"/>
            <a:ext cx="3733800" cy="1006475"/>
          </a:xfrm>
          <a:prstGeom prst="rect">
            <a:avLst/>
          </a:prstGeom>
          <a:noFill/>
          <a:ln w="9525">
            <a:noFill/>
            <a:miter lim="800000"/>
            <a:headEnd/>
            <a:tailEnd/>
          </a:ln>
        </p:spPr>
        <p:txBody>
          <a:bodyPr>
            <a:spAutoFit/>
          </a:bodyPr>
          <a:lstStyle/>
          <a:p>
            <a:pPr marL="630238" lvl="2" indent="-174625">
              <a:spcBef>
                <a:spcPct val="50000"/>
              </a:spcBef>
              <a:buClr>
                <a:srgbClr val="000099"/>
              </a:buClr>
              <a:buFont typeface="Wingdings" pitchFamily="2" charset="2"/>
              <a:buChar char="§"/>
            </a:pPr>
            <a:r>
              <a:rPr kumimoji="1" lang="en-US" sz="2000" b="1">
                <a:solidFill>
                  <a:srgbClr val="D94439"/>
                </a:solidFill>
                <a:latin typeface="Times New Roman" pitchFamily="18" charset="0"/>
              </a:rPr>
              <a:t>Control unit</a:t>
            </a:r>
            <a:r>
              <a:rPr kumimoji="1" lang="en-US" sz="2000">
                <a:solidFill>
                  <a:srgbClr val="000000"/>
                </a:solidFill>
                <a:latin typeface="Times New Roman" pitchFamily="18" charset="0"/>
              </a:rPr>
              <a:t> directs and coordinates operations in computer</a:t>
            </a:r>
          </a:p>
        </p:txBody>
      </p:sp>
      <p:sp>
        <p:nvSpPr>
          <p:cNvPr id="13374" name="Rectangle 62"/>
          <p:cNvSpPr>
            <a:spLocks noChangeArrowheads="1"/>
          </p:cNvSpPr>
          <p:nvPr/>
        </p:nvSpPr>
        <p:spPr bwMode="auto">
          <a:xfrm>
            <a:off x="304800" y="3724275"/>
            <a:ext cx="3733800" cy="1311275"/>
          </a:xfrm>
          <a:prstGeom prst="rect">
            <a:avLst/>
          </a:prstGeom>
          <a:noFill/>
          <a:ln w="9525">
            <a:noFill/>
            <a:miter lim="800000"/>
            <a:headEnd/>
            <a:tailEnd/>
          </a:ln>
        </p:spPr>
        <p:txBody>
          <a:bodyPr>
            <a:spAutoFit/>
          </a:bodyPr>
          <a:lstStyle/>
          <a:p>
            <a:pPr marL="630238" lvl="2" indent="-174625">
              <a:spcBef>
                <a:spcPct val="50000"/>
              </a:spcBef>
              <a:buClr>
                <a:srgbClr val="000099"/>
              </a:buClr>
              <a:buFont typeface="Wingdings" pitchFamily="2" charset="2"/>
              <a:buChar char="§"/>
            </a:pPr>
            <a:r>
              <a:rPr kumimoji="1" lang="en-US" sz="2000" b="1">
                <a:solidFill>
                  <a:srgbClr val="D94439"/>
                </a:solidFill>
                <a:latin typeface="Times New Roman" pitchFamily="18" charset="0"/>
              </a:rPr>
              <a:t>Arithmetic logic unit </a:t>
            </a:r>
            <a:br>
              <a:rPr kumimoji="1" lang="en-US" sz="2000" b="1">
                <a:solidFill>
                  <a:srgbClr val="D94439"/>
                </a:solidFill>
                <a:latin typeface="Times New Roman" pitchFamily="18" charset="0"/>
              </a:rPr>
            </a:br>
            <a:r>
              <a:rPr kumimoji="1" lang="en-US" sz="2000" b="1">
                <a:solidFill>
                  <a:srgbClr val="D94439"/>
                </a:solidFill>
                <a:latin typeface="Times New Roman" pitchFamily="18" charset="0"/>
              </a:rPr>
              <a:t>(ALU)</a:t>
            </a:r>
            <a:r>
              <a:rPr kumimoji="1" lang="en-US" sz="2000">
                <a:solidFill>
                  <a:srgbClr val="000000"/>
                </a:solidFill>
                <a:latin typeface="Times New Roman" pitchFamily="18" charset="0"/>
              </a:rPr>
              <a:t> performs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arithmetic, comparison, </a:t>
            </a:r>
            <a:br>
              <a:rPr kumimoji="1" lang="en-US" sz="2000">
                <a:solidFill>
                  <a:srgbClr val="000000"/>
                </a:solidFill>
                <a:latin typeface="Times New Roman" pitchFamily="18" charset="0"/>
              </a:rPr>
            </a:br>
            <a:r>
              <a:rPr kumimoji="1" lang="en-US" sz="2000">
                <a:solidFill>
                  <a:srgbClr val="000000"/>
                </a:solidFill>
                <a:latin typeface="Times New Roman" pitchFamily="18" charset="0"/>
              </a:rPr>
              <a:t>and logical operations</a:t>
            </a:r>
          </a:p>
        </p:txBody>
      </p:sp>
      <p:sp>
        <p:nvSpPr>
          <p:cNvPr id="13375" name="Rectangle 63"/>
          <p:cNvSpPr>
            <a:spLocks noChangeArrowheads="1"/>
          </p:cNvSpPr>
          <p:nvPr/>
        </p:nvSpPr>
        <p:spPr bwMode="auto">
          <a:xfrm>
            <a:off x="304800" y="4994275"/>
            <a:ext cx="3733800" cy="442913"/>
          </a:xfrm>
          <a:prstGeom prst="rect">
            <a:avLst/>
          </a:prstGeom>
          <a:noFill/>
          <a:ln w="9525">
            <a:noFill/>
            <a:miter lim="800000"/>
            <a:headEnd/>
            <a:tailEnd/>
          </a:ln>
        </p:spPr>
        <p:txBody>
          <a:bodyPr>
            <a:spAutoFit/>
          </a:bodyPr>
          <a:lstStyle/>
          <a:p>
            <a:pPr marL="341313" lvl="1" indent="-227013">
              <a:spcBef>
                <a:spcPct val="50000"/>
              </a:spcBef>
              <a:buClr>
                <a:srgbClr val="000099"/>
              </a:buClr>
              <a:buFont typeface="Wingdings" pitchFamily="2" charset="2"/>
              <a:buChar char="Ø"/>
            </a:pPr>
            <a:r>
              <a:rPr kumimoji="1" lang="en-US" sz="2300" b="1">
                <a:solidFill>
                  <a:srgbClr val="000000"/>
                </a:solidFill>
                <a:latin typeface="Times New Roman" pitchFamily="18" charset="0"/>
              </a:rPr>
              <a:t>Also called the</a:t>
            </a:r>
            <a:r>
              <a:rPr kumimoji="1" lang="en-US" sz="2300">
                <a:solidFill>
                  <a:srgbClr val="000000"/>
                </a:solidFill>
                <a:latin typeface="Times New Roman" pitchFamily="18" charset="0"/>
              </a:rPr>
              <a:t> </a:t>
            </a:r>
            <a:r>
              <a:rPr kumimoji="1" lang="en-US" sz="2300" b="1">
                <a:solidFill>
                  <a:srgbClr val="D94439"/>
                </a:solidFill>
                <a:latin typeface="Times New Roman" pitchFamily="18" charset="0"/>
              </a:rPr>
              <a:t>processor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499"/>
                                          </p:stCondLst>
                                        </p:cTn>
                                        <p:tgtEl>
                                          <p:spTgt spid="2"/>
                                        </p:tgtEl>
                                        <p:attrNameLst>
                                          <p:attrName>style.visibility</p:attrName>
                                        </p:attrNameLst>
                                      </p:cBhvr>
                                      <p:to>
                                        <p:strVal val="visible"/>
                                      </p:to>
                                    </p:set>
                                  </p:childTnLst>
                                </p:cTn>
                              </p:par>
                            </p:childTnLst>
                          </p:cTn>
                        </p:par>
                        <p:par>
                          <p:cTn id="11" fill="hold">
                            <p:stCondLst>
                              <p:cond delay="2000"/>
                            </p:stCondLst>
                            <p:childTnLst>
                              <p:par>
                                <p:cTn id="12" presetID="22" presetClass="entr" presetSubtype="8" fill="hold" grpId="0" nodeType="afterEffect">
                                  <p:stCondLst>
                                    <p:cond delay="3000"/>
                                  </p:stCondLst>
                                  <p:childTnLst>
                                    <p:set>
                                      <p:cBhvr>
                                        <p:cTn id="13" dur="1" fill="hold">
                                          <p:stCondLst>
                                            <p:cond delay="0"/>
                                          </p:stCondLst>
                                        </p:cTn>
                                        <p:tgtEl>
                                          <p:spTgt spid="13349">
                                            <p:txEl>
                                              <p:pRg st="0" end="0"/>
                                            </p:txEl>
                                          </p:spTgt>
                                        </p:tgtEl>
                                        <p:attrNameLst>
                                          <p:attrName>style.visibility</p:attrName>
                                        </p:attrNameLst>
                                      </p:cBhvr>
                                      <p:to>
                                        <p:strVal val="visible"/>
                                      </p:to>
                                    </p:set>
                                    <p:animEffect transition="in" filter="wipe(left)">
                                      <p:cBhvr>
                                        <p:cTn id="14" dur="500"/>
                                        <p:tgtEl>
                                          <p:spTgt spid="13349">
                                            <p:txEl>
                                              <p:pRg st="0" end="0"/>
                                            </p:txEl>
                                          </p:spTgt>
                                        </p:tgtEl>
                                      </p:cBhvr>
                                    </p:animEffect>
                                  </p:childTnLst>
                                </p:cTn>
                              </p:par>
                            </p:childTnLst>
                          </p:cTn>
                        </p:par>
                        <p:par>
                          <p:cTn id="15" fill="hold">
                            <p:stCondLst>
                              <p:cond delay="5500"/>
                            </p:stCondLst>
                            <p:childTnLst>
                              <p:par>
                                <p:cTn id="16" presetID="22" presetClass="entr" presetSubtype="8" fill="hold" grpId="0" nodeType="afterEffect">
                                  <p:stCondLst>
                                    <p:cond delay="4000"/>
                                  </p:stCondLst>
                                  <p:childTnLst>
                                    <p:set>
                                      <p:cBhvr>
                                        <p:cTn id="17" dur="1" fill="hold">
                                          <p:stCondLst>
                                            <p:cond delay="0"/>
                                          </p:stCondLst>
                                        </p:cTn>
                                        <p:tgtEl>
                                          <p:spTgt spid="13373">
                                            <p:txEl>
                                              <p:pRg st="0" end="0"/>
                                            </p:txEl>
                                          </p:spTgt>
                                        </p:tgtEl>
                                        <p:attrNameLst>
                                          <p:attrName>style.visibility</p:attrName>
                                        </p:attrNameLst>
                                      </p:cBhvr>
                                      <p:to>
                                        <p:strVal val="visible"/>
                                      </p:to>
                                    </p:set>
                                    <p:animEffect transition="in" filter="wipe(left)">
                                      <p:cBhvr>
                                        <p:cTn id="18" dur="500"/>
                                        <p:tgtEl>
                                          <p:spTgt spid="13373">
                                            <p:txEl>
                                              <p:pRg st="0" end="0"/>
                                            </p:txEl>
                                          </p:spTgt>
                                        </p:tgtEl>
                                      </p:cBhvr>
                                    </p:animEffect>
                                  </p:childTnLst>
                                </p:cTn>
                              </p:par>
                            </p:childTnLst>
                          </p:cTn>
                        </p:par>
                        <p:par>
                          <p:cTn id="19" fill="hold">
                            <p:stCondLst>
                              <p:cond delay="10000"/>
                            </p:stCondLst>
                            <p:childTnLst>
                              <p:par>
                                <p:cTn id="20" presetID="1" presetClass="entr" presetSubtype="0" fill="hold" grpId="0" nodeType="afterEffect">
                                  <p:stCondLst>
                                    <p:cond delay="0"/>
                                  </p:stCondLst>
                                  <p:childTnLst>
                                    <p:set>
                                      <p:cBhvr>
                                        <p:cTn id="21" dur="1" fill="hold">
                                          <p:stCondLst>
                                            <p:cond delay="499"/>
                                          </p:stCondLst>
                                        </p:cTn>
                                        <p:tgtEl>
                                          <p:spTgt spid="13370"/>
                                        </p:tgtEl>
                                        <p:attrNameLst>
                                          <p:attrName>style.visibility</p:attrName>
                                        </p:attrNameLst>
                                      </p:cBhvr>
                                      <p:to>
                                        <p:strVal val="visible"/>
                                      </p:to>
                                    </p:set>
                                  </p:childTnLst>
                                  <p:subTnLst>
                                    <p:set>
                                      <p:cBhvr override="childStyle">
                                        <p:cTn dur="1" fill="hold" display="0" masterRel="nextClick" afterEffect="1"/>
                                        <p:tgtEl>
                                          <p:spTgt spid="13370"/>
                                        </p:tgtEl>
                                        <p:attrNameLst>
                                          <p:attrName>style.visibility</p:attrName>
                                        </p:attrNameLst>
                                      </p:cBhvr>
                                      <p:to>
                                        <p:strVal val="hidden"/>
                                      </p:to>
                                    </p:set>
                                  </p:subTnLst>
                                </p:cTn>
                              </p:par>
                            </p:childTnLst>
                          </p:cTn>
                        </p:par>
                        <p:par>
                          <p:cTn id="22" fill="hold">
                            <p:stCondLst>
                              <p:cond delay="10500"/>
                            </p:stCondLst>
                            <p:childTnLst>
                              <p:par>
                                <p:cTn id="23" presetID="22" presetClass="entr" presetSubtype="8" fill="hold" grpId="0" nodeType="afterEffect">
                                  <p:stCondLst>
                                    <p:cond delay="4000"/>
                                  </p:stCondLst>
                                  <p:childTnLst>
                                    <p:set>
                                      <p:cBhvr>
                                        <p:cTn id="24" dur="1" fill="hold">
                                          <p:stCondLst>
                                            <p:cond delay="0"/>
                                          </p:stCondLst>
                                        </p:cTn>
                                        <p:tgtEl>
                                          <p:spTgt spid="13374">
                                            <p:txEl>
                                              <p:pRg st="0" end="0"/>
                                            </p:txEl>
                                          </p:spTgt>
                                        </p:tgtEl>
                                        <p:attrNameLst>
                                          <p:attrName>style.visibility</p:attrName>
                                        </p:attrNameLst>
                                      </p:cBhvr>
                                      <p:to>
                                        <p:strVal val="visible"/>
                                      </p:to>
                                    </p:set>
                                    <p:animEffect transition="in" filter="wipe(left)">
                                      <p:cBhvr>
                                        <p:cTn id="25" dur="500"/>
                                        <p:tgtEl>
                                          <p:spTgt spid="13374">
                                            <p:txEl>
                                              <p:pRg st="0" end="0"/>
                                            </p:txEl>
                                          </p:spTgt>
                                        </p:tgtEl>
                                      </p:cBhvr>
                                    </p:animEffect>
                                  </p:childTnLst>
                                </p:cTn>
                              </p:par>
                            </p:childTnLst>
                          </p:cTn>
                        </p:par>
                        <p:par>
                          <p:cTn id="26" fill="hold">
                            <p:stCondLst>
                              <p:cond delay="15000"/>
                            </p:stCondLst>
                            <p:childTnLst>
                              <p:par>
                                <p:cTn id="27" presetID="1" presetClass="entr" presetSubtype="0" fill="hold" grpId="0" nodeType="afterEffect">
                                  <p:stCondLst>
                                    <p:cond delay="0"/>
                                  </p:stCondLst>
                                  <p:childTnLst>
                                    <p:set>
                                      <p:cBhvr>
                                        <p:cTn id="28" dur="1" fill="hold">
                                          <p:stCondLst>
                                            <p:cond delay="499"/>
                                          </p:stCondLst>
                                        </p:cTn>
                                        <p:tgtEl>
                                          <p:spTgt spid="13371"/>
                                        </p:tgtEl>
                                        <p:attrNameLst>
                                          <p:attrName>style.visibility</p:attrName>
                                        </p:attrNameLst>
                                      </p:cBhvr>
                                      <p:to>
                                        <p:strVal val="visible"/>
                                      </p:to>
                                    </p:set>
                                  </p:childTnLst>
                                  <p:subTnLst>
                                    <p:set>
                                      <p:cBhvr override="childStyle">
                                        <p:cTn dur="1" fill="hold" display="0" masterRel="nextClick" afterEffect="1"/>
                                        <p:tgtEl>
                                          <p:spTgt spid="13371"/>
                                        </p:tgtEl>
                                        <p:attrNameLst>
                                          <p:attrName>style.visibility</p:attrName>
                                        </p:attrNameLst>
                                      </p:cBhvr>
                                      <p:to>
                                        <p:strVal val="hidden"/>
                                      </p:to>
                                    </p:set>
                                  </p:subTnLst>
                                </p:cTn>
                              </p:par>
                            </p:childTnLst>
                          </p:cTn>
                        </p:par>
                        <p:par>
                          <p:cTn id="29" fill="hold">
                            <p:stCondLst>
                              <p:cond delay="15500"/>
                            </p:stCondLst>
                            <p:childTnLst>
                              <p:par>
                                <p:cTn id="30" presetID="22" presetClass="entr" presetSubtype="8" fill="hold" grpId="0" nodeType="afterEffect">
                                  <p:stCondLst>
                                    <p:cond delay="4000"/>
                                  </p:stCondLst>
                                  <p:childTnLst>
                                    <p:set>
                                      <p:cBhvr>
                                        <p:cTn id="31" dur="1" fill="hold">
                                          <p:stCondLst>
                                            <p:cond delay="0"/>
                                          </p:stCondLst>
                                        </p:cTn>
                                        <p:tgtEl>
                                          <p:spTgt spid="13375">
                                            <p:txEl>
                                              <p:pRg st="0" end="0"/>
                                            </p:txEl>
                                          </p:spTgt>
                                        </p:tgtEl>
                                        <p:attrNameLst>
                                          <p:attrName>style.visibility</p:attrName>
                                        </p:attrNameLst>
                                      </p:cBhvr>
                                      <p:to>
                                        <p:strVal val="visible"/>
                                      </p:to>
                                    </p:set>
                                    <p:animEffect transition="in" filter="wipe(left)">
                                      <p:cBhvr>
                                        <p:cTn id="32" dur="500"/>
                                        <p:tgtEl>
                                          <p:spTgt spid="13375">
                                            <p:txEl>
                                              <p:pRg st="0" end="0"/>
                                            </p:txEl>
                                          </p:spTgt>
                                        </p:tgtEl>
                                      </p:cBhvr>
                                    </p:animEffect>
                                  </p:childTnLst>
                                </p:cTn>
                              </p:par>
                            </p:childTnLst>
                          </p:cTn>
                        </p:par>
                        <p:par>
                          <p:cTn id="33" fill="hold">
                            <p:stCondLst>
                              <p:cond delay="20000"/>
                            </p:stCondLst>
                            <p:childTnLst>
                              <p:par>
                                <p:cTn id="34" presetID="22" presetClass="entr" presetSubtype="1" fill="hold" nodeType="afterEffect">
                                  <p:stCondLst>
                                    <p:cond delay="400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childTnLst>
                          </p:cTn>
                        </p:par>
                        <p:par>
                          <p:cTn id="37" fill="hold">
                            <p:stCondLst>
                              <p:cond delay="24500"/>
                            </p:stCondLst>
                            <p:childTnLst>
                              <p:par>
                                <p:cTn id="38" presetID="23" presetClass="entr" presetSubtype="272" fill="hold" grpId="0" nodeType="afterEffect">
                                  <p:stCondLst>
                                    <p:cond delay="4000"/>
                                  </p:stCondLst>
                                  <p:childTnLst>
                                    <p:set>
                                      <p:cBhvr>
                                        <p:cTn id="39" dur="1" fill="hold">
                                          <p:stCondLst>
                                            <p:cond delay="0"/>
                                          </p:stCondLst>
                                        </p:cTn>
                                        <p:tgtEl>
                                          <p:spTgt spid="13350"/>
                                        </p:tgtEl>
                                        <p:attrNameLst>
                                          <p:attrName>style.visibility</p:attrName>
                                        </p:attrNameLst>
                                      </p:cBhvr>
                                      <p:to>
                                        <p:strVal val="visible"/>
                                      </p:to>
                                    </p:set>
                                    <p:anim calcmode="lin" valueType="num">
                                      <p:cBhvr>
                                        <p:cTn id="40" dur="500" fill="hold"/>
                                        <p:tgtEl>
                                          <p:spTgt spid="13350"/>
                                        </p:tgtEl>
                                        <p:attrNameLst>
                                          <p:attrName>ppt_w</p:attrName>
                                        </p:attrNameLst>
                                      </p:cBhvr>
                                      <p:tavLst>
                                        <p:tav tm="0">
                                          <p:val>
                                            <p:strVal val="2/3*#ppt_w"/>
                                          </p:val>
                                        </p:tav>
                                        <p:tav tm="100000">
                                          <p:val>
                                            <p:strVal val="#ppt_w"/>
                                          </p:val>
                                        </p:tav>
                                      </p:tavLst>
                                    </p:anim>
                                    <p:anim calcmode="lin" valueType="num">
                                      <p:cBhvr>
                                        <p:cTn id="41" dur="500" fill="hold"/>
                                        <p:tgtEl>
                                          <p:spTgt spid="13350"/>
                                        </p:tgtEl>
                                        <p:attrNameLst>
                                          <p:attrName>ppt_h</p:attrName>
                                        </p:attrNameLst>
                                      </p:cBhvr>
                                      <p:tavLst>
                                        <p:tav tm="0">
                                          <p:val>
                                            <p:strVal val="2/3*#ppt_h"/>
                                          </p:val>
                                        </p:tav>
                                        <p:tav tm="100000">
                                          <p:val>
                                            <p:strVal val="#ppt_h"/>
                                          </p:val>
                                        </p:tav>
                                      </p:tavLst>
                                    </p:anim>
                                  </p:childTnLst>
                                </p:cTn>
                              </p:par>
                            </p:childTnLst>
                          </p:cTn>
                        </p:par>
                        <p:par>
                          <p:cTn id="42" fill="hold">
                            <p:stCondLst>
                              <p:cond delay="29000"/>
                            </p:stCondLst>
                            <p:childTnLst>
                              <p:par>
                                <p:cTn id="43" presetID="23" presetClass="entr" presetSubtype="272" fill="hold" grpId="0" nodeType="afterEffect">
                                  <p:stCondLst>
                                    <p:cond delay="4000"/>
                                  </p:stCondLst>
                                  <p:childTnLst>
                                    <p:set>
                                      <p:cBhvr>
                                        <p:cTn id="44" dur="1" fill="hold">
                                          <p:stCondLst>
                                            <p:cond delay="0"/>
                                          </p:stCondLst>
                                        </p:cTn>
                                        <p:tgtEl>
                                          <p:spTgt spid="13346"/>
                                        </p:tgtEl>
                                        <p:attrNameLst>
                                          <p:attrName>style.visibility</p:attrName>
                                        </p:attrNameLst>
                                      </p:cBhvr>
                                      <p:to>
                                        <p:strVal val="visible"/>
                                      </p:to>
                                    </p:set>
                                    <p:anim calcmode="lin" valueType="num">
                                      <p:cBhvr>
                                        <p:cTn id="45" dur="500" fill="hold"/>
                                        <p:tgtEl>
                                          <p:spTgt spid="13346"/>
                                        </p:tgtEl>
                                        <p:attrNameLst>
                                          <p:attrName>ppt_w</p:attrName>
                                        </p:attrNameLst>
                                      </p:cBhvr>
                                      <p:tavLst>
                                        <p:tav tm="0">
                                          <p:val>
                                            <p:strVal val="2/3*#ppt_w"/>
                                          </p:val>
                                        </p:tav>
                                        <p:tav tm="100000">
                                          <p:val>
                                            <p:strVal val="#ppt_w"/>
                                          </p:val>
                                        </p:tav>
                                      </p:tavLst>
                                    </p:anim>
                                    <p:anim calcmode="lin" valueType="num">
                                      <p:cBhvr>
                                        <p:cTn id="46" dur="500" fill="hold"/>
                                        <p:tgtEl>
                                          <p:spTgt spid="13346"/>
                                        </p:tgtEl>
                                        <p:attrNameLst>
                                          <p:attrName>ppt_h</p:attrName>
                                        </p:attrNameLst>
                                      </p:cBhvr>
                                      <p:tavLst>
                                        <p:tav tm="0">
                                          <p:val>
                                            <p:strVal val="2/3*#ppt_h"/>
                                          </p:val>
                                        </p:tav>
                                        <p:tav tm="100000">
                                          <p:val>
                                            <p:strVal val="#ppt_h"/>
                                          </p:val>
                                        </p:tav>
                                      </p:tavLst>
                                    </p:anim>
                                  </p:childTnLst>
                                </p:cTn>
                              </p:par>
                            </p:childTnLst>
                          </p:cTn>
                        </p:par>
                        <p:par>
                          <p:cTn id="47" fill="hold">
                            <p:stCondLst>
                              <p:cond delay="33500"/>
                            </p:stCondLst>
                            <p:childTnLst>
                              <p:par>
                                <p:cTn id="48" presetID="22" presetClass="entr" presetSubtype="8" fill="hold" grpId="0" nodeType="afterEffect">
                                  <p:stCondLst>
                                    <p:cond delay="3000"/>
                                  </p:stCondLst>
                                  <p:childTnLst>
                                    <p:set>
                                      <p:cBhvr>
                                        <p:cTn id="49" dur="1" fill="hold">
                                          <p:stCondLst>
                                            <p:cond delay="0"/>
                                          </p:stCondLst>
                                        </p:cTn>
                                        <p:tgtEl>
                                          <p:spTgt spid="13354"/>
                                        </p:tgtEl>
                                        <p:attrNameLst>
                                          <p:attrName>style.visibility</p:attrName>
                                        </p:attrNameLst>
                                      </p:cBhvr>
                                      <p:to>
                                        <p:strVal val="visible"/>
                                      </p:to>
                                    </p:set>
                                    <p:animEffect transition="in" filter="wipe(left)">
                                      <p:cBhvr>
                                        <p:cTn id="50" dur="500"/>
                                        <p:tgtEl>
                                          <p:spTgt spid="13354"/>
                                        </p:tgtEl>
                                      </p:cBhvr>
                                    </p:animEffect>
                                  </p:childTnLst>
                                </p:cTn>
                              </p:par>
                            </p:childTnLst>
                          </p:cTn>
                        </p:par>
                        <p:par>
                          <p:cTn id="51" fill="hold">
                            <p:stCondLst>
                              <p:cond delay="37000"/>
                            </p:stCondLst>
                            <p:childTnLst>
                              <p:par>
                                <p:cTn id="52" presetID="22" presetClass="entr" presetSubtype="8" fill="hold" grpId="0" nodeType="afterEffect">
                                  <p:stCondLst>
                                    <p:cond delay="3000"/>
                                  </p:stCondLst>
                                  <p:childTnLst>
                                    <p:set>
                                      <p:cBhvr>
                                        <p:cTn id="53" dur="1" fill="hold">
                                          <p:stCondLst>
                                            <p:cond delay="0"/>
                                          </p:stCondLst>
                                        </p:cTn>
                                        <p:tgtEl>
                                          <p:spTgt spid="13356"/>
                                        </p:tgtEl>
                                        <p:attrNameLst>
                                          <p:attrName>style.visibility</p:attrName>
                                        </p:attrNameLst>
                                      </p:cBhvr>
                                      <p:to>
                                        <p:strVal val="visible"/>
                                      </p:to>
                                    </p:set>
                                    <p:animEffect transition="in" filter="wipe(left)">
                                      <p:cBhvr>
                                        <p:cTn id="54" dur="500"/>
                                        <p:tgtEl>
                                          <p:spTgt spid="13356"/>
                                        </p:tgtEl>
                                      </p:cBhvr>
                                    </p:animEffect>
                                  </p:childTnLst>
                                </p:cTn>
                              </p:par>
                            </p:childTnLst>
                          </p:cTn>
                        </p:par>
                        <p:par>
                          <p:cTn id="55" fill="hold">
                            <p:stCondLst>
                              <p:cond delay="40500"/>
                            </p:stCondLst>
                            <p:childTnLst>
                              <p:par>
                                <p:cTn id="56" presetID="23" presetClass="entr" presetSubtype="272" fill="hold" grpId="0" nodeType="afterEffect">
                                  <p:stCondLst>
                                    <p:cond delay="4000"/>
                                  </p:stCondLst>
                                  <p:childTnLst>
                                    <p:set>
                                      <p:cBhvr>
                                        <p:cTn id="57" dur="1" fill="hold">
                                          <p:stCondLst>
                                            <p:cond delay="0"/>
                                          </p:stCondLst>
                                        </p:cTn>
                                        <p:tgtEl>
                                          <p:spTgt spid="13348"/>
                                        </p:tgtEl>
                                        <p:attrNameLst>
                                          <p:attrName>style.visibility</p:attrName>
                                        </p:attrNameLst>
                                      </p:cBhvr>
                                      <p:to>
                                        <p:strVal val="visible"/>
                                      </p:to>
                                    </p:set>
                                    <p:anim calcmode="lin" valueType="num">
                                      <p:cBhvr>
                                        <p:cTn id="58" dur="500" fill="hold"/>
                                        <p:tgtEl>
                                          <p:spTgt spid="13348"/>
                                        </p:tgtEl>
                                        <p:attrNameLst>
                                          <p:attrName>ppt_w</p:attrName>
                                        </p:attrNameLst>
                                      </p:cBhvr>
                                      <p:tavLst>
                                        <p:tav tm="0">
                                          <p:val>
                                            <p:strVal val="2/3*#ppt_w"/>
                                          </p:val>
                                        </p:tav>
                                        <p:tav tm="100000">
                                          <p:val>
                                            <p:strVal val="#ppt_w"/>
                                          </p:val>
                                        </p:tav>
                                      </p:tavLst>
                                    </p:anim>
                                    <p:anim calcmode="lin" valueType="num">
                                      <p:cBhvr>
                                        <p:cTn id="59" dur="500" fill="hold"/>
                                        <p:tgtEl>
                                          <p:spTgt spid="13348"/>
                                        </p:tgtEl>
                                        <p:attrNameLst>
                                          <p:attrName>ppt_h</p:attrName>
                                        </p:attrNameLst>
                                      </p:cBhvr>
                                      <p:tavLst>
                                        <p:tav tm="0">
                                          <p:val>
                                            <p:strVal val="2/3*#ppt_h"/>
                                          </p:val>
                                        </p:tav>
                                        <p:tav tm="100000">
                                          <p:val>
                                            <p:strVal val="#ppt_h"/>
                                          </p:val>
                                        </p:tav>
                                      </p:tavLst>
                                    </p:anim>
                                  </p:childTnLst>
                                </p:cTn>
                              </p:par>
                            </p:childTnLst>
                          </p:cTn>
                        </p:par>
                        <p:par>
                          <p:cTn id="60" fill="hold">
                            <p:stCondLst>
                              <p:cond delay="45000"/>
                            </p:stCondLst>
                            <p:childTnLst>
                              <p:par>
                                <p:cTn id="61" presetID="22" presetClass="entr" presetSubtype="1" fill="hold" nodeType="afterEffect">
                                  <p:stCondLst>
                                    <p:cond delay="3000"/>
                                  </p:stCondLst>
                                  <p:childTnLst>
                                    <p:set>
                                      <p:cBhvr>
                                        <p:cTn id="62" dur="1" fill="hold">
                                          <p:stCondLst>
                                            <p:cond delay="0"/>
                                          </p:stCondLst>
                                        </p:cTn>
                                        <p:tgtEl>
                                          <p:spTgt spid="4"/>
                                        </p:tgtEl>
                                        <p:attrNameLst>
                                          <p:attrName>style.visibility</p:attrName>
                                        </p:attrNameLst>
                                      </p:cBhvr>
                                      <p:to>
                                        <p:strVal val="visible"/>
                                      </p:to>
                                    </p:set>
                                    <p:animEffect transition="in" filter="wipe(up)">
                                      <p:cBhvr>
                                        <p:cTn id="63" dur="500"/>
                                        <p:tgtEl>
                                          <p:spTgt spid="4"/>
                                        </p:tgtEl>
                                      </p:cBhvr>
                                    </p:animEffect>
                                  </p:childTnLst>
                                </p:cTn>
                              </p:par>
                            </p:childTnLst>
                          </p:cTn>
                        </p:par>
                        <p:par>
                          <p:cTn id="64" fill="hold">
                            <p:stCondLst>
                              <p:cond delay="48500"/>
                            </p:stCondLst>
                            <p:childTnLst>
                              <p:par>
                                <p:cTn id="65" presetID="23" presetClass="entr" presetSubtype="272" fill="hold" grpId="0" nodeType="afterEffect">
                                  <p:stCondLst>
                                    <p:cond delay="4000"/>
                                  </p:stCondLst>
                                  <p:childTnLst>
                                    <p:set>
                                      <p:cBhvr>
                                        <p:cTn id="66" dur="1" fill="hold">
                                          <p:stCondLst>
                                            <p:cond delay="0"/>
                                          </p:stCondLst>
                                        </p:cTn>
                                        <p:tgtEl>
                                          <p:spTgt spid="13347"/>
                                        </p:tgtEl>
                                        <p:attrNameLst>
                                          <p:attrName>style.visibility</p:attrName>
                                        </p:attrNameLst>
                                      </p:cBhvr>
                                      <p:to>
                                        <p:strVal val="visible"/>
                                      </p:to>
                                    </p:set>
                                    <p:anim calcmode="lin" valueType="num">
                                      <p:cBhvr>
                                        <p:cTn id="67" dur="500" fill="hold"/>
                                        <p:tgtEl>
                                          <p:spTgt spid="13347"/>
                                        </p:tgtEl>
                                        <p:attrNameLst>
                                          <p:attrName>ppt_w</p:attrName>
                                        </p:attrNameLst>
                                      </p:cBhvr>
                                      <p:tavLst>
                                        <p:tav tm="0">
                                          <p:val>
                                            <p:strVal val="2/3*#ppt_w"/>
                                          </p:val>
                                        </p:tav>
                                        <p:tav tm="100000">
                                          <p:val>
                                            <p:strVal val="#ppt_w"/>
                                          </p:val>
                                        </p:tav>
                                      </p:tavLst>
                                    </p:anim>
                                    <p:anim calcmode="lin" valueType="num">
                                      <p:cBhvr>
                                        <p:cTn id="68" dur="500" fill="hold"/>
                                        <p:tgtEl>
                                          <p:spTgt spid="13347"/>
                                        </p:tgtEl>
                                        <p:attrNameLst>
                                          <p:attrName>ppt_h</p:attrName>
                                        </p:attrNameLst>
                                      </p:cBhvr>
                                      <p:tavLst>
                                        <p:tav tm="0">
                                          <p:val>
                                            <p:strVal val="2/3*#ppt_h"/>
                                          </p:val>
                                        </p:tav>
                                        <p:tav tm="100000">
                                          <p:val>
                                            <p:strVal val="#ppt_h"/>
                                          </p:val>
                                        </p:tav>
                                      </p:tavLst>
                                    </p:anim>
                                  </p:childTnLst>
                                </p:cTn>
                              </p:par>
                            </p:childTnLst>
                          </p:cTn>
                        </p:par>
                        <p:par>
                          <p:cTn id="69" fill="hold">
                            <p:stCondLst>
                              <p:cond delay="53000"/>
                            </p:stCondLst>
                            <p:childTnLst>
                              <p:par>
                                <p:cTn id="70" presetID="1" presetClass="entr" presetSubtype="0" fill="hold" nodeType="afterEffect">
                                  <p:stCondLst>
                                    <p:cond delay="0"/>
                                  </p:stCondLst>
                                  <p:childTnLst>
                                    <p:set>
                                      <p:cBhvr>
                                        <p:cTn id="7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1" grpId="0" animBg="1" autoUpdateAnimBg="0"/>
      <p:bldP spid="13315" grpId="0" build="p" bldLvl="4" autoUpdateAnimBg="0" advAuto="0"/>
      <p:bldP spid="13346" grpId="0" animBg="1" autoUpdateAnimBg="0"/>
      <p:bldP spid="13347" grpId="0" animBg="1" autoUpdateAnimBg="0"/>
      <p:bldP spid="13348" grpId="0" animBg="1" autoUpdateAnimBg="0"/>
      <p:bldP spid="13349" grpId="0" build="p" bldLvl="3" autoUpdateAnimBg="0" advAuto="3000"/>
      <p:bldP spid="13350" grpId="0" animBg="1" autoUpdateAnimBg="0"/>
      <p:bldP spid="13354" grpId="0" animBg="1" autoUpdateAnimBg="0"/>
      <p:bldP spid="13356" grpId="0" animBg="1" autoUpdateAnimBg="0"/>
      <p:bldP spid="13370" grpId="0" animBg="1" autoUpdateAnimBg="0"/>
      <p:bldP spid="13373" grpId="0" build="p" bldLvl="3" autoUpdateAnimBg="0" advAuto="4000"/>
      <p:bldP spid="13374" grpId="0" build="p" bldLvl="3" autoUpdateAnimBg="0" advAuto="4000"/>
      <p:bldP spid="13375" grpId="0" build="p" bldLvl="3" autoUpdateAnimBg="0" advAuto="400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Processor</a:t>
            </a:r>
          </a:p>
        </p:txBody>
      </p:sp>
      <p:sp>
        <p:nvSpPr>
          <p:cNvPr id="25603" name="Rectangle 3"/>
          <p:cNvSpPr>
            <a:spLocks noGrp="1" noChangeArrowheads="1"/>
          </p:cNvSpPr>
          <p:nvPr>
            <p:ph type="body" idx="1"/>
          </p:nvPr>
        </p:nvSpPr>
        <p:spPr>
          <a:xfrm>
            <a:off x="292100" y="1090613"/>
            <a:ext cx="8534400" cy="585787"/>
          </a:xfrm>
        </p:spPr>
        <p:txBody>
          <a:bodyPr/>
          <a:lstStyle/>
          <a:p>
            <a:pPr>
              <a:buFont typeface="Monotype Sorts" pitchFamily="2" charset="2"/>
              <a:buNone/>
            </a:pPr>
            <a:r>
              <a:rPr lang="en-US" sz="2600" smtClean="0"/>
              <a:t>What are </a:t>
            </a:r>
            <a:r>
              <a:rPr lang="en-US" sz="2600" smtClean="0">
                <a:solidFill>
                  <a:srgbClr val="D94439"/>
                </a:solidFill>
              </a:rPr>
              <a:t>multi-core processors</a:t>
            </a:r>
            <a:r>
              <a:rPr lang="en-US" sz="2600" smtClean="0"/>
              <a:t>?</a:t>
            </a:r>
          </a:p>
        </p:txBody>
      </p:sp>
      <p:sp>
        <p:nvSpPr>
          <p:cNvPr id="10244"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187</a:t>
            </a:r>
          </a:p>
        </p:txBody>
      </p:sp>
      <p:grpSp>
        <p:nvGrpSpPr>
          <p:cNvPr id="2" name="Group 21"/>
          <p:cNvGrpSpPr>
            <a:grpSpLocks/>
          </p:cNvGrpSpPr>
          <p:nvPr/>
        </p:nvGrpSpPr>
        <p:grpSpPr bwMode="auto">
          <a:xfrm>
            <a:off x="7847013" y="6402388"/>
            <a:ext cx="860425" cy="271462"/>
            <a:chOff x="4943" y="4033"/>
            <a:chExt cx="542" cy="171"/>
          </a:xfrm>
        </p:grpSpPr>
        <p:sp>
          <p:nvSpPr>
            <p:cNvPr id="10250"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0251"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25656" name="Text Box 56"/>
          <p:cNvSpPr txBox="1">
            <a:spLocks noChangeArrowheads="1"/>
          </p:cNvSpPr>
          <p:nvPr/>
        </p:nvSpPr>
        <p:spPr bwMode="auto">
          <a:xfrm>
            <a:off x="419100" y="1574800"/>
            <a:ext cx="8799513" cy="3013075"/>
          </a:xfrm>
          <a:prstGeom prst="rect">
            <a:avLst/>
          </a:prstGeom>
          <a:noFill/>
          <a:ln w="9525">
            <a:noFill/>
            <a:miter lim="800000"/>
            <a:headEnd/>
            <a:tailEnd/>
          </a:ln>
        </p:spPr>
        <p:txBody>
          <a:bodyPr wrap="none">
            <a:spAutoFit/>
          </a:bodyPr>
          <a:lstStyle/>
          <a:p>
            <a:pPr marL="406400" indent="-406400">
              <a:buClr>
                <a:srgbClr val="000099"/>
              </a:buClr>
              <a:buFont typeface="Wingdings" pitchFamily="2" charset="2"/>
              <a:buChar char="Ø"/>
            </a:pPr>
            <a:r>
              <a:rPr kumimoji="1" lang="en-US" b="1">
                <a:solidFill>
                  <a:srgbClr val="000000"/>
                </a:solidFill>
                <a:latin typeface="Times New Roman" pitchFamily="18" charset="0"/>
              </a:rPr>
              <a:t>A </a:t>
            </a:r>
            <a:r>
              <a:rPr kumimoji="1" lang="en-US" b="1">
                <a:solidFill>
                  <a:srgbClr val="D94439"/>
                </a:solidFill>
                <a:latin typeface="Times New Roman" pitchFamily="18" charset="0"/>
              </a:rPr>
              <a:t>multi-core processor</a:t>
            </a:r>
            <a:r>
              <a:rPr kumimoji="1" lang="en-US" b="1">
                <a:solidFill>
                  <a:srgbClr val="000000"/>
                </a:solidFill>
                <a:latin typeface="Times New Roman" pitchFamily="18" charset="0"/>
              </a:rPr>
              <a:t> is a chip with two or more</a:t>
            </a:r>
            <a:br>
              <a:rPr kumimoji="1" lang="en-US" b="1">
                <a:solidFill>
                  <a:srgbClr val="000000"/>
                </a:solidFill>
                <a:latin typeface="Times New Roman" pitchFamily="18" charset="0"/>
              </a:rPr>
            </a:br>
            <a:r>
              <a:rPr kumimoji="1" lang="en-US" b="1">
                <a:solidFill>
                  <a:srgbClr val="000000"/>
                </a:solidFill>
                <a:latin typeface="Times New Roman" pitchFamily="18" charset="0"/>
              </a:rPr>
              <a:t>separate processors</a:t>
            </a:r>
          </a:p>
          <a:p>
            <a:pPr marL="406400" indent="-406400">
              <a:buClr>
                <a:srgbClr val="000099"/>
              </a:buClr>
              <a:buFont typeface="Wingdings" pitchFamily="2" charset="2"/>
              <a:buChar char="Ø"/>
            </a:pPr>
            <a:r>
              <a:rPr kumimoji="1" lang="en-US" b="1">
                <a:solidFill>
                  <a:srgbClr val="000000"/>
                </a:solidFill>
                <a:latin typeface="Times New Roman" pitchFamily="18" charset="0"/>
              </a:rPr>
              <a:t>A </a:t>
            </a:r>
            <a:r>
              <a:rPr kumimoji="1" lang="en-US" b="1">
                <a:solidFill>
                  <a:srgbClr val="D94439"/>
                </a:solidFill>
                <a:latin typeface="Times New Roman" pitchFamily="18" charset="0"/>
              </a:rPr>
              <a:t>dual-core processor</a:t>
            </a:r>
            <a:r>
              <a:rPr kumimoji="1" lang="en-US" b="1">
                <a:solidFill>
                  <a:srgbClr val="000000"/>
                </a:solidFill>
                <a:latin typeface="Times New Roman" pitchFamily="18" charset="0"/>
              </a:rPr>
              <a:t> is a single chip that contains two</a:t>
            </a:r>
            <a:br>
              <a:rPr kumimoji="1" lang="en-US" b="1">
                <a:solidFill>
                  <a:srgbClr val="000000"/>
                </a:solidFill>
                <a:latin typeface="Times New Roman" pitchFamily="18" charset="0"/>
              </a:rPr>
            </a:br>
            <a:r>
              <a:rPr kumimoji="1" lang="en-US" b="1">
                <a:solidFill>
                  <a:srgbClr val="000000"/>
                </a:solidFill>
                <a:latin typeface="Times New Roman" pitchFamily="18" charset="0"/>
              </a:rPr>
              <a:t>separate processors</a:t>
            </a:r>
          </a:p>
          <a:p>
            <a:pPr marL="406400" indent="-406400">
              <a:buClr>
                <a:srgbClr val="000099"/>
              </a:buClr>
              <a:buFont typeface="Wingdings" pitchFamily="2" charset="2"/>
              <a:buChar char="Ø"/>
            </a:pPr>
            <a:r>
              <a:rPr kumimoji="1" lang="en-US" b="1">
                <a:solidFill>
                  <a:srgbClr val="000000"/>
                </a:solidFill>
                <a:latin typeface="Times New Roman" pitchFamily="18" charset="0"/>
              </a:rPr>
              <a:t>A </a:t>
            </a:r>
            <a:r>
              <a:rPr kumimoji="1" lang="en-US" b="1">
                <a:solidFill>
                  <a:srgbClr val="D94439"/>
                </a:solidFill>
                <a:latin typeface="Times New Roman" pitchFamily="18" charset="0"/>
              </a:rPr>
              <a:t>quad-core processor</a:t>
            </a:r>
            <a:r>
              <a:rPr kumimoji="1" lang="en-US" b="1">
                <a:solidFill>
                  <a:srgbClr val="000000"/>
                </a:solidFill>
                <a:latin typeface="Times New Roman" pitchFamily="18" charset="0"/>
              </a:rPr>
              <a:t> is a single chip that contains four</a:t>
            </a:r>
            <a:br>
              <a:rPr kumimoji="1" lang="en-US" b="1">
                <a:solidFill>
                  <a:srgbClr val="000000"/>
                </a:solidFill>
                <a:latin typeface="Times New Roman" pitchFamily="18" charset="0"/>
              </a:rPr>
            </a:br>
            <a:r>
              <a:rPr kumimoji="1" lang="en-US" b="1">
                <a:solidFill>
                  <a:srgbClr val="000000"/>
                </a:solidFill>
                <a:latin typeface="Times New Roman" pitchFamily="18" charset="0"/>
              </a:rPr>
              <a:t>separate processors</a:t>
            </a:r>
          </a:p>
          <a:p>
            <a:pPr marL="406400" indent="-406400">
              <a:buClr>
                <a:srgbClr val="000099"/>
              </a:buClr>
              <a:buFont typeface="Wingdings" pitchFamily="2" charset="2"/>
              <a:buChar char="Ø"/>
            </a:pPr>
            <a:r>
              <a:rPr kumimoji="1" lang="en-US" b="1">
                <a:solidFill>
                  <a:srgbClr val="000000"/>
                </a:solidFill>
                <a:latin typeface="Times New Roman" pitchFamily="18" charset="0"/>
              </a:rPr>
              <a:t>Each processor on a multi-core chip generally</a:t>
            </a:r>
            <a:br>
              <a:rPr kumimoji="1" lang="en-US" b="1">
                <a:solidFill>
                  <a:srgbClr val="000000"/>
                </a:solidFill>
                <a:latin typeface="Times New Roman" pitchFamily="18" charset="0"/>
              </a:rPr>
            </a:br>
            <a:r>
              <a:rPr kumimoji="1" lang="en-US" b="1">
                <a:solidFill>
                  <a:srgbClr val="000000"/>
                </a:solidFill>
                <a:latin typeface="Times New Roman" pitchFamily="18" charset="0"/>
              </a:rPr>
              <a:t>runs at a slower clock speed, but increases overall performance</a:t>
            </a:r>
          </a:p>
        </p:txBody>
      </p:sp>
      <p:grpSp>
        <p:nvGrpSpPr>
          <p:cNvPr id="3" name="Group 69"/>
          <p:cNvGrpSpPr>
            <a:grpSpLocks/>
          </p:cNvGrpSpPr>
          <p:nvPr/>
        </p:nvGrpSpPr>
        <p:grpSpPr bwMode="auto">
          <a:xfrm>
            <a:off x="0" y="4800600"/>
            <a:ext cx="1981200" cy="1295400"/>
            <a:chOff x="0" y="3024"/>
            <a:chExt cx="1248" cy="816"/>
          </a:xfrm>
        </p:grpSpPr>
        <p:sp>
          <p:nvSpPr>
            <p:cNvPr id="10248" name="Rectangle 70"/>
            <p:cNvSpPr>
              <a:spLocks noChangeArrowheads="1"/>
            </p:cNvSpPr>
            <p:nvPr/>
          </p:nvSpPr>
          <p:spPr bwMode="auto">
            <a:xfrm>
              <a:off x="0" y="3456"/>
              <a:ext cx="1248" cy="384"/>
            </a:xfrm>
            <a:prstGeom prst="rect">
              <a:avLst/>
            </a:prstGeom>
            <a:noFill/>
            <a:ln w="12700">
              <a:noFill/>
              <a:miter lim="800000"/>
              <a:headEnd/>
              <a:tailEnd/>
            </a:ln>
          </p:spPr>
          <p:txBody>
            <a:bodyPr lIns="90488" tIns="44450" rIns="90488" bIns="44450"/>
            <a:lstStyle/>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Click to view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click Chapter 4, Click Web Link</a:t>
              </a:r>
              <a:br>
                <a:rPr kumimoji="1" lang="en-US" sz="1200">
                  <a:solidFill>
                    <a:schemeClr val="bg2"/>
                  </a:solidFill>
                  <a:latin typeface="Arial Narrow" pitchFamily="34" charset="0"/>
                </a:rPr>
              </a:br>
              <a:r>
                <a:rPr kumimoji="1" lang="en-US" sz="1200">
                  <a:solidFill>
                    <a:schemeClr val="bg2"/>
                  </a:solidFill>
                  <a:latin typeface="Arial Narrow" pitchFamily="34" charset="0"/>
                </a:rPr>
                <a:t>from left navigation, </a:t>
              </a:r>
            </a:p>
            <a:p>
              <a:pPr>
                <a:lnSpc>
                  <a:spcPct val="90000"/>
                </a:lnSpc>
                <a:buClr>
                  <a:schemeClr val="accent1"/>
                </a:buClr>
                <a:buSzPct val="75000"/>
                <a:buFont typeface="Wingdings" pitchFamily="2" charset="2"/>
                <a:buNone/>
              </a:pPr>
              <a:r>
                <a:rPr kumimoji="1" lang="en-US" sz="1200">
                  <a:solidFill>
                    <a:schemeClr val="bg2"/>
                  </a:solidFill>
                  <a:latin typeface="Arial Narrow" pitchFamily="34" charset="0"/>
                </a:rPr>
                <a:t>then click Quad-Core</a:t>
              </a:r>
              <a:br>
                <a:rPr kumimoji="1" lang="en-US" sz="1200">
                  <a:solidFill>
                    <a:schemeClr val="bg2"/>
                  </a:solidFill>
                  <a:latin typeface="Arial Narrow" pitchFamily="34" charset="0"/>
                </a:rPr>
              </a:br>
              <a:r>
                <a:rPr kumimoji="1" lang="en-US" sz="1200">
                  <a:solidFill>
                    <a:schemeClr val="bg2"/>
                  </a:solidFill>
                  <a:latin typeface="Arial Narrow" pitchFamily="34" charset="0"/>
                </a:rPr>
                <a:t>Processors  below Chapter 4 </a:t>
              </a:r>
            </a:p>
          </p:txBody>
        </p:sp>
        <p:sp>
          <p:nvSpPr>
            <p:cNvPr id="10249" name="Webpage">
              <a:hlinkClick r:id="rId2"/>
            </p:cNvPr>
            <p:cNvSpPr>
              <a:spLocks noEditPoints="1" noChangeArrowheads="1"/>
            </p:cNvSpPr>
            <p:nvPr/>
          </p:nvSpPr>
          <p:spPr bwMode="auto">
            <a:xfrm>
              <a:off x="96" y="3024"/>
              <a:ext cx="278" cy="372"/>
            </a:xfrm>
            <a:custGeom>
              <a:avLst/>
              <a:gdLst>
                <a:gd name="T0" fmla="*/ 67 w 21600"/>
                <a:gd name="T1" fmla="*/ 372 h 21600"/>
                <a:gd name="T2" fmla="*/ 0 w 21600"/>
                <a:gd name="T3" fmla="*/ 302 h 21600"/>
                <a:gd name="T4" fmla="*/ 278 w 21600"/>
                <a:gd name="T5" fmla="*/ 0 h 21600"/>
                <a:gd name="T6" fmla="*/ 0 w 21600"/>
                <a:gd name="T7" fmla="*/ 0 h 21600"/>
                <a:gd name="T8" fmla="*/ 139 w 21600"/>
                <a:gd name="T9" fmla="*/ 0 h 21600"/>
                <a:gd name="T10" fmla="*/ 278 w 21600"/>
                <a:gd name="T11" fmla="*/ 0 h 21600"/>
                <a:gd name="T12" fmla="*/ 278 w 21600"/>
                <a:gd name="T13" fmla="*/ 186 h 21600"/>
                <a:gd name="T14" fmla="*/ 278 w 21600"/>
                <a:gd name="T15" fmla="*/ 372 h 21600"/>
                <a:gd name="T16" fmla="*/ 139 w 21600"/>
                <a:gd name="T17" fmla="*/ 372 h 21600"/>
                <a:gd name="T18" fmla="*/ 0 w 21600"/>
                <a:gd name="T19" fmla="*/ 18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1942 w 21600"/>
                <a:gd name="T31" fmla="*/ 12832 h 21600"/>
                <a:gd name="T32" fmla="*/ 19813 w 21600"/>
                <a:gd name="T33" fmla="*/ 20729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FF0000"/>
            </a:solidFill>
            <a:ln w="952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25656">
                                            <p:txEl>
                                              <p:pRg st="0" end="0"/>
                                            </p:txEl>
                                          </p:spTgt>
                                        </p:tgtEl>
                                        <p:attrNameLst>
                                          <p:attrName>style.visibility</p:attrName>
                                        </p:attrNameLst>
                                      </p:cBhvr>
                                      <p:to>
                                        <p:strVal val="visible"/>
                                      </p:to>
                                    </p:set>
                                    <p:animEffect transition="in" filter="wipe(left)">
                                      <p:cBhvr>
                                        <p:cTn id="11" dur="500"/>
                                        <p:tgtEl>
                                          <p:spTgt spid="25656">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2000"/>
                                  </p:stCondLst>
                                  <p:childTnLst>
                                    <p:set>
                                      <p:cBhvr>
                                        <p:cTn id="14" dur="1" fill="hold">
                                          <p:stCondLst>
                                            <p:cond delay="0"/>
                                          </p:stCondLst>
                                        </p:cTn>
                                        <p:tgtEl>
                                          <p:spTgt spid="25656">
                                            <p:txEl>
                                              <p:pRg st="1" end="1"/>
                                            </p:txEl>
                                          </p:spTgt>
                                        </p:tgtEl>
                                        <p:attrNameLst>
                                          <p:attrName>style.visibility</p:attrName>
                                        </p:attrNameLst>
                                      </p:cBhvr>
                                      <p:to>
                                        <p:strVal val="visible"/>
                                      </p:to>
                                    </p:set>
                                    <p:animEffect transition="in" filter="wipe(left)">
                                      <p:cBhvr>
                                        <p:cTn id="15" dur="500"/>
                                        <p:tgtEl>
                                          <p:spTgt spid="25656">
                                            <p:txEl>
                                              <p:pRg st="1" end="1"/>
                                            </p:txEl>
                                          </p:spTgt>
                                        </p:tgtEl>
                                      </p:cBhvr>
                                    </p:animEffect>
                                  </p:childTnLst>
                                </p:cTn>
                              </p:par>
                            </p:childTnLst>
                          </p:cTn>
                        </p:par>
                        <p:par>
                          <p:cTn id="16" fill="hold">
                            <p:stCondLst>
                              <p:cond delay="5500"/>
                            </p:stCondLst>
                            <p:childTnLst>
                              <p:par>
                                <p:cTn id="17" presetID="22" presetClass="entr" presetSubtype="8" fill="hold" grpId="0" nodeType="afterEffect">
                                  <p:stCondLst>
                                    <p:cond delay="2000"/>
                                  </p:stCondLst>
                                  <p:childTnLst>
                                    <p:set>
                                      <p:cBhvr>
                                        <p:cTn id="18" dur="1" fill="hold">
                                          <p:stCondLst>
                                            <p:cond delay="0"/>
                                          </p:stCondLst>
                                        </p:cTn>
                                        <p:tgtEl>
                                          <p:spTgt spid="25656">
                                            <p:txEl>
                                              <p:pRg st="2" end="2"/>
                                            </p:txEl>
                                          </p:spTgt>
                                        </p:tgtEl>
                                        <p:attrNameLst>
                                          <p:attrName>style.visibility</p:attrName>
                                        </p:attrNameLst>
                                      </p:cBhvr>
                                      <p:to>
                                        <p:strVal val="visible"/>
                                      </p:to>
                                    </p:set>
                                    <p:animEffect transition="in" filter="wipe(left)">
                                      <p:cBhvr>
                                        <p:cTn id="19" dur="500"/>
                                        <p:tgtEl>
                                          <p:spTgt spid="25656">
                                            <p:txEl>
                                              <p:pRg st="2" end="2"/>
                                            </p:txEl>
                                          </p:spTgt>
                                        </p:tgtEl>
                                      </p:cBhvr>
                                    </p:animEffect>
                                  </p:childTnLst>
                                </p:cTn>
                              </p:par>
                            </p:childTnLst>
                          </p:cTn>
                        </p:par>
                        <p:par>
                          <p:cTn id="20" fill="hold">
                            <p:stCondLst>
                              <p:cond delay="8000"/>
                            </p:stCondLst>
                            <p:childTnLst>
                              <p:par>
                                <p:cTn id="21" presetID="22" presetClass="entr" presetSubtype="8" fill="hold" grpId="0" nodeType="afterEffect">
                                  <p:stCondLst>
                                    <p:cond delay="2000"/>
                                  </p:stCondLst>
                                  <p:childTnLst>
                                    <p:set>
                                      <p:cBhvr>
                                        <p:cTn id="22" dur="1" fill="hold">
                                          <p:stCondLst>
                                            <p:cond delay="0"/>
                                          </p:stCondLst>
                                        </p:cTn>
                                        <p:tgtEl>
                                          <p:spTgt spid="25656">
                                            <p:txEl>
                                              <p:pRg st="3" end="3"/>
                                            </p:txEl>
                                          </p:spTgt>
                                        </p:tgtEl>
                                        <p:attrNameLst>
                                          <p:attrName>style.visibility</p:attrName>
                                        </p:attrNameLst>
                                      </p:cBhvr>
                                      <p:to>
                                        <p:strVal val="visible"/>
                                      </p:to>
                                    </p:set>
                                    <p:animEffect transition="in" filter="wipe(left)">
                                      <p:cBhvr>
                                        <p:cTn id="23" dur="500"/>
                                        <p:tgtEl>
                                          <p:spTgt spid="25656">
                                            <p:txEl>
                                              <p:pRg st="3" end="3"/>
                                            </p:txEl>
                                          </p:spTgt>
                                        </p:tgtEl>
                                      </p:cBhvr>
                                    </p:animEffect>
                                  </p:childTnLst>
                                </p:cTn>
                              </p:par>
                            </p:childTnLst>
                          </p:cTn>
                        </p:par>
                        <p:par>
                          <p:cTn id="24" fill="hold">
                            <p:stCondLst>
                              <p:cond delay="10500"/>
                            </p:stCondLst>
                            <p:childTnLst>
                              <p:par>
                                <p:cTn id="25" presetID="1" presetClass="entr" presetSubtype="0" fill="hold" nodeType="afterEffect">
                                  <p:stCondLst>
                                    <p:cond delay="200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12500"/>
                            </p:stCondLst>
                            <p:childTnLst>
                              <p:par>
                                <p:cTn id="28" presetID="1" presetClass="entr" presetSubtype="0" fill="hold" nodeType="afterEffect">
                                  <p:stCondLst>
                                    <p:cond delay="1000"/>
                                  </p:stCondLst>
                                  <p:childTnLst>
                                    <p:set>
                                      <p:cBhvr>
                                        <p:cTn id="2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3" autoUpdateAnimBg="0" advAuto="0"/>
      <p:bldP spid="25656" grpId="0" build="p" autoUpdateAnimBg="0" advAuto="200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609600" y="2971800"/>
            <a:ext cx="6934200" cy="3276600"/>
            <a:chOff x="384" y="1872"/>
            <a:chExt cx="4368" cy="2064"/>
          </a:xfrm>
        </p:grpSpPr>
        <p:sp>
          <p:nvSpPr>
            <p:cNvPr id="11283" name="Rectangle 43"/>
            <p:cNvSpPr>
              <a:spLocks noChangeArrowheads="1"/>
            </p:cNvSpPr>
            <p:nvPr/>
          </p:nvSpPr>
          <p:spPr bwMode="auto">
            <a:xfrm>
              <a:off x="384" y="2928"/>
              <a:ext cx="4368" cy="1008"/>
            </a:xfrm>
            <a:prstGeom prst="rect">
              <a:avLst/>
            </a:prstGeom>
            <a:solidFill>
              <a:srgbClr val="808000"/>
            </a:solidFill>
            <a:ln w="9525">
              <a:miter lim="800000"/>
              <a:headEnd/>
              <a:tailEnd/>
            </a:ln>
            <a:scene3d>
              <a:camera prst="legacyPerspectiveBottom">
                <a:rot lat="20999997" lon="0" rev="0"/>
              </a:camera>
              <a:lightRig rig="legacyFlat1" dir="t"/>
            </a:scene3d>
            <a:sp3d extrusionH="125400" prstMaterial="legacyMatte">
              <a:bevelT w="13500" h="13500" prst="angle"/>
              <a:bevelB w="13500" h="13500" prst="angle"/>
              <a:extrusionClr>
                <a:srgbClr val="808000"/>
              </a:extrusionClr>
            </a:sp3d>
          </p:spPr>
          <p:txBody>
            <a:bodyPr wrap="none" tIns="137160" anchorCtr="1">
              <a:flatTx/>
            </a:bodyPr>
            <a:lstStyle/>
            <a:p>
              <a:pPr algn="ctr">
                <a:spcBef>
                  <a:spcPct val="5000"/>
                </a:spcBef>
                <a:buClr>
                  <a:srgbClr val="D94439"/>
                </a:buClr>
                <a:buSzPct val="75000"/>
                <a:buFont typeface="Wingdings" pitchFamily="2" charset="2"/>
                <a:buNone/>
              </a:pPr>
              <a:r>
                <a:rPr kumimoji="1" lang="en-US" sz="1200" b="1">
                  <a:solidFill>
                    <a:srgbClr val="000000"/>
                  </a:solidFill>
                  <a:latin typeface="Arial (W1)" pitchFamily="34" charset="0"/>
                </a:rPr>
                <a:t>Processor</a:t>
              </a:r>
            </a:p>
          </p:txBody>
        </p:sp>
        <p:sp>
          <p:nvSpPr>
            <p:cNvPr id="11284" name="Rectangle 45"/>
            <p:cNvSpPr>
              <a:spLocks noChangeArrowheads="1"/>
            </p:cNvSpPr>
            <p:nvPr/>
          </p:nvSpPr>
          <p:spPr bwMode="auto">
            <a:xfrm>
              <a:off x="3168" y="3024"/>
              <a:ext cx="1488" cy="806"/>
            </a:xfrm>
            <a:prstGeom prst="rect">
              <a:avLst/>
            </a:prstGeom>
            <a:solidFill>
              <a:schemeClr val="hlink"/>
            </a:solidFill>
            <a:ln w="9525">
              <a:miter lim="800000"/>
              <a:headEnd/>
              <a:tailEnd/>
            </a:ln>
            <a:scene3d>
              <a:camera prst="legacyPerspectiveBottom">
                <a:rot lat="20699998" lon="0" rev="0"/>
              </a:camera>
              <a:lightRig rig="legacyFlat1" dir="t"/>
            </a:scene3d>
            <a:sp3d extrusionH="125400" prstMaterial="legacyMatte">
              <a:bevelT w="13500" h="13500" prst="angle"/>
              <a:bevelB w="13500" h="13500" prst="angle"/>
              <a:extrusionClr>
                <a:schemeClr val="hlink"/>
              </a:extrusionClr>
            </a:sp3d>
          </p:spPr>
          <p:txBody>
            <a:bodyPr wrap="none" tIns="228600" anchorCtr="1">
              <a:flatTx/>
            </a:bodyPr>
            <a:lstStyle/>
            <a:p>
              <a:pPr algn="ctr">
                <a:spcBef>
                  <a:spcPct val="5000"/>
                </a:spcBef>
                <a:buClr>
                  <a:srgbClr val="D94439"/>
                </a:buClr>
                <a:buSzPct val="75000"/>
                <a:buFont typeface="Wingdings" pitchFamily="2" charset="2"/>
                <a:buNone/>
              </a:pPr>
              <a:r>
                <a:rPr kumimoji="1" lang="en-US" sz="1600" b="1">
                  <a:solidFill>
                    <a:srgbClr val="000000"/>
                  </a:solidFill>
                  <a:latin typeface="Arial (W1)" pitchFamily="34" charset="0"/>
                </a:rPr>
                <a:t>Control Unit</a:t>
              </a:r>
            </a:p>
          </p:txBody>
        </p:sp>
        <p:sp>
          <p:nvSpPr>
            <p:cNvPr id="11285" name="Rectangle 42"/>
            <p:cNvSpPr>
              <a:spLocks noChangeArrowheads="1"/>
            </p:cNvSpPr>
            <p:nvPr/>
          </p:nvSpPr>
          <p:spPr bwMode="auto">
            <a:xfrm>
              <a:off x="432" y="1872"/>
              <a:ext cx="4320" cy="596"/>
            </a:xfrm>
            <a:prstGeom prst="rect">
              <a:avLst/>
            </a:prstGeom>
            <a:solidFill>
              <a:srgbClr val="FF9900"/>
            </a:solidFill>
            <a:ln w="9525">
              <a:miter lim="800000"/>
              <a:headEnd/>
              <a:tailEnd/>
            </a:ln>
            <a:scene3d>
              <a:camera prst="legacyPerspectiveBottom">
                <a:rot lat="20999997" lon="0" rev="0"/>
              </a:camera>
              <a:lightRig rig="legacyFlat3" dir="r"/>
            </a:scene3d>
            <a:sp3d extrusionH="125400" prstMaterial="legacyMatte">
              <a:bevelT w="13500" h="13500" prst="angle"/>
              <a:bevelB w="13500" h="13500" prst="angle"/>
              <a:extrusionClr>
                <a:srgbClr val="FF9900"/>
              </a:extrusionClr>
            </a:sp3d>
          </p:spPr>
          <p:txBody>
            <a:bodyPr wrap="none" bIns="91440" anchor="b" anchorCtr="1">
              <a:flatTx/>
            </a:bodyPr>
            <a:lstStyle/>
            <a:p>
              <a:pPr algn="ctr">
                <a:spcBef>
                  <a:spcPct val="5000"/>
                </a:spcBef>
                <a:buClr>
                  <a:srgbClr val="D94439"/>
                </a:buClr>
                <a:buSzPct val="75000"/>
                <a:buFont typeface="Wingdings" pitchFamily="2" charset="2"/>
                <a:buNone/>
              </a:pPr>
              <a:r>
                <a:rPr kumimoji="1" lang="en-US" sz="1200" b="1">
                  <a:solidFill>
                    <a:srgbClr val="000000"/>
                  </a:solidFill>
                  <a:latin typeface="Arial (W1)" pitchFamily="34" charset="0"/>
                </a:rPr>
                <a:t>Memory</a:t>
              </a:r>
            </a:p>
          </p:txBody>
        </p:sp>
        <p:sp>
          <p:nvSpPr>
            <p:cNvPr id="11286" name="Rectangle 46"/>
            <p:cNvSpPr>
              <a:spLocks noChangeArrowheads="1"/>
            </p:cNvSpPr>
            <p:nvPr/>
          </p:nvSpPr>
          <p:spPr bwMode="auto">
            <a:xfrm>
              <a:off x="480" y="3024"/>
              <a:ext cx="1488" cy="806"/>
            </a:xfrm>
            <a:prstGeom prst="rect">
              <a:avLst/>
            </a:prstGeom>
            <a:solidFill>
              <a:schemeClr val="hlink"/>
            </a:solidFill>
            <a:ln w="9525">
              <a:miter lim="800000"/>
              <a:headEnd/>
              <a:tailEnd/>
            </a:ln>
            <a:scene3d>
              <a:camera prst="legacyPerspectiveBottom">
                <a:rot lat="20699998" lon="0" rev="0"/>
              </a:camera>
              <a:lightRig rig="legacyFlat1" dir="t"/>
            </a:scene3d>
            <a:sp3d extrusionH="125400" prstMaterial="legacyMatte">
              <a:bevelT w="13500" h="13500" prst="angle"/>
              <a:bevelB w="13500" h="13500" prst="angle"/>
              <a:extrusionClr>
                <a:schemeClr val="hlink"/>
              </a:extrusionClr>
            </a:sp3d>
          </p:spPr>
          <p:txBody>
            <a:bodyPr wrap="none" tIns="228600" anchorCtr="1">
              <a:flatTx/>
            </a:bodyPr>
            <a:lstStyle/>
            <a:p>
              <a:pPr algn="ctr">
                <a:spcBef>
                  <a:spcPct val="5000"/>
                </a:spcBef>
                <a:buClr>
                  <a:srgbClr val="D94439"/>
                </a:buClr>
                <a:buSzPct val="75000"/>
                <a:buFont typeface="Wingdings" pitchFamily="2" charset="2"/>
                <a:buNone/>
              </a:pPr>
              <a:r>
                <a:rPr kumimoji="1" lang="en-US" sz="1600" b="1">
                  <a:solidFill>
                    <a:srgbClr val="000000"/>
                  </a:solidFill>
                  <a:latin typeface="Arial (W1)" pitchFamily="34" charset="0"/>
                </a:rPr>
                <a:t>ALU</a:t>
              </a:r>
            </a:p>
          </p:txBody>
        </p:sp>
      </p:grpSp>
      <p:sp>
        <p:nvSpPr>
          <p:cNvPr id="11267" name="Rectangle 2"/>
          <p:cNvSpPr>
            <a:spLocks noGrp="1" noChangeArrowheads="1"/>
          </p:cNvSpPr>
          <p:nvPr>
            <p:ph type="title"/>
          </p:nvPr>
        </p:nvSpPr>
        <p:spPr/>
        <p:txBody>
          <a:bodyPr/>
          <a:lstStyle/>
          <a:p>
            <a:r>
              <a:rPr lang="en-US" smtClean="0"/>
              <a:t>Processor</a:t>
            </a:r>
          </a:p>
        </p:txBody>
      </p:sp>
      <p:sp>
        <p:nvSpPr>
          <p:cNvPr id="15363" name="Rectangle 3"/>
          <p:cNvSpPr>
            <a:spLocks noGrp="1" noChangeArrowheads="1"/>
          </p:cNvSpPr>
          <p:nvPr>
            <p:ph type="body" idx="1"/>
          </p:nvPr>
        </p:nvSpPr>
        <p:spPr>
          <a:xfrm>
            <a:off x="292100" y="1090613"/>
            <a:ext cx="8458200" cy="661987"/>
          </a:xfrm>
        </p:spPr>
        <p:txBody>
          <a:bodyPr/>
          <a:lstStyle/>
          <a:p>
            <a:pPr>
              <a:buFont typeface="Monotype Sorts" pitchFamily="2" charset="2"/>
              <a:buNone/>
            </a:pPr>
            <a:r>
              <a:rPr lang="en-US" smtClean="0"/>
              <a:t>What is a</a:t>
            </a:r>
            <a:r>
              <a:rPr lang="en-US" b="0" smtClean="0"/>
              <a:t> </a:t>
            </a:r>
            <a:r>
              <a:rPr lang="en-US" smtClean="0"/>
              <a:t>machine cycle?</a:t>
            </a:r>
          </a:p>
        </p:txBody>
      </p:sp>
      <p:sp>
        <p:nvSpPr>
          <p:cNvPr id="11269" name="Text Box 4"/>
          <p:cNvSpPr txBox="1">
            <a:spLocks noChangeArrowheads="1"/>
          </p:cNvSpPr>
          <p:nvPr/>
        </p:nvSpPr>
        <p:spPr bwMode="auto">
          <a:xfrm>
            <a:off x="177800" y="6400800"/>
            <a:ext cx="1549400" cy="274638"/>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rgbClr val="000099"/>
                </a:solidFill>
                <a:latin typeface="Arial Narrow" pitchFamily="34" charset="0"/>
              </a:rPr>
              <a:t>p. 188 Fig. 4-5</a:t>
            </a:r>
          </a:p>
        </p:txBody>
      </p:sp>
      <p:grpSp>
        <p:nvGrpSpPr>
          <p:cNvPr id="3" name="Group 21"/>
          <p:cNvGrpSpPr>
            <a:grpSpLocks/>
          </p:cNvGrpSpPr>
          <p:nvPr/>
        </p:nvGrpSpPr>
        <p:grpSpPr bwMode="auto">
          <a:xfrm>
            <a:off x="7847013" y="6402388"/>
            <a:ext cx="860425" cy="271462"/>
            <a:chOff x="4943" y="4033"/>
            <a:chExt cx="542" cy="171"/>
          </a:xfrm>
        </p:grpSpPr>
        <p:sp>
          <p:nvSpPr>
            <p:cNvPr id="11281" name="AutoShape 22">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p:spPr>
          <p:txBody>
            <a:bodyPr wrap="none" anchor="ctr"/>
            <a:lstStyle/>
            <a:p>
              <a:endParaRPr lang="en-US"/>
            </a:p>
          </p:txBody>
        </p:sp>
        <p:sp>
          <p:nvSpPr>
            <p:cNvPr id="11282" name="Text Box 23"/>
            <p:cNvSpPr txBox="1">
              <a:spLocks noChangeArrowheads="1"/>
            </p:cNvSpPr>
            <p:nvPr/>
          </p:nvSpPr>
          <p:spPr bwMode="auto">
            <a:xfrm>
              <a:off x="4943" y="4036"/>
              <a:ext cx="294" cy="154"/>
            </a:xfrm>
            <a:prstGeom prst="rect">
              <a:avLst/>
            </a:prstGeom>
            <a:noFill/>
            <a:ln w="9525">
              <a:noFill/>
              <a:miter lim="800000"/>
              <a:headEnd/>
              <a:tailEnd/>
            </a:ln>
          </p:spPr>
          <p:txBody>
            <a:bodyPr>
              <a:spAutoFit/>
            </a:bodyPr>
            <a:lstStyle/>
            <a:p>
              <a:pPr>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latin typeface="Arial" charset="0"/>
              </a:endParaRPr>
            </a:p>
          </p:txBody>
        </p:sp>
      </p:grpSp>
      <p:sp>
        <p:nvSpPr>
          <p:cNvPr id="15391" name="Text Box 31"/>
          <p:cNvSpPr txBox="1">
            <a:spLocks noChangeArrowheads="1"/>
          </p:cNvSpPr>
          <p:nvPr/>
        </p:nvSpPr>
        <p:spPr bwMode="auto">
          <a:xfrm>
            <a:off x="5715000" y="2027238"/>
            <a:ext cx="2133600" cy="792162"/>
          </a:xfrm>
          <a:prstGeom prst="rect">
            <a:avLst/>
          </a:prstGeom>
          <a:noFill/>
          <a:ln w="9525">
            <a:noFill/>
            <a:miter lim="800000"/>
            <a:headEnd/>
            <a:tailEnd/>
          </a:ln>
        </p:spPr>
        <p:txBody>
          <a:bodyPr>
            <a:spAutoFit/>
          </a:bodyPr>
          <a:lstStyle/>
          <a:p>
            <a:pPr>
              <a:spcBef>
                <a:spcPct val="50000"/>
              </a:spcBef>
            </a:pPr>
            <a:r>
              <a:rPr kumimoji="1" lang="en-US" sz="1600" b="1">
                <a:solidFill>
                  <a:srgbClr val="000000"/>
                </a:solidFill>
                <a:latin typeface="Arial (W1)" pitchFamily="34" charset="0"/>
              </a:rPr>
              <a:t>Step 1.  </a:t>
            </a:r>
            <a:r>
              <a:rPr kumimoji="1" lang="en-US" sz="1600" b="1">
                <a:solidFill>
                  <a:schemeClr val="bg2"/>
                </a:solidFill>
                <a:latin typeface="Arial" charset="0"/>
              </a:rPr>
              <a:t>Fetch</a:t>
            </a:r>
            <a:r>
              <a:rPr kumimoji="1" lang="en-US" sz="1800">
                <a:solidFill>
                  <a:srgbClr val="000000"/>
                </a:solidFill>
                <a:latin typeface="Times New Roman" pitchFamily="18" charset="0"/>
              </a:rPr>
              <a:t>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Obtain program instruction or data item from memory</a:t>
            </a:r>
          </a:p>
        </p:txBody>
      </p:sp>
      <p:sp>
        <p:nvSpPr>
          <p:cNvPr id="15392" name="Text Box 32"/>
          <p:cNvSpPr txBox="1">
            <a:spLocks noChangeArrowheads="1"/>
          </p:cNvSpPr>
          <p:nvPr/>
        </p:nvSpPr>
        <p:spPr bwMode="auto">
          <a:xfrm>
            <a:off x="7620000" y="3733800"/>
            <a:ext cx="1371600" cy="1249363"/>
          </a:xfrm>
          <a:prstGeom prst="rect">
            <a:avLst/>
          </a:prstGeom>
          <a:noFill/>
          <a:ln w="9525">
            <a:noFill/>
            <a:miter lim="800000"/>
            <a:headEnd/>
            <a:tailEnd/>
          </a:ln>
        </p:spPr>
        <p:txBody>
          <a:bodyPr>
            <a:spAutoFit/>
          </a:bodyPr>
          <a:lstStyle/>
          <a:p>
            <a:pPr>
              <a:spcBef>
                <a:spcPct val="50000"/>
              </a:spcBef>
            </a:pPr>
            <a:r>
              <a:rPr kumimoji="1" lang="en-US" sz="1600" b="1">
                <a:solidFill>
                  <a:srgbClr val="000000"/>
                </a:solidFill>
                <a:latin typeface="Arial (W1)" pitchFamily="34" charset="0"/>
              </a:rPr>
              <a:t>Step 2.  </a:t>
            </a:r>
            <a:r>
              <a:rPr kumimoji="1" lang="en-US" sz="1600" b="1">
                <a:solidFill>
                  <a:schemeClr val="bg2"/>
                </a:solidFill>
                <a:latin typeface="Arial" charset="0"/>
              </a:rPr>
              <a:t>Decode</a:t>
            </a:r>
            <a:r>
              <a:rPr kumimoji="1" lang="en-US" sz="1800">
                <a:solidFill>
                  <a:srgbClr val="000000"/>
                </a:solidFill>
                <a:latin typeface="Times New Roman" pitchFamily="18" charset="0"/>
              </a:rPr>
              <a:t>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Translate instruction into commands</a:t>
            </a:r>
          </a:p>
        </p:txBody>
      </p:sp>
      <p:sp>
        <p:nvSpPr>
          <p:cNvPr id="15394" name="Text Box 34"/>
          <p:cNvSpPr txBox="1">
            <a:spLocks noChangeArrowheads="1"/>
          </p:cNvSpPr>
          <p:nvPr/>
        </p:nvSpPr>
        <p:spPr bwMode="auto">
          <a:xfrm>
            <a:off x="1143000" y="3992563"/>
            <a:ext cx="2133600" cy="579437"/>
          </a:xfrm>
          <a:prstGeom prst="rect">
            <a:avLst/>
          </a:prstGeom>
          <a:noFill/>
          <a:ln w="9525">
            <a:noFill/>
            <a:miter lim="800000"/>
            <a:headEnd/>
            <a:tailEnd/>
          </a:ln>
        </p:spPr>
        <p:txBody>
          <a:bodyPr>
            <a:spAutoFit/>
          </a:bodyPr>
          <a:lstStyle/>
          <a:p>
            <a:pPr>
              <a:spcBef>
                <a:spcPct val="50000"/>
              </a:spcBef>
            </a:pPr>
            <a:r>
              <a:rPr kumimoji="1" lang="en-US" sz="1600" b="1">
                <a:solidFill>
                  <a:srgbClr val="000000"/>
                </a:solidFill>
                <a:latin typeface="Arial (W1)" pitchFamily="34" charset="0"/>
              </a:rPr>
              <a:t>Step 4. </a:t>
            </a:r>
            <a:r>
              <a:rPr kumimoji="1" lang="en-US" sz="1600" b="1">
                <a:solidFill>
                  <a:schemeClr val="bg2"/>
                </a:solidFill>
                <a:latin typeface="Arial" charset="0"/>
              </a:rPr>
              <a:t>Store</a:t>
            </a:r>
            <a:r>
              <a:rPr kumimoji="1" lang="en-US" sz="1800">
                <a:solidFill>
                  <a:srgbClr val="000000"/>
                </a:solidFill>
                <a:latin typeface="Times New Roman" pitchFamily="18" charset="0"/>
              </a:rPr>
              <a:t>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Write result to memory</a:t>
            </a:r>
          </a:p>
        </p:txBody>
      </p:sp>
      <p:sp>
        <p:nvSpPr>
          <p:cNvPr id="15393" name="Text Box 33"/>
          <p:cNvSpPr txBox="1">
            <a:spLocks noChangeArrowheads="1"/>
          </p:cNvSpPr>
          <p:nvPr/>
        </p:nvSpPr>
        <p:spPr bwMode="auto">
          <a:xfrm>
            <a:off x="3200400" y="5105400"/>
            <a:ext cx="1828800" cy="579438"/>
          </a:xfrm>
          <a:prstGeom prst="rect">
            <a:avLst/>
          </a:prstGeom>
          <a:noFill/>
          <a:ln w="9525">
            <a:noFill/>
            <a:miter lim="800000"/>
            <a:headEnd/>
            <a:tailEnd/>
          </a:ln>
        </p:spPr>
        <p:txBody>
          <a:bodyPr>
            <a:spAutoFit/>
          </a:bodyPr>
          <a:lstStyle/>
          <a:p>
            <a:pPr>
              <a:spcBef>
                <a:spcPct val="50000"/>
              </a:spcBef>
            </a:pPr>
            <a:r>
              <a:rPr kumimoji="1" lang="en-US" sz="1600" b="1">
                <a:solidFill>
                  <a:srgbClr val="000000"/>
                </a:solidFill>
                <a:latin typeface="Arial (W1)" pitchFamily="34" charset="0"/>
              </a:rPr>
              <a:t>Step 3. </a:t>
            </a:r>
            <a:r>
              <a:rPr kumimoji="1" lang="en-US" sz="1600" b="1">
                <a:solidFill>
                  <a:schemeClr val="bg2"/>
                </a:solidFill>
                <a:latin typeface="Arial" charset="0"/>
              </a:rPr>
              <a:t>Execute</a:t>
            </a:r>
            <a:r>
              <a:rPr kumimoji="1" lang="en-US" sz="1800">
                <a:solidFill>
                  <a:srgbClr val="F7F22F"/>
                </a:solidFill>
                <a:latin typeface="Times New Roman" pitchFamily="18" charset="0"/>
              </a:rPr>
              <a:t> </a:t>
            </a:r>
            <a:r>
              <a:rPr kumimoji="1" lang="en-US" sz="1800">
                <a:solidFill>
                  <a:srgbClr val="000000"/>
                </a:solidFill>
                <a:latin typeface="Times New Roman" pitchFamily="18" charset="0"/>
              </a:rPr>
              <a:t/>
            </a:r>
            <a:br>
              <a:rPr kumimoji="1" lang="en-US" sz="1800">
                <a:solidFill>
                  <a:srgbClr val="000000"/>
                </a:solidFill>
                <a:latin typeface="Times New Roman" pitchFamily="18" charset="0"/>
              </a:rPr>
            </a:br>
            <a:r>
              <a:rPr kumimoji="1" lang="en-US" sz="1400">
                <a:solidFill>
                  <a:srgbClr val="000000"/>
                </a:solidFill>
                <a:latin typeface="Times New Roman" pitchFamily="18" charset="0"/>
              </a:rPr>
              <a:t>Carry out command</a:t>
            </a:r>
          </a:p>
        </p:txBody>
      </p:sp>
      <p:sp>
        <p:nvSpPr>
          <p:cNvPr id="15418" name="Arc 58"/>
          <p:cNvSpPr>
            <a:spLocks/>
          </p:cNvSpPr>
          <p:nvPr/>
        </p:nvSpPr>
        <p:spPr bwMode="auto">
          <a:xfrm rot="5391014">
            <a:off x="3466307" y="3309144"/>
            <a:ext cx="608012" cy="4800600"/>
          </a:xfrm>
          <a:custGeom>
            <a:avLst/>
            <a:gdLst>
              <a:gd name="G0" fmla="+- 1163 0 0"/>
              <a:gd name="G1" fmla="+- 20721 0 0"/>
              <a:gd name="G2" fmla="+- 21600 0 0"/>
              <a:gd name="T0" fmla="*/ 7264 w 22763"/>
              <a:gd name="T1" fmla="*/ 0 h 42321"/>
              <a:gd name="T2" fmla="*/ 0 w 22763"/>
              <a:gd name="T3" fmla="*/ 42290 h 42321"/>
              <a:gd name="T4" fmla="*/ 1163 w 22763"/>
              <a:gd name="T5" fmla="*/ 20721 h 42321"/>
            </a:gdLst>
            <a:ahLst/>
            <a:cxnLst>
              <a:cxn ang="0">
                <a:pos x="T0" y="T1"/>
              </a:cxn>
              <a:cxn ang="0">
                <a:pos x="T2" y="T3"/>
              </a:cxn>
              <a:cxn ang="0">
                <a:pos x="T4" y="T5"/>
              </a:cxn>
            </a:cxnLst>
            <a:rect l="0" t="0" r="r" b="b"/>
            <a:pathLst>
              <a:path w="22763" h="42321" fill="none" extrusionOk="0">
                <a:moveTo>
                  <a:pt x="7263" y="0"/>
                </a:moveTo>
                <a:cubicBezTo>
                  <a:pt x="16453" y="2706"/>
                  <a:pt x="22763" y="11141"/>
                  <a:pt x="22763" y="20721"/>
                </a:cubicBezTo>
                <a:cubicBezTo>
                  <a:pt x="22763" y="32650"/>
                  <a:pt x="13092" y="42321"/>
                  <a:pt x="1163" y="42321"/>
                </a:cubicBezTo>
                <a:cubicBezTo>
                  <a:pt x="775" y="42321"/>
                  <a:pt x="387" y="42310"/>
                  <a:pt x="0" y="42289"/>
                </a:cubicBezTo>
              </a:path>
              <a:path w="22763" h="42321" stroke="0" extrusionOk="0">
                <a:moveTo>
                  <a:pt x="7263" y="0"/>
                </a:moveTo>
                <a:cubicBezTo>
                  <a:pt x="16453" y="2706"/>
                  <a:pt x="22763" y="11141"/>
                  <a:pt x="22763" y="20721"/>
                </a:cubicBezTo>
                <a:cubicBezTo>
                  <a:pt x="22763" y="32650"/>
                  <a:pt x="13092" y="42321"/>
                  <a:pt x="1163" y="42321"/>
                </a:cubicBezTo>
                <a:cubicBezTo>
                  <a:pt x="775" y="42321"/>
                  <a:pt x="387" y="42310"/>
                  <a:pt x="0" y="42289"/>
                </a:cubicBezTo>
                <a:lnTo>
                  <a:pt x="1163" y="20721"/>
                </a:lnTo>
                <a:close/>
              </a:path>
            </a:pathLst>
          </a:custGeom>
          <a:noFill/>
          <a:ln w="254000">
            <a:solidFill>
              <a:srgbClr val="339966"/>
            </a:solidFill>
            <a:round/>
            <a:headEnd/>
            <a:tailEnd type="triangle" w="sm" len="sm"/>
          </a:ln>
          <a:effectLst>
            <a:outerShdw dist="35921" dir="2700000" algn="ctr" rotWithShape="0">
              <a:schemeClr val="bg2"/>
            </a:outerShdw>
          </a:effectLst>
        </p:spPr>
        <p:txBody>
          <a:bodyPr anchor="ctr">
            <a:spAutoFit/>
          </a:bodyPr>
          <a:lstStyle/>
          <a:p>
            <a:pPr>
              <a:defRPr/>
            </a:pPr>
            <a:endParaRPr lang="en-US"/>
          </a:p>
        </p:txBody>
      </p:sp>
      <p:sp>
        <p:nvSpPr>
          <p:cNvPr id="15420" name="Arc 60"/>
          <p:cNvSpPr>
            <a:spLocks/>
          </p:cNvSpPr>
          <p:nvPr/>
        </p:nvSpPr>
        <p:spPr bwMode="auto">
          <a:xfrm rot="-857246">
            <a:off x="6503988" y="2822575"/>
            <a:ext cx="608012" cy="2130425"/>
          </a:xfrm>
          <a:custGeom>
            <a:avLst/>
            <a:gdLst>
              <a:gd name="G0" fmla="+- 1163 0 0"/>
              <a:gd name="G1" fmla="+- 15643 0 0"/>
              <a:gd name="G2" fmla="+- 21600 0 0"/>
              <a:gd name="T0" fmla="*/ 16058 w 22763"/>
              <a:gd name="T1" fmla="*/ 0 h 37243"/>
              <a:gd name="T2" fmla="*/ 0 w 22763"/>
              <a:gd name="T3" fmla="*/ 37212 h 37243"/>
              <a:gd name="T4" fmla="*/ 1163 w 22763"/>
              <a:gd name="T5" fmla="*/ 15643 h 37243"/>
            </a:gdLst>
            <a:ahLst/>
            <a:cxnLst>
              <a:cxn ang="0">
                <a:pos x="T0" y="T1"/>
              </a:cxn>
              <a:cxn ang="0">
                <a:pos x="T2" y="T3"/>
              </a:cxn>
              <a:cxn ang="0">
                <a:pos x="T4" y="T5"/>
              </a:cxn>
            </a:cxnLst>
            <a:rect l="0" t="0" r="r" b="b"/>
            <a:pathLst>
              <a:path w="22763" h="37243" fill="none" extrusionOk="0">
                <a:moveTo>
                  <a:pt x="16057" y="0"/>
                </a:moveTo>
                <a:cubicBezTo>
                  <a:pt x="20339" y="4077"/>
                  <a:pt x="22763" y="9730"/>
                  <a:pt x="22763" y="15643"/>
                </a:cubicBezTo>
                <a:cubicBezTo>
                  <a:pt x="22763" y="27572"/>
                  <a:pt x="13092" y="37243"/>
                  <a:pt x="1163" y="37243"/>
                </a:cubicBezTo>
                <a:cubicBezTo>
                  <a:pt x="775" y="37243"/>
                  <a:pt x="387" y="37232"/>
                  <a:pt x="0" y="37211"/>
                </a:cubicBezTo>
              </a:path>
              <a:path w="22763" h="37243" stroke="0" extrusionOk="0">
                <a:moveTo>
                  <a:pt x="16057" y="0"/>
                </a:moveTo>
                <a:cubicBezTo>
                  <a:pt x="20339" y="4077"/>
                  <a:pt x="22763" y="9730"/>
                  <a:pt x="22763" y="15643"/>
                </a:cubicBezTo>
                <a:cubicBezTo>
                  <a:pt x="22763" y="27572"/>
                  <a:pt x="13092" y="37243"/>
                  <a:pt x="1163" y="37243"/>
                </a:cubicBezTo>
                <a:cubicBezTo>
                  <a:pt x="775" y="37243"/>
                  <a:pt x="387" y="37232"/>
                  <a:pt x="0" y="37211"/>
                </a:cubicBezTo>
                <a:lnTo>
                  <a:pt x="1163" y="15643"/>
                </a:lnTo>
                <a:close/>
              </a:path>
            </a:pathLst>
          </a:custGeom>
          <a:noFill/>
          <a:ln w="254000">
            <a:solidFill>
              <a:srgbClr val="339966"/>
            </a:solidFill>
            <a:round/>
            <a:headEnd/>
            <a:tailEnd type="triangle" w="sm" len="sm"/>
          </a:ln>
          <a:effectLst>
            <a:outerShdw dist="35921" dir="2700000" algn="ctr" rotWithShape="0">
              <a:schemeClr val="bg2"/>
            </a:outerShdw>
          </a:effectLst>
        </p:spPr>
        <p:txBody>
          <a:bodyPr anchor="ctr">
            <a:spAutoFit/>
          </a:bodyPr>
          <a:lstStyle/>
          <a:p>
            <a:pPr>
              <a:defRPr/>
            </a:pPr>
            <a:endParaRPr lang="en-US"/>
          </a:p>
        </p:txBody>
      </p:sp>
      <p:sp>
        <p:nvSpPr>
          <p:cNvPr id="15421" name="Arc 61"/>
          <p:cNvSpPr>
            <a:spLocks/>
          </p:cNvSpPr>
          <p:nvPr/>
        </p:nvSpPr>
        <p:spPr bwMode="auto">
          <a:xfrm rot="11703690">
            <a:off x="990600" y="2743200"/>
            <a:ext cx="608013" cy="2316163"/>
          </a:xfrm>
          <a:custGeom>
            <a:avLst/>
            <a:gdLst>
              <a:gd name="G0" fmla="+- 1163 0 0"/>
              <a:gd name="G1" fmla="+- 18867 0 0"/>
              <a:gd name="G2" fmla="+- 21600 0 0"/>
              <a:gd name="T0" fmla="*/ 11679 w 22763"/>
              <a:gd name="T1" fmla="*/ 0 h 40467"/>
              <a:gd name="T2" fmla="*/ 0 w 22763"/>
              <a:gd name="T3" fmla="*/ 40436 h 40467"/>
              <a:gd name="T4" fmla="*/ 1163 w 22763"/>
              <a:gd name="T5" fmla="*/ 18867 h 40467"/>
            </a:gdLst>
            <a:ahLst/>
            <a:cxnLst>
              <a:cxn ang="0">
                <a:pos x="T0" y="T1"/>
              </a:cxn>
              <a:cxn ang="0">
                <a:pos x="T2" y="T3"/>
              </a:cxn>
              <a:cxn ang="0">
                <a:pos x="T4" y="T5"/>
              </a:cxn>
            </a:cxnLst>
            <a:rect l="0" t="0" r="r" b="b"/>
            <a:pathLst>
              <a:path w="22763" h="40467" fill="none" extrusionOk="0">
                <a:moveTo>
                  <a:pt x="11679" y="-1"/>
                </a:moveTo>
                <a:cubicBezTo>
                  <a:pt x="18521" y="3813"/>
                  <a:pt x="22763" y="11033"/>
                  <a:pt x="22763" y="18867"/>
                </a:cubicBezTo>
                <a:cubicBezTo>
                  <a:pt x="22763" y="30796"/>
                  <a:pt x="13092" y="40467"/>
                  <a:pt x="1163" y="40467"/>
                </a:cubicBezTo>
                <a:cubicBezTo>
                  <a:pt x="775" y="40467"/>
                  <a:pt x="387" y="40456"/>
                  <a:pt x="0" y="40435"/>
                </a:cubicBezTo>
              </a:path>
              <a:path w="22763" h="40467" stroke="0" extrusionOk="0">
                <a:moveTo>
                  <a:pt x="11679" y="-1"/>
                </a:moveTo>
                <a:cubicBezTo>
                  <a:pt x="18521" y="3813"/>
                  <a:pt x="22763" y="11033"/>
                  <a:pt x="22763" y="18867"/>
                </a:cubicBezTo>
                <a:cubicBezTo>
                  <a:pt x="22763" y="30796"/>
                  <a:pt x="13092" y="40467"/>
                  <a:pt x="1163" y="40467"/>
                </a:cubicBezTo>
                <a:cubicBezTo>
                  <a:pt x="775" y="40467"/>
                  <a:pt x="387" y="40456"/>
                  <a:pt x="0" y="40435"/>
                </a:cubicBezTo>
                <a:lnTo>
                  <a:pt x="1163" y="18867"/>
                </a:lnTo>
                <a:close/>
              </a:path>
            </a:pathLst>
          </a:custGeom>
          <a:noFill/>
          <a:ln w="254000">
            <a:solidFill>
              <a:srgbClr val="339966"/>
            </a:solidFill>
            <a:round/>
            <a:headEnd/>
            <a:tailEnd type="triangle" w="sm" len="sm"/>
          </a:ln>
          <a:effectLst>
            <a:outerShdw dist="35921" dir="2700000" algn="ctr" rotWithShape="0">
              <a:schemeClr val="bg2"/>
            </a:outerShdw>
          </a:effectLst>
        </p:spPr>
        <p:txBody>
          <a:bodyPr anchor="ctr">
            <a:spAutoFit/>
          </a:bodyPr>
          <a:lstStyle/>
          <a:p>
            <a:pPr>
              <a:defRPr/>
            </a:pPr>
            <a:endParaRPr lang="en-US"/>
          </a:p>
        </p:txBody>
      </p:sp>
      <p:sp>
        <p:nvSpPr>
          <p:cNvPr id="15423" name="Rectangle 63"/>
          <p:cNvSpPr>
            <a:spLocks noChangeArrowheads="1"/>
          </p:cNvSpPr>
          <p:nvPr/>
        </p:nvSpPr>
        <p:spPr bwMode="auto">
          <a:xfrm>
            <a:off x="304800" y="1547813"/>
            <a:ext cx="8458200" cy="1195387"/>
          </a:xfrm>
          <a:prstGeom prst="rect">
            <a:avLst/>
          </a:prstGeom>
          <a:noFill/>
          <a:ln w="9525">
            <a:noFill/>
            <a:miter lim="800000"/>
            <a:headEnd/>
            <a:tailEnd/>
          </a:ln>
        </p:spPr>
        <p:txBody>
          <a:bodyPr/>
          <a:lstStyle/>
          <a:p>
            <a:pPr marL="609600" lvl="1" indent="-495300">
              <a:spcBef>
                <a:spcPct val="5000"/>
              </a:spcBef>
              <a:buClr>
                <a:srgbClr val="000099"/>
              </a:buClr>
              <a:buSzPct val="75000"/>
              <a:buFont typeface="Wingdings" pitchFamily="2" charset="2"/>
              <a:buChar char="Ø"/>
            </a:pPr>
            <a:r>
              <a:rPr kumimoji="1" lang="en-US" sz="2600" b="1">
                <a:solidFill>
                  <a:srgbClr val="000000"/>
                </a:solidFill>
                <a:latin typeface="Times New Roman" pitchFamily="18" charset="0"/>
              </a:rPr>
              <a:t>Four operations of the CPU comprise a machine cycle</a:t>
            </a:r>
            <a:endParaRPr kumimoji="1" lang="en-US" sz="2600" b="1">
              <a:solidFill>
                <a:srgbClr val="000000"/>
              </a:solidFill>
              <a:latin typeface="Arial Unicode MS" pitchFamily="34" charset="-128"/>
            </a:endParaRPr>
          </a:p>
        </p:txBody>
      </p:sp>
      <p:pic>
        <p:nvPicPr>
          <p:cNvPr id="15426" name="Picture 66" descr="fig04_05a"/>
          <p:cNvPicPr>
            <a:picLocks noChangeAspect="1" noChangeArrowheads="1"/>
          </p:cNvPicPr>
          <p:nvPr/>
        </p:nvPicPr>
        <p:blipFill>
          <a:blip r:embed="rId2"/>
          <a:srcRect l="9909" t="12602" r="9909" b="9349"/>
          <a:stretch>
            <a:fillRect/>
          </a:stretch>
        </p:blipFill>
        <p:spPr bwMode="auto">
          <a:xfrm>
            <a:off x="2057400" y="2209800"/>
            <a:ext cx="1117600" cy="1219200"/>
          </a:xfrm>
          <a:prstGeom prst="rect">
            <a:avLst/>
          </a:prstGeom>
          <a:noFill/>
          <a:ln w="9525">
            <a:noFill/>
            <a:miter lim="800000"/>
            <a:headEnd/>
            <a:tailEnd/>
          </a:ln>
        </p:spPr>
      </p:pic>
      <p:pic>
        <p:nvPicPr>
          <p:cNvPr id="11290" name="Picture 26"/>
          <p:cNvPicPr>
            <a:picLocks noChangeAspect="1" noChangeArrowheads="1"/>
          </p:cNvPicPr>
          <p:nvPr/>
        </p:nvPicPr>
        <p:blipFill>
          <a:blip r:embed="rId3"/>
          <a:srcRect/>
          <a:stretch>
            <a:fillRect/>
          </a:stretch>
        </p:blipFill>
        <p:spPr bwMode="auto">
          <a:xfrm>
            <a:off x="4114800" y="1981200"/>
            <a:ext cx="1314450" cy="1365662"/>
          </a:xfrm>
          <a:prstGeom prst="rect">
            <a:avLst/>
          </a:prstGeom>
          <a:noFill/>
          <a:ln w="9525" cap="flat" cmpd="sng">
            <a:noFill/>
            <a:prstDash val="solid"/>
            <a:miter lim="800000"/>
            <a:headEnd type="none" w="med" len="med"/>
            <a:tailEnd type="none" w="med" len="me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4000"/>
                                  </p:stCondLst>
                                  <p:childTnLst>
                                    <p:set>
                                      <p:cBhvr>
                                        <p:cTn id="10" dur="1" fill="hold">
                                          <p:stCondLst>
                                            <p:cond delay="0"/>
                                          </p:stCondLst>
                                        </p:cTn>
                                        <p:tgtEl>
                                          <p:spTgt spid="15423">
                                            <p:txEl>
                                              <p:pRg st="0" end="0"/>
                                            </p:txEl>
                                          </p:spTgt>
                                        </p:tgtEl>
                                        <p:attrNameLst>
                                          <p:attrName>style.visibility</p:attrName>
                                        </p:attrNameLst>
                                      </p:cBhvr>
                                      <p:to>
                                        <p:strVal val="visible"/>
                                      </p:to>
                                    </p:set>
                                    <p:animEffect transition="in" filter="wipe(left)">
                                      <p:cBhvr>
                                        <p:cTn id="11" dur="500"/>
                                        <p:tgtEl>
                                          <p:spTgt spid="15423">
                                            <p:txEl>
                                              <p:pRg st="0" end="0"/>
                                            </p:txEl>
                                          </p:spTgt>
                                        </p:tgtEl>
                                      </p:cBhvr>
                                    </p:animEffect>
                                  </p:childTnLst>
                                </p:cTn>
                              </p:par>
                            </p:childTnLst>
                          </p:cTn>
                        </p:par>
                        <p:par>
                          <p:cTn id="12" fill="hold">
                            <p:stCondLst>
                              <p:cond delay="5000"/>
                            </p:stCondLst>
                            <p:childTnLst>
                              <p:par>
                                <p:cTn id="13" presetID="23" presetClass="entr" presetSubtype="288"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4/3*#ppt_w"/>
                                          </p:val>
                                        </p:tav>
                                        <p:tav tm="100000">
                                          <p:val>
                                            <p:strVal val="#ppt_w"/>
                                          </p:val>
                                        </p:tav>
                                      </p:tavLst>
                                    </p:anim>
                                    <p:anim calcmode="lin" valueType="num">
                                      <p:cBhvr>
                                        <p:cTn id="16" dur="500" fill="hold"/>
                                        <p:tgtEl>
                                          <p:spTgt spid="2"/>
                                        </p:tgtEl>
                                        <p:attrNameLst>
                                          <p:attrName>ppt_h</p:attrName>
                                        </p:attrNameLst>
                                      </p:cBhvr>
                                      <p:tavLst>
                                        <p:tav tm="0">
                                          <p:val>
                                            <p:strVal val="4/3*#ppt_h"/>
                                          </p:val>
                                        </p:tav>
                                        <p:tav tm="100000">
                                          <p:val>
                                            <p:strVal val="#ppt_h"/>
                                          </p:val>
                                        </p:tav>
                                      </p:tavLst>
                                    </p:anim>
                                  </p:childTnLst>
                                </p:cTn>
                              </p:par>
                            </p:childTnLst>
                          </p:cTn>
                        </p:par>
                        <p:par>
                          <p:cTn id="17" fill="hold">
                            <p:stCondLst>
                              <p:cond delay="7500"/>
                            </p:stCondLst>
                            <p:childTnLst>
                              <p:par>
                                <p:cTn id="18" presetID="23" presetClass="entr" presetSubtype="272" fill="hold" nodeType="afterEffect">
                                  <p:stCondLst>
                                    <p:cond delay="2000"/>
                                  </p:stCondLst>
                                  <p:childTnLst>
                                    <p:set>
                                      <p:cBhvr>
                                        <p:cTn id="19" dur="1" fill="hold">
                                          <p:stCondLst>
                                            <p:cond delay="0"/>
                                          </p:stCondLst>
                                        </p:cTn>
                                        <p:tgtEl>
                                          <p:spTgt spid="11290"/>
                                        </p:tgtEl>
                                        <p:attrNameLst>
                                          <p:attrName>style.visibility</p:attrName>
                                        </p:attrNameLst>
                                      </p:cBhvr>
                                      <p:to>
                                        <p:strVal val="visible"/>
                                      </p:to>
                                    </p:set>
                                    <p:anim calcmode="lin" valueType="num">
                                      <p:cBhvr>
                                        <p:cTn id="20" dur="500" fill="hold"/>
                                        <p:tgtEl>
                                          <p:spTgt spid="11290"/>
                                        </p:tgtEl>
                                        <p:attrNameLst>
                                          <p:attrName>ppt_w</p:attrName>
                                        </p:attrNameLst>
                                      </p:cBhvr>
                                      <p:tavLst>
                                        <p:tav tm="0">
                                          <p:val>
                                            <p:strVal val="2/3*#ppt_w"/>
                                          </p:val>
                                        </p:tav>
                                        <p:tav tm="100000">
                                          <p:val>
                                            <p:strVal val="#ppt_w"/>
                                          </p:val>
                                        </p:tav>
                                      </p:tavLst>
                                    </p:anim>
                                    <p:anim calcmode="lin" valueType="num">
                                      <p:cBhvr>
                                        <p:cTn id="21" dur="500" fill="hold"/>
                                        <p:tgtEl>
                                          <p:spTgt spid="11290"/>
                                        </p:tgtEl>
                                        <p:attrNameLst>
                                          <p:attrName>ppt_h</p:attrName>
                                        </p:attrNameLst>
                                      </p:cBhvr>
                                      <p:tavLst>
                                        <p:tav tm="0">
                                          <p:val>
                                            <p:strVal val="2/3*#ppt_h"/>
                                          </p:val>
                                        </p:tav>
                                        <p:tav tm="100000">
                                          <p:val>
                                            <p:strVal val="#ppt_h"/>
                                          </p:val>
                                        </p:tav>
                                      </p:tavLst>
                                    </p:anim>
                                  </p:childTnLst>
                                </p:cTn>
                              </p:par>
                            </p:childTnLst>
                          </p:cTn>
                        </p:par>
                        <p:par>
                          <p:cTn id="22" fill="hold">
                            <p:stCondLst>
                              <p:cond delay="10000"/>
                            </p:stCondLst>
                            <p:childTnLst>
                              <p:par>
                                <p:cTn id="23" presetID="22" presetClass="entr" presetSubtype="8" fill="hold" grpId="0" nodeType="afterEffect">
                                  <p:stCondLst>
                                    <p:cond delay="1000"/>
                                  </p:stCondLst>
                                  <p:childTnLst>
                                    <p:set>
                                      <p:cBhvr>
                                        <p:cTn id="24" dur="1" fill="hold">
                                          <p:stCondLst>
                                            <p:cond delay="0"/>
                                          </p:stCondLst>
                                        </p:cTn>
                                        <p:tgtEl>
                                          <p:spTgt spid="15391"/>
                                        </p:tgtEl>
                                        <p:attrNameLst>
                                          <p:attrName>style.visibility</p:attrName>
                                        </p:attrNameLst>
                                      </p:cBhvr>
                                      <p:to>
                                        <p:strVal val="visible"/>
                                      </p:to>
                                    </p:set>
                                    <p:animEffect transition="in" filter="wipe(left)">
                                      <p:cBhvr>
                                        <p:cTn id="25" dur="500"/>
                                        <p:tgtEl>
                                          <p:spTgt spid="15391"/>
                                        </p:tgtEl>
                                      </p:cBhvr>
                                    </p:animEffect>
                                  </p:childTnLst>
                                </p:cTn>
                              </p:par>
                            </p:childTnLst>
                          </p:cTn>
                        </p:par>
                        <p:par>
                          <p:cTn id="26" fill="hold">
                            <p:stCondLst>
                              <p:cond delay="11500"/>
                            </p:stCondLst>
                            <p:childTnLst>
                              <p:par>
                                <p:cTn id="27" presetID="22" presetClass="entr" presetSubtype="1" fill="hold" grpId="0" nodeType="afterEffect">
                                  <p:stCondLst>
                                    <p:cond delay="5000"/>
                                  </p:stCondLst>
                                  <p:childTnLst>
                                    <p:set>
                                      <p:cBhvr>
                                        <p:cTn id="28" dur="1" fill="hold">
                                          <p:stCondLst>
                                            <p:cond delay="0"/>
                                          </p:stCondLst>
                                        </p:cTn>
                                        <p:tgtEl>
                                          <p:spTgt spid="15420"/>
                                        </p:tgtEl>
                                        <p:attrNameLst>
                                          <p:attrName>style.visibility</p:attrName>
                                        </p:attrNameLst>
                                      </p:cBhvr>
                                      <p:to>
                                        <p:strVal val="visible"/>
                                      </p:to>
                                    </p:set>
                                    <p:animEffect transition="in" filter="wipe(up)">
                                      <p:cBhvr>
                                        <p:cTn id="29" dur="500"/>
                                        <p:tgtEl>
                                          <p:spTgt spid="15420"/>
                                        </p:tgtEl>
                                      </p:cBhvr>
                                    </p:animEffect>
                                  </p:childTnLst>
                                </p:cTn>
                              </p:par>
                            </p:childTnLst>
                          </p:cTn>
                        </p:par>
                        <p:par>
                          <p:cTn id="30" fill="hold">
                            <p:stCondLst>
                              <p:cond delay="17000"/>
                            </p:stCondLst>
                            <p:childTnLst>
                              <p:par>
                                <p:cTn id="31" presetID="22" presetClass="entr" presetSubtype="8" fill="hold" grpId="0" nodeType="afterEffect">
                                  <p:stCondLst>
                                    <p:cond delay="0"/>
                                  </p:stCondLst>
                                  <p:childTnLst>
                                    <p:set>
                                      <p:cBhvr>
                                        <p:cTn id="32" dur="1" fill="hold">
                                          <p:stCondLst>
                                            <p:cond delay="0"/>
                                          </p:stCondLst>
                                        </p:cTn>
                                        <p:tgtEl>
                                          <p:spTgt spid="15392"/>
                                        </p:tgtEl>
                                        <p:attrNameLst>
                                          <p:attrName>style.visibility</p:attrName>
                                        </p:attrNameLst>
                                      </p:cBhvr>
                                      <p:to>
                                        <p:strVal val="visible"/>
                                      </p:to>
                                    </p:set>
                                    <p:animEffect transition="in" filter="wipe(left)">
                                      <p:cBhvr>
                                        <p:cTn id="33" dur="500"/>
                                        <p:tgtEl>
                                          <p:spTgt spid="15392"/>
                                        </p:tgtEl>
                                      </p:cBhvr>
                                    </p:animEffect>
                                  </p:childTnLst>
                                </p:cTn>
                              </p:par>
                            </p:childTnLst>
                          </p:cTn>
                        </p:par>
                        <p:par>
                          <p:cTn id="34" fill="hold">
                            <p:stCondLst>
                              <p:cond delay="17500"/>
                            </p:stCondLst>
                            <p:childTnLst>
                              <p:par>
                                <p:cTn id="35" presetID="22" presetClass="entr" presetSubtype="2" fill="hold" grpId="0" nodeType="afterEffect">
                                  <p:stCondLst>
                                    <p:cond delay="5000"/>
                                  </p:stCondLst>
                                  <p:childTnLst>
                                    <p:set>
                                      <p:cBhvr>
                                        <p:cTn id="36" dur="1" fill="hold">
                                          <p:stCondLst>
                                            <p:cond delay="0"/>
                                          </p:stCondLst>
                                        </p:cTn>
                                        <p:tgtEl>
                                          <p:spTgt spid="15393"/>
                                        </p:tgtEl>
                                        <p:attrNameLst>
                                          <p:attrName>style.visibility</p:attrName>
                                        </p:attrNameLst>
                                      </p:cBhvr>
                                      <p:to>
                                        <p:strVal val="visible"/>
                                      </p:to>
                                    </p:set>
                                    <p:animEffect transition="in" filter="wipe(right)">
                                      <p:cBhvr>
                                        <p:cTn id="37" dur="500"/>
                                        <p:tgtEl>
                                          <p:spTgt spid="15393"/>
                                        </p:tgtEl>
                                      </p:cBhvr>
                                    </p:animEffect>
                                  </p:childTnLst>
                                </p:cTn>
                              </p:par>
                            </p:childTnLst>
                          </p:cTn>
                        </p:par>
                        <p:par>
                          <p:cTn id="38" fill="hold">
                            <p:stCondLst>
                              <p:cond delay="23000"/>
                            </p:stCondLst>
                            <p:childTnLst>
                              <p:par>
                                <p:cTn id="39" presetID="22" presetClass="entr" presetSubtype="2" fill="hold" grpId="0" nodeType="afterEffect">
                                  <p:stCondLst>
                                    <p:cond delay="2000"/>
                                  </p:stCondLst>
                                  <p:childTnLst>
                                    <p:set>
                                      <p:cBhvr>
                                        <p:cTn id="40" dur="1" fill="hold">
                                          <p:stCondLst>
                                            <p:cond delay="0"/>
                                          </p:stCondLst>
                                        </p:cTn>
                                        <p:tgtEl>
                                          <p:spTgt spid="15418"/>
                                        </p:tgtEl>
                                        <p:attrNameLst>
                                          <p:attrName>style.visibility</p:attrName>
                                        </p:attrNameLst>
                                      </p:cBhvr>
                                      <p:to>
                                        <p:strVal val="visible"/>
                                      </p:to>
                                    </p:set>
                                    <p:animEffect transition="in" filter="wipe(right)">
                                      <p:cBhvr>
                                        <p:cTn id="41" dur="500"/>
                                        <p:tgtEl>
                                          <p:spTgt spid="15418"/>
                                        </p:tgtEl>
                                      </p:cBhvr>
                                    </p:animEffect>
                                  </p:childTnLst>
                                </p:cTn>
                              </p:par>
                            </p:childTnLst>
                          </p:cTn>
                        </p:par>
                        <p:par>
                          <p:cTn id="42" fill="hold">
                            <p:stCondLst>
                              <p:cond delay="25500"/>
                            </p:stCondLst>
                            <p:childTnLst>
                              <p:par>
                                <p:cTn id="43" presetID="22" presetClass="entr" presetSubtype="8" fill="hold" grpId="0" nodeType="afterEffect">
                                  <p:stCondLst>
                                    <p:cond delay="0"/>
                                  </p:stCondLst>
                                  <p:childTnLst>
                                    <p:set>
                                      <p:cBhvr>
                                        <p:cTn id="44" dur="1" fill="hold">
                                          <p:stCondLst>
                                            <p:cond delay="0"/>
                                          </p:stCondLst>
                                        </p:cTn>
                                        <p:tgtEl>
                                          <p:spTgt spid="15394"/>
                                        </p:tgtEl>
                                        <p:attrNameLst>
                                          <p:attrName>style.visibility</p:attrName>
                                        </p:attrNameLst>
                                      </p:cBhvr>
                                      <p:to>
                                        <p:strVal val="visible"/>
                                      </p:to>
                                    </p:set>
                                    <p:animEffect transition="in" filter="wipe(left)">
                                      <p:cBhvr>
                                        <p:cTn id="45" dur="500"/>
                                        <p:tgtEl>
                                          <p:spTgt spid="15394"/>
                                        </p:tgtEl>
                                      </p:cBhvr>
                                    </p:animEffect>
                                  </p:childTnLst>
                                </p:cTn>
                              </p:par>
                            </p:childTnLst>
                          </p:cTn>
                        </p:par>
                        <p:par>
                          <p:cTn id="46" fill="hold">
                            <p:stCondLst>
                              <p:cond delay="26000"/>
                            </p:stCondLst>
                            <p:childTnLst>
                              <p:par>
                                <p:cTn id="47" presetID="22" presetClass="entr" presetSubtype="4" fill="hold" grpId="0" nodeType="afterEffect">
                                  <p:stCondLst>
                                    <p:cond delay="5000"/>
                                  </p:stCondLst>
                                  <p:childTnLst>
                                    <p:set>
                                      <p:cBhvr>
                                        <p:cTn id="48" dur="1" fill="hold">
                                          <p:stCondLst>
                                            <p:cond delay="0"/>
                                          </p:stCondLst>
                                        </p:cTn>
                                        <p:tgtEl>
                                          <p:spTgt spid="15421"/>
                                        </p:tgtEl>
                                        <p:attrNameLst>
                                          <p:attrName>style.visibility</p:attrName>
                                        </p:attrNameLst>
                                      </p:cBhvr>
                                      <p:to>
                                        <p:strVal val="visible"/>
                                      </p:to>
                                    </p:set>
                                    <p:animEffect transition="in" filter="wipe(down)">
                                      <p:cBhvr>
                                        <p:cTn id="49" dur="500"/>
                                        <p:tgtEl>
                                          <p:spTgt spid="15421"/>
                                        </p:tgtEl>
                                      </p:cBhvr>
                                    </p:animEffect>
                                  </p:childTnLst>
                                </p:cTn>
                              </p:par>
                            </p:childTnLst>
                          </p:cTn>
                        </p:par>
                        <p:par>
                          <p:cTn id="50" fill="hold">
                            <p:stCondLst>
                              <p:cond delay="31500"/>
                            </p:stCondLst>
                            <p:childTnLst>
                              <p:par>
                                <p:cTn id="51" presetID="23" presetClass="entr" presetSubtype="272" fill="hold" nodeType="afterEffect">
                                  <p:stCondLst>
                                    <p:cond delay="1000"/>
                                  </p:stCondLst>
                                  <p:childTnLst>
                                    <p:set>
                                      <p:cBhvr>
                                        <p:cTn id="52" dur="1" fill="hold">
                                          <p:stCondLst>
                                            <p:cond delay="0"/>
                                          </p:stCondLst>
                                        </p:cTn>
                                        <p:tgtEl>
                                          <p:spTgt spid="15426"/>
                                        </p:tgtEl>
                                        <p:attrNameLst>
                                          <p:attrName>style.visibility</p:attrName>
                                        </p:attrNameLst>
                                      </p:cBhvr>
                                      <p:to>
                                        <p:strVal val="visible"/>
                                      </p:to>
                                    </p:set>
                                    <p:anim calcmode="lin" valueType="num">
                                      <p:cBhvr>
                                        <p:cTn id="53" dur="500" fill="hold"/>
                                        <p:tgtEl>
                                          <p:spTgt spid="15426"/>
                                        </p:tgtEl>
                                        <p:attrNameLst>
                                          <p:attrName>ppt_w</p:attrName>
                                        </p:attrNameLst>
                                      </p:cBhvr>
                                      <p:tavLst>
                                        <p:tav tm="0">
                                          <p:val>
                                            <p:strVal val="2/3*#ppt_w"/>
                                          </p:val>
                                        </p:tav>
                                        <p:tav tm="100000">
                                          <p:val>
                                            <p:strVal val="#ppt_w"/>
                                          </p:val>
                                        </p:tav>
                                      </p:tavLst>
                                    </p:anim>
                                    <p:anim calcmode="lin" valueType="num">
                                      <p:cBhvr>
                                        <p:cTn id="54" dur="500" fill="hold"/>
                                        <p:tgtEl>
                                          <p:spTgt spid="15426"/>
                                        </p:tgtEl>
                                        <p:attrNameLst>
                                          <p:attrName>ppt_h</p:attrName>
                                        </p:attrNameLst>
                                      </p:cBhvr>
                                      <p:tavLst>
                                        <p:tav tm="0">
                                          <p:val>
                                            <p:strVal val="2/3*#ppt_h"/>
                                          </p:val>
                                        </p:tav>
                                        <p:tav tm="100000">
                                          <p:val>
                                            <p:strVal val="#ppt_h"/>
                                          </p:val>
                                        </p:tav>
                                      </p:tavLst>
                                    </p:anim>
                                  </p:childTnLst>
                                </p:cTn>
                              </p:par>
                            </p:childTnLst>
                          </p:cTn>
                        </p:par>
                        <p:par>
                          <p:cTn id="55" fill="hold">
                            <p:stCondLst>
                              <p:cond delay="33000"/>
                            </p:stCondLst>
                            <p:childTnLst>
                              <p:par>
                                <p:cTn id="56" presetID="1" presetClass="entr" presetSubtype="0" fill="hold" nodeType="afterEffect">
                                  <p:stCondLst>
                                    <p:cond delay="0"/>
                                  </p:stCondLst>
                                  <p:childTnLst>
                                    <p:set>
                                      <p:cBhvr>
                                        <p:cTn id="57"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5" autoUpdateAnimBg="0" advAuto="0"/>
      <p:bldP spid="15391" grpId="0" autoUpdateAnimBg="0"/>
      <p:bldP spid="15392" grpId="0" autoUpdateAnimBg="0"/>
      <p:bldP spid="15394" grpId="0" autoUpdateAnimBg="0"/>
      <p:bldP spid="15393" grpId="0" autoUpdateAnimBg="0"/>
      <p:bldP spid="15418" grpId="0" animBg="1"/>
      <p:bldP spid="15420" grpId="0" animBg="1"/>
      <p:bldP spid="15421" grpId="0" animBg="1"/>
      <p:bldP spid="15423" grpId="0" build="p" bldLvl="5" autoUpdateAnimBg="0" advAuto="4000"/>
    </p:bldLst>
  </p:timing>
</p:sld>
</file>

<file path=ppt/theme/theme1.xml><?xml version="1.0" encoding="utf-8"?>
<a:theme xmlns:a="http://schemas.openxmlformats.org/drawingml/2006/main" name="1_dt2">
  <a:themeElements>
    <a:clrScheme name="">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1_dt2">
      <a:majorFont>
        <a:latin typeface="Franklin Gothic Demi"/>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dt2 1">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DC2008</Template>
  <TotalTime>2815</TotalTime>
  <Words>2122</Words>
  <Application>Microsoft PowerPoint</Application>
  <PresentationFormat>On-screen Show (4:3)</PresentationFormat>
  <Paragraphs>477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1_dt2</vt:lpstr>
      <vt:lpstr>Chapter 4 The Components of the System Unit</vt:lpstr>
      <vt:lpstr>Chapter 4 Objectives</vt:lpstr>
      <vt:lpstr>The System Unit</vt:lpstr>
      <vt:lpstr>The System Unit</vt:lpstr>
      <vt:lpstr>The System Unit</vt:lpstr>
      <vt:lpstr>The System Unit</vt:lpstr>
      <vt:lpstr>Processor</vt:lpstr>
      <vt:lpstr>Processor</vt:lpstr>
      <vt:lpstr>Processor</vt:lpstr>
      <vt:lpstr>Processor</vt:lpstr>
      <vt:lpstr>Processor</vt:lpstr>
      <vt:lpstr>Processor</vt:lpstr>
      <vt:lpstr>Processor</vt:lpstr>
      <vt:lpstr>Processor</vt:lpstr>
      <vt:lpstr>Processor</vt:lpstr>
      <vt:lpstr>Data Representation</vt:lpstr>
      <vt:lpstr>Data Representation</vt:lpstr>
      <vt:lpstr>Data Representation</vt:lpstr>
      <vt:lpstr>Data Representation</vt:lpstr>
      <vt:lpstr>Memory</vt:lpstr>
      <vt:lpstr>Memory</vt:lpstr>
      <vt:lpstr>Memory</vt:lpstr>
      <vt:lpstr>Memory</vt:lpstr>
      <vt:lpstr>Memory</vt:lpstr>
      <vt:lpstr>Memory</vt:lpstr>
      <vt:lpstr>Memory</vt:lpstr>
      <vt:lpstr>Memory</vt:lpstr>
      <vt:lpstr>Memory</vt:lpstr>
      <vt:lpstr>Memory</vt:lpstr>
      <vt:lpstr>Memory</vt:lpstr>
      <vt:lpstr>Memory</vt:lpstr>
      <vt:lpstr>Memory</vt:lpstr>
      <vt:lpstr>Memory</vt:lpstr>
      <vt:lpstr>Expansion Slots and Adapter Cards</vt:lpstr>
      <vt:lpstr>Expansion Slots and Adapter Cards</vt:lpstr>
      <vt:lpstr>Expansion Slots and Adapter Cards</vt:lpstr>
      <vt:lpstr>Ports and Connectors</vt:lpstr>
      <vt:lpstr>Ports and Connectors</vt:lpstr>
      <vt:lpstr>Ports and Connectors</vt:lpstr>
      <vt:lpstr>Ports and Connectors</vt:lpstr>
      <vt:lpstr>Ports and Connectors</vt:lpstr>
      <vt:lpstr>Ports and Connectors</vt:lpstr>
      <vt:lpstr>Ports and Connectors</vt:lpstr>
      <vt:lpstr>Buses</vt:lpstr>
      <vt:lpstr>Buses</vt:lpstr>
      <vt:lpstr>Bays</vt:lpstr>
      <vt:lpstr>Power Supply</vt:lpstr>
      <vt:lpstr>Mobile Computers and Devices</vt:lpstr>
      <vt:lpstr>Mobile Computers and Devices</vt:lpstr>
      <vt:lpstr>Mobile Computers and Devices</vt:lpstr>
      <vt:lpstr>Putting It All Together</vt:lpstr>
      <vt:lpstr>Keeping Your Computer Clean</vt:lpstr>
      <vt:lpstr>Summary of the Components of the System Unit</vt:lpstr>
    </vt:vector>
  </TitlesOfParts>
  <Company>nSight,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Computers 2009</dc:title>
  <dc:creator>Steven Freund</dc:creator>
  <cp:lastModifiedBy>steven</cp:lastModifiedBy>
  <cp:revision>266</cp:revision>
  <dcterms:created xsi:type="dcterms:W3CDTF">2002-10-28T15:36:33Z</dcterms:created>
  <dcterms:modified xsi:type="dcterms:W3CDTF">2008-01-24T13:51:36Z</dcterms:modified>
</cp:coreProperties>
</file>