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handoutMasterIdLst>
    <p:handoutMasterId r:id="rId62"/>
  </p:handoutMasterIdLst>
  <p:sldIdLst>
    <p:sldId id="319" r:id="rId2"/>
    <p:sldId id="31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8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21" r:id="rId32"/>
    <p:sldId id="326" r:id="rId33"/>
    <p:sldId id="328" r:id="rId34"/>
    <p:sldId id="327" r:id="rId35"/>
    <p:sldId id="286" r:id="rId36"/>
    <p:sldId id="322" r:id="rId37"/>
    <p:sldId id="287" r:id="rId38"/>
    <p:sldId id="288" r:id="rId39"/>
    <p:sldId id="289" r:id="rId40"/>
    <p:sldId id="320" r:id="rId41"/>
    <p:sldId id="291" r:id="rId42"/>
    <p:sldId id="292" r:id="rId43"/>
    <p:sldId id="293" r:id="rId44"/>
    <p:sldId id="329" r:id="rId45"/>
    <p:sldId id="294" r:id="rId46"/>
    <p:sldId id="295" r:id="rId47"/>
    <p:sldId id="307" r:id="rId48"/>
    <p:sldId id="296" r:id="rId49"/>
    <p:sldId id="297" r:id="rId50"/>
    <p:sldId id="298" r:id="rId51"/>
    <p:sldId id="299" r:id="rId52"/>
    <p:sldId id="300" r:id="rId53"/>
    <p:sldId id="303" r:id="rId54"/>
    <p:sldId id="305" r:id="rId55"/>
    <p:sldId id="304" r:id="rId56"/>
    <p:sldId id="323" r:id="rId57"/>
    <p:sldId id="301" r:id="rId58"/>
    <p:sldId id="302" r:id="rId59"/>
    <p:sldId id="306" r:id="rId60"/>
    <p:sldId id="308" r:id="rId6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349"/>
    <a:srgbClr val="66FFFF"/>
    <a:srgbClr val="99CCFF"/>
    <a:srgbClr val="FFBA02"/>
    <a:srgbClr val="CC99FF"/>
    <a:srgbClr val="99FF99"/>
    <a:srgbClr val="000099"/>
    <a:srgbClr val="D94439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 autoAdjust="0"/>
    <p:restoredTop sz="94660"/>
  </p:normalViewPr>
  <p:slideViewPr>
    <p:cSldViewPr>
      <p:cViewPr varScale="1">
        <p:scale>
          <a:sx n="107" d="100"/>
          <a:sy n="107" d="100"/>
        </p:scale>
        <p:origin x="-84" y="-102"/>
      </p:cViewPr>
      <p:guideLst>
        <p:guide orient="horz" pos="936"/>
        <p:guide orient="horz" pos="3120"/>
        <p:guide orient="horz" pos="4157"/>
        <p:guide orient="horz"/>
        <p:guide orient="horz" pos="4210"/>
        <p:guide orient="horz" pos="1200"/>
        <p:guide orient="horz" pos="1456"/>
        <p:guide orient="horz" pos="3408"/>
        <p:guide pos="240"/>
        <p:guide pos="4962"/>
        <p:guide pos="336"/>
        <p:guide pos="167"/>
        <p:guide pos="624"/>
        <p:guide pos="6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2.xml"/><Relationship Id="rId13" Type="http://schemas.openxmlformats.org/officeDocument/2006/relationships/slide" Target="slides/slide19.xml"/><Relationship Id="rId18" Type="http://schemas.openxmlformats.org/officeDocument/2006/relationships/slide" Target="slides/slide25.xml"/><Relationship Id="rId26" Type="http://schemas.openxmlformats.org/officeDocument/2006/relationships/slide" Target="slides/slide33.xml"/><Relationship Id="rId39" Type="http://schemas.openxmlformats.org/officeDocument/2006/relationships/slide" Target="slides/slide48.xml"/><Relationship Id="rId3" Type="http://schemas.openxmlformats.org/officeDocument/2006/relationships/slide" Target="slides/slide6.xml"/><Relationship Id="rId21" Type="http://schemas.openxmlformats.org/officeDocument/2006/relationships/slide" Target="slides/slide28.xml"/><Relationship Id="rId34" Type="http://schemas.openxmlformats.org/officeDocument/2006/relationships/slide" Target="slides/slide42.xml"/><Relationship Id="rId42" Type="http://schemas.openxmlformats.org/officeDocument/2006/relationships/slide" Target="slides/slide53.xml"/><Relationship Id="rId47" Type="http://schemas.openxmlformats.org/officeDocument/2006/relationships/slide" Target="slides/slide59.xml"/><Relationship Id="rId7" Type="http://schemas.openxmlformats.org/officeDocument/2006/relationships/slide" Target="slides/slide11.xml"/><Relationship Id="rId12" Type="http://schemas.openxmlformats.org/officeDocument/2006/relationships/slide" Target="slides/slide18.xml"/><Relationship Id="rId17" Type="http://schemas.openxmlformats.org/officeDocument/2006/relationships/slide" Target="slides/slide24.xml"/><Relationship Id="rId25" Type="http://schemas.openxmlformats.org/officeDocument/2006/relationships/slide" Target="slides/slide32.xml"/><Relationship Id="rId33" Type="http://schemas.openxmlformats.org/officeDocument/2006/relationships/slide" Target="slides/slide41.xml"/><Relationship Id="rId38" Type="http://schemas.openxmlformats.org/officeDocument/2006/relationships/slide" Target="slides/slide47.xml"/><Relationship Id="rId46" Type="http://schemas.openxmlformats.org/officeDocument/2006/relationships/slide" Target="slides/slide58.xml"/><Relationship Id="rId2" Type="http://schemas.openxmlformats.org/officeDocument/2006/relationships/slide" Target="slides/slide3.xml"/><Relationship Id="rId16" Type="http://schemas.openxmlformats.org/officeDocument/2006/relationships/slide" Target="slides/slide22.xml"/><Relationship Id="rId20" Type="http://schemas.openxmlformats.org/officeDocument/2006/relationships/slide" Target="slides/slide27.xml"/><Relationship Id="rId29" Type="http://schemas.openxmlformats.org/officeDocument/2006/relationships/slide" Target="slides/slide36.xml"/><Relationship Id="rId41" Type="http://schemas.openxmlformats.org/officeDocument/2006/relationships/slide" Target="slides/slide51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11" Type="http://schemas.openxmlformats.org/officeDocument/2006/relationships/slide" Target="slides/slide17.xml"/><Relationship Id="rId24" Type="http://schemas.openxmlformats.org/officeDocument/2006/relationships/slide" Target="slides/slide31.xml"/><Relationship Id="rId32" Type="http://schemas.openxmlformats.org/officeDocument/2006/relationships/slide" Target="slides/slide40.xml"/><Relationship Id="rId37" Type="http://schemas.openxmlformats.org/officeDocument/2006/relationships/slide" Target="slides/slide46.xml"/><Relationship Id="rId40" Type="http://schemas.openxmlformats.org/officeDocument/2006/relationships/slide" Target="slides/slide49.xml"/><Relationship Id="rId45" Type="http://schemas.openxmlformats.org/officeDocument/2006/relationships/slide" Target="slides/slide57.xml"/><Relationship Id="rId5" Type="http://schemas.openxmlformats.org/officeDocument/2006/relationships/slide" Target="slides/slide8.xml"/><Relationship Id="rId15" Type="http://schemas.openxmlformats.org/officeDocument/2006/relationships/slide" Target="slides/slide21.xml"/><Relationship Id="rId23" Type="http://schemas.openxmlformats.org/officeDocument/2006/relationships/slide" Target="slides/slide30.xml"/><Relationship Id="rId28" Type="http://schemas.openxmlformats.org/officeDocument/2006/relationships/slide" Target="slides/slide35.xml"/><Relationship Id="rId36" Type="http://schemas.openxmlformats.org/officeDocument/2006/relationships/slide" Target="slides/slide45.xml"/><Relationship Id="rId10" Type="http://schemas.openxmlformats.org/officeDocument/2006/relationships/slide" Target="slides/slide16.xml"/><Relationship Id="rId19" Type="http://schemas.openxmlformats.org/officeDocument/2006/relationships/slide" Target="slides/slide26.xml"/><Relationship Id="rId31" Type="http://schemas.openxmlformats.org/officeDocument/2006/relationships/slide" Target="slides/slide39.xml"/><Relationship Id="rId44" Type="http://schemas.openxmlformats.org/officeDocument/2006/relationships/slide" Target="slides/slide55.xml"/><Relationship Id="rId4" Type="http://schemas.openxmlformats.org/officeDocument/2006/relationships/slide" Target="slides/slide7.xml"/><Relationship Id="rId9" Type="http://schemas.openxmlformats.org/officeDocument/2006/relationships/slide" Target="slides/slide14.xml"/><Relationship Id="rId14" Type="http://schemas.openxmlformats.org/officeDocument/2006/relationships/slide" Target="slides/slide20.xml"/><Relationship Id="rId22" Type="http://schemas.openxmlformats.org/officeDocument/2006/relationships/slide" Target="slides/slide29.xml"/><Relationship Id="rId27" Type="http://schemas.openxmlformats.org/officeDocument/2006/relationships/slide" Target="slides/slide34.xml"/><Relationship Id="rId30" Type="http://schemas.openxmlformats.org/officeDocument/2006/relationships/slide" Target="slides/slide37.xml"/><Relationship Id="rId35" Type="http://schemas.openxmlformats.org/officeDocument/2006/relationships/slide" Target="slides/slide43.xml"/><Relationship Id="rId43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9" tIns="48220" rIns="96439" bIns="48220" numCol="1" anchor="t" anchorCtr="0" compatLnSpc="1">
            <a:prstTxWarp prst="textNoShape">
              <a:avLst/>
            </a:prstTxWarp>
          </a:bodyPr>
          <a:lstStyle>
            <a:lvl1pPr defTabSz="965200">
              <a:defRPr sz="13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9" tIns="48220" rIns="96439" bIns="4822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9" tIns="48220" rIns="96439" bIns="48220" numCol="1" anchor="b" anchorCtr="0" compatLnSpc="1">
            <a:prstTxWarp prst="textNoShape">
              <a:avLst/>
            </a:prstTxWarp>
          </a:bodyPr>
          <a:lstStyle>
            <a:lvl1pPr defTabSz="965200">
              <a:defRPr sz="13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9" tIns="48220" rIns="96439" bIns="4822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pPr>
              <a:defRPr/>
            </a:pPr>
            <a:fld id="{6ACACF81-1954-438E-B368-0B6DE0A8C6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1600" y="609600"/>
            <a:ext cx="640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dirty="0">
                <a:solidFill>
                  <a:srgbClr val="261349"/>
                </a:solidFill>
                <a:latin typeface="Arial Black" pitchFamily="34" charset="0"/>
              </a:rPr>
              <a:t>Discovering </a:t>
            </a:r>
            <a: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  <a:t/>
            </a:r>
            <a:b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  <a:t>        Computers </a:t>
            </a:r>
            <a:r>
              <a:rPr lang="en-US" sz="4000" dirty="0">
                <a:solidFill>
                  <a:srgbClr val="261349"/>
                </a:solidFill>
                <a:latin typeface="Arial Black" pitchFamily="34" charset="0"/>
              </a:rPr>
              <a:t>2009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67200" y="2514600"/>
            <a:ext cx="4495800" cy="2286000"/>
          </a:xfrm>
        </p:spPr>
        <p:txBody>
          <a:bodyPr anchor="t"/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883A963-30E0-4078-9A33-C298ED9737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415100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3109A-B98E-4210-B874-BF14E89CCD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0"/>
            <a:ext cx="2149475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0"/>
            <a:ext cx="6296025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BD2BC-B63E-4BC3-84C8-351DCCA96F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90CE1-7C72-490D-8689-A648B99371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0B68-1673-444E-AB05-64AEC9129A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090613"/>
            <a:ext cx="4216400" cy="475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090613"/>
            <a:ext cx="4216400" cy="475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6FCFF-18BA-4D04-BB1C-A556238D9C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72D02-7857-4FC2-B661-CE37522B7E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652F8-0E35-407F-9863-1384E0EBE8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CA24-243E-4D44-9EE3-BE5FFB77C6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7C516-C6EA-4DF5-96F4-8BB4E09E85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1C069-B580-4864-85E6-6F1E6F2380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6BE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6019800" y="914400"/>
            <a:ext cx="3124200" cy="5943600"/>
          </a:xfrm>
          <a:prstGeom prst="rect">
            <a:avLst/>
          </a:prstGeom>
          <a:solidFill>
            <a:srgbClr val="E9D793"/>
          </a:solidFill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4940300" y="6061075"/>
            <a:ext cx="4203700" cy="796925"/>
          </a:xfrm>
          <a:prstGeom prst="rect">
            <a:avLst/>
          </a:prstGeom>
          <a:solidFill>
            <a:srgbClr val="000066"/>
          </a:solidFill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0250" y="6248400"/>
            <a:ext cx="167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Arial Narrow" pitchFamily="34" charset="0"/>
              </a:defRPr>
            </a:lvl1pPr>
          </a:lstStyle>
          <a:p>
            <a:pPr>
              <a:defRPr/>
            </a:pPr>
            <a:fld id="{F5041066-2D3E-4A69-A230-35C8DC92FB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6677" name="Line 5"/>
          <p:cNvSpPr>
            <a:spLocks noChangeShapeType="1"/>
          </p:cNvSpPr>
          <p:nvPr/>
        </p:nvSpPr>
        <p:spPr bwMode="auto">
          <a:xfrm>
            <a:off x="0" y="838200"/>
            <a:ext cx="6070600" cy="0"/>
          </a:xfrm>
          <a:prstGeom prst="line">
            <a:avLst/>
          </a:prstGeom>
          <a:noFill/>
          <a:ln w="63500" cmpd="thinThick">
            <a:solidFill>
              <a:srgbClr val="0000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090613"/>
            <a:ext cx="8585200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4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5852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Monotype Sorts" pitchFamily="2" charset="2"/>
        <a:buChar char="•"/>
        <a:defRPr kumimoji="1" sz="2800" b="1">
          <a:solidFill>
            <a:srgbClr val="000000"/>
          </a:solidFill>
          <a:latin typeface="+mn-lt"/>
          <a:ea typeface="+mn-ea"/>
          <a:cs typeface="+mn-cs"/>
        </a:defRPr>
      </a:lvl1pPr>
      <a:lvl2pPr marL="609600" indent="-495300" algn="l" rtl="0" eaLnBrk="0" fontAlgn="base" hangingPunct="0">
        <a:spcBef>
          <a:spcPct val="5000"/>
        </a:spcBef>
        <a:spcAft>
          <a:spcPct val="0"/>
        </a:spcAft>
        <a:buClr>
          <a:srgbClr val="000066"/>
        </a:buClr>
        <a:buFont typeface="Wingdings" pitchFamily="2" charset="2"/>
        <a:buChar char="Ø"/>
        <a:defRPr kumimoji="1" sz="2600" b="1">
          <a:solidFill>
            <a:srgbClr val="000000"/>
          </a:solidFill>
          <a:latin typeface="+mn-lt"/>
        </a:defRPr>
      </a:lvl2pPr>
      <a:lvl3pPr marL="1028700" indent="-4572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§"/>
        <a:defRPr kumimoji="1" sz="2400">
          <a:solidFill>
            <a:srgbClr val="000000"/>
          </a:solidFill>
          <a:latin typeface="+mn-lt"/>
        </a:defRPr>
      </a:lvl3pPr>
      <a:lvl4pPr marL="1358900" indent="-3810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000000"/>
          </a:solidFill>
          <a:latin typeface="+mn-lt"/>
        </a:defRPr>
      </a:lvl4pPr>
      <a:lvl5pPr marL="1752600" indent="-3810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</a:defRPr>
      </a:lvl5pPr>
      <a:lvl6pPr marL="22098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6pPr>
      <a:lvl7pPr marL="26670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7pPr>
      <a:lvl8pPr marL="31242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8pPr>
      <a:lvl9pPr marL="35814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scsite.com/dc2009cp/ch2/weblink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http://www.scsite.com/dc2009cp/ch2/weblink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02_HowtoVlog.wmv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hyperlink" Target="http://www.scsite.com/dc2009cp/ch2/weblink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site.com/dc2009cp/ch2/weblink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hyperlink" Target="http://www.scsite.com/dc2009cp/ch2/weblink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scsite.com/dc2009cp/ch2/weblink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hyperlink" Target="http://www.scsite.com/dc2009cp/ch2/weblink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site.com/dc2009cp/ch2/weblink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scsite.com/dc2009cp/ch2/weblink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3505200"/>
            <a:ext cx="4495800" cy="2286000"/>
          </a:xfrm>
        </p:spPr>
        <p:txBody>
          <a:bodyPr/>
          <a:lstStyle/>
          <a:p>
            <a:r>
              <a:rPr lang="en-US" smtClean="0"/>
              <a:t>Chapter 2</a:t>
            </a:r>
            <a:br>
              <a:rPr lang="en-US" smtClean="0"/>
            </a:br>
            <a:r>
              <a:rPr lang="en-US" smtClean="0"/>
              <a:t>The Internet and World Wide Web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the Internet Works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1042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domain name</a:t>
            </a:r>
            <a:r>
              <a:rPr lang="en-US" smtClean="0"/>
              <a:t>?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7272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73 - 74 Figs. 2-4 – 2-5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2300" name="AutoShape 10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Text Box 11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304800" y="1524000"/>
            <a:ext cx="858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Text version of</a:t>
            </a:r>
            <a:r>
              <a:rPr kumimoji="1" lang="en-US" sz="2600" dirty="0">
                <a:solidFill>
                  <a:srgbClr val="D94439"/>
                </a:solidFill>
                <a:latin typeface="Times New Roman" pitchFamily="18" charset="0"/>
              </a:rPr>
              <a:t> </a:t>
            </a:r>
            <a:r>
              <a:rPr kumimoji="1" lang="en-US" sz="2600" b="1" dirty="0">
                <a:solidFill>
                  <a:srgbClr val="D94439"/>
                </a:solidFill>
                <a:latin typeface="Times New Roman" pitchFamily="18" charset="0"/>
              </a:rPr>
              <a:t>I</a:t>
            </a: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nternet </a:t>
            </a:r>
            <a:r>
              <a:rPr kumimoji="1" lang="en-US" sz="2600" b="1" dirty="0" smtClean="0">
                <a:solidFill>
                  <a:srgbClr val="D94439"/>
                </a:solidFill>
                <a:latin typeface="Times New Roman" pitchFamily="18" charset="0"/>
              </a:rPr>
              <a:t>p</a:t>
            </a:r>
            <a: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  <a:t>rotocol</a:t>
            </a:r>
            <a:b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 dirty="0">
                <a:solidFill>
                  <a:srgbClr val="D94439"/>
                </a:solidFill>
                <a:latin typeface="Times New Roman" pitchFamily="18" charset="0"/>
              </a:rPr>
              <a:t>(IP) address</a:t>
            </a:r>
            <a:endParaRPr kumimoji="1"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317500" y="2362200"/>
            <a:ext cx="541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dirty="0">
                <a:solidFill>
                  <a:srgbClr val="000000"/>
                </a:solidFill>
                <a:latin typeface="Times New Roman" pitchFamily="18" charset="0"/>
              </a:rPr>
              <a:t>Number that uniquely identifies </a:t>
            </a:r>
            <a:br>
              <a:rPr kumimoji="1" lang="en-US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dirty="0">
                <a:solidFill>
                  <a:srgbClr val="000000"/>
                </a:solidFill>
                <a:latin typeface="Times New Roman" pitchFamily="18" charset="0"/>
              </a:rPr>
              <a:t>each computer or device </a:t>
            </a:r>
            <a:br>
              <a:rPr kumimoji="1" lang="en-US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dirty="0">
                <a:solidFill>
                  <a:srgbClr val="000000"/>
                </a:solidFill>
                <a:latin typeface="Times New Roman" pitchFamily="18" charset="0"/>
              </a:rPr>
              <a:t>connected to Internet</a:t>
            </a:r>
          </a:p>
        </p:txBody>
      </p:sp>
      <p:pic>
        <p:nvPicPr>
          <p:cNvPr id="14" name="Picture 13" descr="CFig2-0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733800"/>
            <a:ext cx="5181600" cy="114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CFig2-05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0" y="990600"/>
            <a:ext cx="3043389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bldLvl="5" autoUpdateAnimBg="0" advAuto="1000"/>
      <p:bldP spid="19468" grpId="0" build="p" bldLvl="3" autoUpdateAnimBg="0" advAuto="4000"/>
      <p:bldP spid="19469" grpId="0" build="p" bldLvl="3" autoUpdateAnimBg="0" advAuto="4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3315" name="Text Box 1028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75</a:t>
            </a:r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3333" name="AutoShape 1030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4" name="Text Box 1031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25973" name="Rectangle 1045"/>
          <p:cNvSpPr>
            <a:spLocks noChangeArrowheads="1"/>
          </p:cNvSpPr>
          <p:nvPr/>
        </p:nvSpPr>
        <p:spPr bwMode="auto">
          <a:xfrm>
            <a:off x="304800" y="1143000"/>
            <a:ext cx="858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</a:pPr>
            <a:r>
              <a:rPr kumimoji="1" lang="en-US" b="1">
                <a:solidFill>
                  <a:srgbClr val="000000"/>
                </a:solidFill>
                <a:latin typeface="Times New Roman" pitchFamily="18" charset="0"/>
              </a:rPr>
              <a:t>What is the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World Wide Web (WWW)</a:t>
            </a:r>
            <a:r>
              <a:rPr kumimoji="1" lang="en-US" b="1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3" name="Group 1071"/>
          <p:cNvGrpSpPr>
            <a:grpSpLocks/>
          </p:cNvGrpSpPr>
          <p:nvPr/>
        </p:nvGrpSpPr>
        <p:grpSpPr bwMode="auto">
          <a:xfrm>
            <a:off x="488950" y="1944688"/>
            <a:ext cx="6934200" cy="849312"/>
            <a:chOff x="624" y="1008"/>
            <a:chExt cx="4368" cy="535"/>
          </a:xfrm>
        </p:grpSpPr>
        <p:sp>
          <p:nvSpPr>
            <p:cNvPr id="13331" name="AutoShape 1057"/>
            <p:cNvSpPr>
              <a:spLocks noChangeArrowheads="1"/>
            </p:cNvSpPr>
            <p:nvPr/>
          </p:nvSpPr>
          <p:spPr bwMode="auto">
            <a:xfrm>
              <a:off x="624" y="1008"/>
              <a:ext cx="4368" cy="535"/>
            </a:xfrm>
            <a:prstGeom prst="roundRect">
              <a:avLst>
                <a:gd name="adj" fmla="val 16667"/>
              </a:avLst>
            </a:pr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2" name="AutoShape 1058"/>
            <p:cNvSpPr>
              <a:spLocks noChangeArrowheads="1"/>
            </p:cNvSpPr>
            <p:nvPr/>
          </p:nvSpPr>
          <p:spPr bwMode="auto">
            <a:xfrm>
              <a:off x="1196" y="1140"/>
              <a:ext cx="3219" cy="2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A worldwide collection of electronic documents</a:t>
              </a:r>
            </a:p>
          </p:txBody>
        </p:sp>
      </p:grpSp>
      <p:grpSp>
        <p:nvGrpSpPr>
          <p:cNvPr id="4" name="Group 1072"/>
          <p:cNvGrpSpPr>
            <a:grpSpLocks/>
          </p:cNvGrpSpPr>
          <p:nvPr/>
        </p:nvGrpSpPr>
        <p:grpSpPr bwMode="auto">
          <a:xfrm>
            <a:off x="488950" y="3494088"/>
            <a:ext cx="6934200" cy="849312"/>
            <a:chOff x="624" y="2201"/>
            <a:chExt cx="4368" cy="535"/>
          </a:xfrm>
        </p:grpSpPr>
        <p:sp>
          <p:nvSpPr>
            <p:cNvPr id="13329" name="AutoShape 1059"/>
            <p:cNvSpPr>
              <a:spLocks noChangeArrowheads="1"/>
            </p:cNvSpPr>
            <p:nvPr/>
          </p:nvSpPr>
          <p:spPr bwMode="auto">
            <a:xfrm>
              <a:off x="624" y="2201"/>
              <a:ext cx="4368" cy="535"/>
            </a:xfrm>
            <a:prstGeom prst="roundRect">
              <a:avLst>
                <a:gd name="adj" fmla="val 16667"/>
              </a:avLst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AutoShape 1060"/>
            <p:cNvSpPr>
              <a:spLocks noChangeArrowheads="1"/>
            </p:cNvSpPr>
            <p:nvPr/>
          </p:nvSpPr>
          <p:spPr bwMode="auto">
            <a:xfrm>
              <a:off x="1227" y="2331"/>
              <a:ext cx="3193" cy="2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Each electronic document is called a </a:t>
              </a:r>
              <a:r>
                <a:rPr lang="en-US" sz="2000" b="1">
                  <a:solidFill>
                    <a:schemeClr val="accent2"/>
                  </a:solidFill>
                </a:rPr>
                <a:t>Web page</a:t>
              </a:r>
            </a:p>
          </p:txBody>
        </p:sp>
      </p:grpSp>
      <p:grpSp>
        <p:nvGrpSpPr>
          <p:cNvPr id="5" name="Group 1070"/>
          <p:cNvGrpSpPr>
            <a:grpSpLocks/>
          </p:cNvGrpSpPr>
          <p:nvPr/>
        </p:nvGrpSpPr>
        <p:grpSpPr bwMode="auto">
          <a:xfrm>
            <a:off x="5867400" y="2554288"/>
            <a:ext cx="2286000" cy="798512"/>
            <a:chOff x="4012" y="1592"/>
            <a:chExt cx="1440" cy="503"/>
          </a:xfrm>
        </p:grpSpPr>
        <p:sp>
          <p:nvSpPr>
            <p:cNvPr id="13327" name="AutoShape 1063"/>
            <p:cNvSpPr>
              <a:spLocks noChangeArrowheads="1"/>
            </p:cNvSpPr>
            <p:nvPr/>
          </p:nvSpPr>
          <p:spPr bwMode="auto">
            <a:xfrm>
              <a:off x="4012" y="1592"/>
              <a:ext cx="1440" cy="503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AutoShape 1066"/>
            <p:cNvSpPr>
              <a:spLocks noChangeArrowheads="1"/>
            </p:cNvSpPr>
            <p:nvPr/>
          </p:nvSpPr>
          <p:spPr bwMode="auto">
            <a:xfrm>
              <a:off x="4069" y="1718"/>
              <a:ext cx="1328" cy="25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Also called the </a:t>
              </a:r>
              <a:r>
                <a:rPr lang="en-US" sz="1800" b="1">
                  <a:solidFill>
                    <a:srgbClr val="D94439"/>
                  </a:solidFill>
                </a:rPr>
                <a:t>Web</a:t>
              </a:r>
            </a:p>
          </p:txBody>
        </p:sp>
      </p:grpSp>
      <p:grpSp>
        <p:nvGrpSpPr>
          <p:cNvPr id="6" name="Group 1073"/>
          <p:cNvGrpSpPr>
            <a:grpSpLocks/>
          </p:cNvGrpSpPr>
          <p:nvPr/>
        </p:nvGrpSpPr>
        <p:grpSpPr bwMode="auto">
          <a:xfrm>
            <a:off x="488950" y="4484688"/>
            <a:ext cx="6934200" cy="849312"/>
            <a:chOff x="624" y="2825"/>
            <a:chExt cx="4368" cy="535"/>
          </a:xfrm>
        </p:grpSpPr>
        <p:sp>
          <p:nvSpPr>
            <p:cNvPr id="13325" name="AutoShape 1061"/>
            <p:cNvSpPr>
              <a:spLocks noChangeArrowheads="1"/>
            </p:cNvSpPr>
            <p:nvPr/>
          </p:nvSpPr>
          <p:spPr bwMode="auto">
            <a:xfrm>
              <a:off x="624" y="2825"/>
              <a:ext cx="4368" cy="535"/>
            </a:xfrm>
            <a:prstGeom prst="roundRect">
              <a:avLst>
                <a:gd name="adj" fmla="val 16667"/>
              </a:avLst>
            </a:prstGeom>
            <a:solidFill>
              <a:srgbClr val="008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AutoShape 1068"/>
            <p:cNvSpPr>
              <a:spLocks noChangeArrowheads="1"/>
            </p:cNvSpPr>
            <p:nvPr/>
          </p:nvSpPr>
          <p:spPr bwMode="auto">
            <a:xfrm>
              <a:off x="644" y="2956"/>
              <a:ext cx="4298" cy="2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Can contain text, graphics, audio, video, and built-in connections</a:t>
              </a:r>
            </a:p>
          </p:txBody>
        </p:sp>
      </p:grpSp>
      <p:grpSp>
        <p:nvGrpSpPr>
          <p:cNvPr id="7" name="Group 1074"/>
          <p:cNvGrpSpPr>
            <a:grpSpLocks/>
          </p:cNvGrpSpPr>
          <p:nvPr/>
        </p:nvGrpSpPr>
        <p:grpSpPr bwMode="auto">
          <a:xfrm>
            <a:off x="488950" y="5475288"/>
            <a:ext cx="6934200" cy="849312"/>
            <a:chOff x="624" y="3449"/>
            <a:chExt cx="4368" cy="535"/>
          </a:xfrm>
        </p:grpSpPr>
        <p:sp>
          <p:nvSpPr>
            <p:cNvPr id="13323" name="AutoShape 1062"/>
            <p:cNvSpPr>
              <a:spLocks noChangeArrowheads="1"/>
            </p:cNvSpPr>
            <p:nvPr/>
          </p:nvSpPr>
          <p:spPr bwMode="auto">
            <a:xfrm>
              <a:off x="624" y="3449"/>
              <a:ext cx="4368" cy="535"/>
            </a:xfrm>
            <a:prstGeom prst="roundRect">
              <a:avLst>
                <a:gd name="adj" fmla="val 16667"/>
              </a:avLst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AutoShape 1069"/>
            <p:cNvSpPr>
              <a:spLocks noChangeArrowheads="1"/>
            </p:cNvSpPr>
            <p:nvPr/>
          </p:nvSpPr>
          <p:spPr bwMode="auto">
            <a:xfrm>
              <a:off x="1199" y="3579"/>
              <a:ext cx="3203" cy="2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A </a:t>
              </a:r>
              <a:r>
                <a:rPr lang="en-US" sz="2000" b="1">
                  <a:solidFill>
                    <a:schemeClr val="accent2"/>
                  </a:solidFill>
                </a:rPr>
                <a:t>Web site</a:t>
              </a:r>
              <a:r>
                <a:rPr lang="en-US" sz="2000"/>
                <a:t> is a collection of related Web pages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73" grpId="0" build="p" bldLvl="4" autoUpdateAnimBg="0" advAuto="10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83" name="Picture 31" descr="fig02_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048000"/>
            <a:ext cx="37147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1042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Web browser</a:t>
            </a:r>
            <a:r>
              <a:rPr lang="en-US" smtClean="0"/>
              <a:t>?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75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4359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00200" y="2209800"/>
            <a:ext cx="1447800" cy="1403350"/>
            <a:chOff x="528" y="1344"/>
            <a:chExt cx="912" cy="884"/>
          </a:xfrm>
        </p:grpSpPr>
        <p:sp>
          <p:nvSpPr>
            <p:cNvPr id="23564" name="Oval 12"/>
            <p:cNvSpPr>
              <a:spLocks noChangeArrowheads="1"/>
            </p:cNvSpPr>
            <p:nvPr/>
          </p:nvSpPr>
          <p:spPr bwMode="auto">
            <a:xfrm>
              <a:off x="528" y="1344"/>
              <a:ext cx="912" cy="884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5000"/>
                </a:spcBef>
                <a:buClr>
                  <a:srgbClr val="D94439"/>
                </a:buClr>
                <a:buSzPct val="75000"/>
                <a:buFont typeface="Wingdings" pitchFamily="2" charset="2"/>
                <a:buNone/>
                <a:defRPr/>
              </a:pPr>
              <a:endParaRPr kumimoji="1" lang="en-US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58" name="Text Box 15"/>
            <p:cNvSpPr txBox="1">
              <a:spLocks noChangeArrowheads="1"/>
            </p:cNvSpPr>
            <p:nvPr/>
          </p:nvSpPr>
          <p:spPr bwMode="auto">
            <a:xfrm>
              <a:off x="642" y="1498"/>
              <a:ext cx="625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800"/>
                <a:t/>
              </a:r>
              <a:br>
                <a:rPr lang="en-US" sz="800"/>
              </a:br>
              <a:r>
                <a:rPr lang="en-US" sz="1800"/>
                <a:t>Internet</a:t>
              </a:r>
              <a:br>
                <a:rPr lang="en-US" sz="1800"/>
              </a:br>
              <a:r>
                <a:rPr lang="en-US" sz="1800"/>
                <a:t>Explorer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172200" y="2133600"/>
            <a:ext cx="1447800" cy="1403350"/>
            <a:chOff x="1632" y="2112"/>
            <a:chExt cx="912" cy="884"/>
          </a:xfrm>
        </p:grpSpPr>
        <p:sp>
          <p:nvSpPr>
            <p:cNvPr id="23566" name="Oval 14"/>
            <p:cNvSpPr>
              <a:spLocks noChangeArrowheads="1"/>
            </p:cNvSpPr>
            <p:nvPr/>
          </p:nvSpPr>
          <p:spPr bwMode="auto">
            <a:xfrm>
              <a:off x="1632" y="2112"/>
              <a:ext cx="912" cy="884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5000"/>
                </a:spcBef>
                <a:buClr>
                  <a:srgbClr val="D94439"/>
                </a:buClr>
                <a:buSzPct val="75000"/>
                <a:buFont typeface="Wingdings" pitchFamily="2" charset="2"/>
                <a:buNone/>
                <a:defRPr/>
              </a:pPr>
              <a:endParaRPr kumimoji="1" lang="en-US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56" name="Text Box 16"/>
            <p:cNvSpPr txBox="1">
              <a:spLocks noChangeArrowheads="1"/>
            </p:cNvSpPr>
            <p:nvPr/>
          </p:nvSpPr>
          <p:spPr bwMode="auto">
            <a:xfrm>
              <a:off x="1766" y="2438"/>
              <a:ext cx="6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Netscape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962400" y="2133600"/>
            <a:ext cx="1447800" cy="1403350"/>
            <a:chOff x="528" y="2544"/>
            <a:chExt cx="912" cy="884"/>
          </a:xfrm>
        </p:grpSpPr>
        <p:sp>
          <p:nvSpPr>
            <p:cNvPr id="23565" name="Oval 13"/>
            <p:cNvSpPr>
              <a:spLocks noChangeArrowheads="1"/>
            </p:cNvSpPr>
            <p:nvPr/>
          </p:nvSpPr>
          <p:spPr bwMode="auto">
            <a:xfrm>
              <a:off x="528" y="2544"/>
              <a:ext cx="912" cy="884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5000"/>
                </a:spcBef>
                <a:buClr>
                  <a:srgbClr val="D94439"/>
                </a:buClr>
                <a:buSzPct val="75000"/>
                <a:buFont typeface="Wingdings" pitchFamily="2" charset="2"/>
                <a:buNone/>
                <a:defRPr/>
              </a:pPr>
              <a:endParaRPr kumimoji="1" lang="en-US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54" name="Text Box 17"/>
            <p:cNvSpPr txBox="1">
              <a:spLocks noChangeArrowheads="1"/>
            </p:cNvSpPr>
            <p:nvPr/>
          </p:nvSpPr>
          <p:spPr bwMode="auto">
            <a:xfrm>
              <a:off x="714" y="2871"/>
              <a:ext cx="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Firefox</a:t>
              </a:r>
            </a:p>
          </p:txBody>
        </p:sp>
      </p:grp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304800" y="1547813"/>
            <a:ext cx="85852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Program that allows you to view </a:t>
            </a:r>
            <a:r>
              <a:rPr kumimoji="1" lang="en-US" sz="2600" b="1">
                <a:solidFill>
                  <a:schemeClr val="bg2"/>
                </a:solidFill>
                <a:latin typeface="Times New Roman" pitchFamily="18" charset="0"/>
              </a:rPr>
              <a:t>Web pages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600200" y="4953000"/>
            <a:ext cx="1447800" cy="1403350"/>
            <a:chOff x="528" y="2544"/>
            <a:chExt cx="912" cy="884"/>
          </a:xfrm>
        </p:grpSpPr>
        <p:sp>
          <p:nvSpPr>
            <p:cNvPr id="23575" name="Oval 23"/>
            <p:cNvSpPr>
              <a:spLocks noChangeArrowheads="1"/>
            </p:cNvSpPr>
            <p:nvPr/>
          </p:nvSpPr>
          <p:spPr bwMode="auto">
            <a:xfrm>
              <a:off x="528" y="2544"/>
              <a:ext cx="912" cy="884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5000"/>
                </a:spcBef>
                <a:buClr>
                  <a:srgbClr val="D94439"/>
                </a:buClr>
                <a:buSzPct val="75000"/>
                <a:buFont typeface="Wingdings" pitchFamily="2" charset="2"/>
                <a:buNone/>
                <a:defRPr/>
              </a:pPr>
              <a:endParaRPr kumimoji="1" lang="en-US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52" name="Text Box 24"/>
            <p:cNvSpPr txBox="1">
              <a:spLocks noChangeArrowheads="1"/>
            </p:cNvSpPr>
            <p:nvPr/>
          </p:nvSpPr>
          <p:spPr bwMode="auto">
            <a:xfrm>
              <a:off x="750" y="2871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Opera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6248400" y="4876800"/>
            <a:ext cx="1447800" cy="1403350"/>
            <a:chOff x="528" y="2544"/>
            <a:chExt cx="912" cy="884"/>
          </a:xfrm>
        </p:grpSpPr>
        <p:sp>
          <p:nvSpPr>
            <p:cNvPr id="23581" name="Oval 29"/>
            <p:cNvSpPr>
              <a:spLocks noChangeArrowheads="1"/>
            </p:cNvSpPr>
            <p:nvPr/>
          </p:nvSpPr>
          <p:spPr bwMode="auto">
            <a:xfrm>
              <a:off x="528" y="2544"/>
              <a:ext cx="912" cy="884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5000"/>
                </a:spcBef>
                <a:buClr>
                  <a:srgbClr val="D94439"/>
                </a:buClr>
                <a:buSzPct val="75000"/>
                <a:buFont typeface="Wingdings" pitchFamily="2" charset="2"/>
                <a:buNone/>
                <a:defRPr/>
              </a:pPr>
              <a:endParaRPr kumimoji="1" lang="en-US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50" name="Text Box 30"/>
            <p:cNvSpPr txBox="1">
              <a:spLocks noChangeArrowheads="1"/>
            </p:cNvSpPr>
            <p:nvPr/>
          </p:nvSpPr>
          <p:spPr bwMode="auto">
            <a:xfrm>
              <a:off x="754" y="2871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Safari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bldLvl="4" autoUpdateAnimBg="0" advAuto="1000"/>
      <p:bldP spid="23573" grpId="0" build="p" bldLvl="4" autoUpdateAnimBg="0" advAuto="30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458200" cy="47577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How does a Web browser display a </a:t>
            </a:r>
            <a:r>
              <a:rPr lang="en-US" smtClean="0">
                <a:solidFill>
                  <a:srgbClr val="D94439"/>
                </a:solidFill>
              </a:rPr>
              <a:t>home page</a:t>
            </a:r>
            <a:r>
              <a:rPr lang="en-US" smtClean="0"/>
              <a:t>?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75 Fig. 2-6</a:t>
            </a:r>
          </a:p>
        </p:txBody>
      </p:sp>
      <p:sp>
        <p:nvSpPr>
          <p:cNvPr id="25625" name="AutoShape 25"/>
          <p:cNvSpPr>
            <a:spLocks noChangeArrowheads="1"/>
          </p:cNvSpPr>
          <p:nvPr/>
        </p:nvSpPr>
        <p:spPr bwMode="auto">
          <a:xfrm rot="2463122">
            <a:off x="4025900" y="1511300"/>
            <a:ext cx="685800" cy="990600"/>
          </a:xfrm>
          <a:custGeom>
            <a:avLst/>
            <a:gdLst>
              <a:gd name="T0" fmla="*/ 12527184 w 21600"/>
              <a:gd name="T1" fmla="*/ 0 h 21600"/>
              <a:gd name="T2" fmla="*/ 12527184 w 21600"/>
              <a:gd name="T3" fmla="*/ 25571195 h 21600"/>
              <a:gd name="T4" fmla="*/ 2090738 w 21600"/>
              <a:gd name="T5" fmla="*/ 45430012 h 21600"/>
              <a:gd name="T6" fmla="*/ 21774150 w 21600"/>
              <a:gd name="T7" fmla="*/ 1278562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050 h 21600"/>
              <a:gd name="T14" fmla="*/ 18538 w 21600"/>
              <a:gd name="T15" fmla="*/ 810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4050"/>
                </a:lnTo>
                <a:cubicBezTo>
                  <a:pt x="5564" y="4050"/>
                  <a:pt x="0" y="7680"/>
                  <a:pt x="0" y="12158"/>
                </a:cubicBezTo>
                <a:lnTo>
                  <a:pt x="0" y="21600"/>
                </a:lnTo>
                <a:lnTo>
                  <a:pt x="4148" y="21600"/>
                </a:lnTo>
                <a:lnTo>
                  <a:pt x="4148" y="12158"/>
                </a:lnTo>
                <a:cubicBezTo>
                  <a:pt x="4148" y="9921"/>
                  <a:pt x="7855" y="8108"/>
                  <a:pt x="12427" y="8108"/>
                </a:cubicBezTo>
                <a:lnTo>
                  <a:pt x="12427" y="12158"/>
                </a:lnTo>
                <a:close/>
              </a:path>
            </a:pathLst>
          </a:custGeom>
          <a:solidFill>
            <a:srgbClr val="D9443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AutoShape 26"/>
          <p:cNvSpPr>
            <a:spLocks noChangeArrowheads="1"/>
          </p:cNvSpPr>
          <p:nvPr/>
        </p:nvSpPr>
        <p:spPr bwMode="auto">
          <a:xfrm rot="8115166">
            <a:off x="8153400" y="2819400"/>
            <a:ext cx="685800" cy="990600"/>
          </a:xfrm>
          <a:custGeom>
            <a:avLst/>
            <a:gdLst>
              <a:gd name="T0" fmla="*/ 12527184 w 21600"/>
              <a:gd name="T1" fmla="*/ 0 h 21600"/>
              <a:gd name="T2" fmla="*/ 12527184 w 21600"/>
              <a:gd name="T3" fmla="*/ 25571195 h 21600"/>
              <a:gd name="T4" fmla="*/ 2090738 w 21600"/>
              <a:gd name="T5" fmla="*/ 45430012 h 21600"/>
              <a:gd name="T6" fmla="*/ 21774150 w 21600"/>
              <a:gd name="T7" fmla="*/ 1278562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050 h 21600"/>
              <a:gd name="T14" fmla="*/ 18538 w 21600"/>
              <a:gd name="T15" fmla="*/ 810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4050"/>
                </a:lnTo>
                <a:cubicBezTo>
                  <a:pt x="5564" y="4050"/>
                  <a:pt x="0" y="7680"/>
                  <a:pt x="0" y="12158"/>
                </a:cubicBezTo>
                <a:lnTo>
                  <a:pt x="0" y="21600"/>
                </a:lnTo>
                <a:lnTo>
                  <a:pt x="4148" y="21600"/>
                </a:lnTo>
                <a:lnTo>
                  <a:pt x="4148" y="12158"/>
                </a:lnTo>
                <a:cubicBezTo>
                  <a:pt x="4148" y="9921"/>
                  <a:pt x="7855" y="8108"/>
                  <a:pt x="12427" y="8108"/>
                </a:cubicBezTo>
                <a:lnTo>
                  <a:pt x="12427" y="12158"/>
                </a:lnTo>
                <a:close/>
              </a:path>
            </a:pathLst>
          </a:custGeom>
          <a:solidFill>
            <a:srgbClr val="D9443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5379" name="AutoShape 28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Text Box 29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644" name="Rectangle 44"/>
          <p:cNvSpPr>
            <a:spLocks noChangeArrowheads="1"/>
          </p:cNvSpPr>
          <p:nvPr/>
        </p:nvSpPr>
        <p:spPr bwMode="auto">
          <a:xfrm>
            <a:off x="7086600" y="4038600"/>
            <a:ext cx="18446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D94439"/>
              </a:buClr>
              <a:buSzPct val="75000"/>
              <a:buFont typeface="Wingdings" pitchFamily="2" charset="2"/>
              <a:buNone/>
            </a:pPr>
            <a:r>
              <a:rPr kumimoji="1" lang="en-US" sz="1600" b="1">
                <a:solidFill>
                  <a:srgbClr val="000000"/>
                </a:solidFill>
                <a:latin typeface="Arial (W1)" pitchFamily="34" charset="0"/>
              </a:rPr>
              <a:t>Step 3.</a:t>
            </a: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1400">
                <a:solidFill>
                  <a:srgbClr val="000000"/>
                </a:solidFill>
                <a:latin typeface="Times New Roman" pitchFamily="18" charset="0"/>
              </a:rPr>
              <a:t>The Web browser communicates with the access provider’s server to retrieve the IP address.  The IP address is sent to your computer.</a:t>
            </a:r>
          </a:p>
        </p:txBody>
      </p:sp>
      <p:sp>
        <p:nvSpPr>
          <p:cNvPr id="25645" name="AutoShape 45"/>
          <p:cNvSpPr>
            <a:spLocks noChangeArrowheads="1"/>
          </p:cNvSpPr>
          <p:nvPr/>
        </p:nvSpPr>
        <p:spPr bwMode="auto">
          <a:xfrm rot="-8969908">
            <a:off x="6477000" y="5638800"/>
            <a:ext cx="685800" cy="990600"/>
          </a:xfrm>
          <a:custGeom>
            <a:avLst/>
            <a:gdLst>
              <a:gd name="T0" fmla="*/ 12527184 w 21600"/>
              <a:gd name="T1" fmla="*/ 0 h 21600"/>
              <a:gd name="T2" fmla="*/ 12527184 w 21600"/>
              <a:gd name="T3" fmla="*/ 25571195 h 21600"/>
              <a:gd name="T4" fmla="*/ 2090738 w 21600"/>
              <a:gd name="T5" fmla="*/ 45430012 h 21600"/>
              <a:gd name="T6" fmla="*/ 21774150 w 21600"/>
              <a:gd name="T7" fmla="*/ 1278562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050 h 21600"/>
              <a:gd name="T14" fmla="*/ 18538 w 21600"/>
              <a:gd name="T15" fmla="*/ 810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4050"/>
                </a:lnTo>
                <a:cubicBezTo>
                  <a:pt x="5564" y="4050"/>
                  <a:pt x="0" y="7680"/>
                  <a:pt x="0" y="12158"/>
                </a:cubicBezTo>
                <a:lnTo>
                  <a:pt x="0" y="21600"/>
                </a:lnTo>
                <a:lnTo>
                  <a:pt x="4148" y="21600"/>
                </a:lnTo>
                <a:lnTo>
                  <a:pt x="4148" y="12158"/>
                </a:lnTo>
                <a:cubicBezTo>
                  <a:pt x="4148" y="9921"/>
                  <a:pt x="7855" y="8108"/>
                  <a:pt x="12427" y="8108"/>
                </a:cubicBezTo>
                <a:lnTo>
                  <a:pt x="12427" y="12158"/>
                </a:lnTo>
                <a:close/>
              </a:path>
            </a:pathLst>
          </a:custGeom>
          <a:solidFill>
            <a:srgbClr val="D9443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810000" y="2209800"/>
            <a:ext cx="4419600" cy="1066800"/>
            <a:chOff x="2400" y="1392"/>
            <a:chExt cx="2784" cy="672"/>
          </a:xfrm>
        </p:grpSpPr>
        <p:sp>
          <p:nvSpPr>
            <p:cNvPr id="15375" name="Rectangle 14"/>
            <p:cNvSpPr>
              <a:spLocks noChangeArrowheads="1"/>
            </p:cNvSpPr>
            <p:nvPr/>
          </p:nvSpPr>
          <p:spPr bwMode="auto">
            <a:xfrm>
              <a:off x="4224" y="1392"/>
              <a:ext cx="960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D94439"/>
                </a:buClr>
                <a:buSzPct val="75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000000"/>
                  </a:solidFill>
                  <a:latin typeface="Arial (W1)" pitchFamily="34" charset="0"/>
                </a:rPr>
                <a:t>Step 2.</a:t>
              </a:r>
              <a: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Web browser looks up the home page setting</a:t>
              </a:r>
            </a:p>
          </p:txBody>
        </p:sp>
        <p:pic>
          <p:nvPicPr>
            <p:cNvPr id="25649" name="Picture 49" descr="1423912071_ch2_fig_6_Step_2"/>
            <p:cNvPicPr>
              <a:picLocks noChangeAspect="1" noChangeArrowheads="1"/>
            </p:cNvPicPr>
            <p:nvPr/>
          </p:nvPicPr>
          <p:blipFill>
            <a:blip r:embed="rId2"/>
            <a:srcRect b="74474"/>
            <a:stretch>
              <a:fillRect/>
            </a:stretch>
          </p:blipFill>
          <p:spPr bwMode="auto">
            <a:xfrm>
              <a:off x="2400" y="1488"/>
              <a:ext cx="1824" cy="5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304800" y="1676400"/>
            <a:ext cx="3352800" cy="3663950"/>
            <a:chOff x="304800" y="1676400"/>
            <a:chExt cx="3352800" cy="3663950"/>
          </a:xfrm>
        </p:grpSpPr>
        <p:sp>
          <p:nvSpPr>
            <p:cNvPr id="15377" name="Rectangle 13"/>
            <p:cNvSpPr>
              <a:spLocks noChangeArrowheads="1"/>
            </p:cNvSpPr>
            <p:nvPr/>
          </p:nvSpPr>
          <p:spPr bwMode="auto">
            <a:xfrm>
              <a:off x="609600" y="4578350"/>
              <a:ext cx="2209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sz="1600" b="1">
                  <a:solidFill>
                    <a:srgbClr val="000000"/>
                  </a:solidFill>
                  <a:latin typeface="Arial (W1)" pitchFamily="34" charset="0"/>
                </a:rPr>
                <a:t>Step 1.</a:t>
              </a:r>
              <a: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Click the Web browser program name</a:t>
              </a:r>
            </a:p>
          </p:txBody>
        </p:sp>
        <p:pic>
          <p:nvPicPr>
            <p:cNvPr id="21" name="Picture 20" descr="DC09_ch2_fig_6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676400"/>
              <a:ext cx="3352800" cy="2514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1524000" y="4267200"/>
            <a:ext cx="4749800" cy="2362200"/>
            <a:chOff x="1524000" y="4267200"/>
            <a:chExt cx="4749800" cy="2362200"/>
          </a:xfrm>
        </p:grpSpPr>
        <p:sp>
          <p:nvSpPr>
            <p:cNvPr id="15373" name="Rectangle 15"/>
            <p:cNvSpPr>
              <a:spLocks noChangeArrowheads="1"/>
            </p:cNvSpPr>
            <p:nvPr/>
          </p:nvSpPr>
          <p:spPr bwMode="auto">
            <a:xfrm>
              <a:off x="1524000" y="5410200"/>
              <a:ext cx="184467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D94439"/>
                </a:buClr>
                <a:buSzPct val="75000"/>
                <a:buFont typeface="Wingdings" pitchFamily="2" charset="2"/>
                <a:buNone/>
              </a:pPr>
              <a:r>
                <a:rPr kumimoji="1" lang="en-US" sz="1600" b="1" dirty="0">
                  <a:solidFill>
                    <a:srgbClr val="000000"/>
                  </a:solidFill>
                  <a:latin typeface="Arial (W1)" pitchFamily="34" charset="0"/>
                </a:rPr>
                <a:t>Step 4.</a:t>
              </a: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 dirty="0">
                  <a:solidFill>
                    <a:srgbClr val="000000"/>
                  </a:solidFill>
                  <a:latin typeface="Times New Roman" pitchFamily="18" charset="0"/>
                </a:rPr>
                <a:t>The home page displays in the Web browser</a:t>
              </a:r>
            </a:p>
          </p:txBody>
        </p:sp>
        <p:pic>
          <p:nvPicPr>
            <p:cNvPr id="23" name="Picture 22" descr="DC09_ch2_fig_6c.t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4200" y="4267200"/>
              <a:ext cx="3149600" cy="2362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5" autoUpdateAnimBg="0" advAuto="1000"/>
      <p:bldP spid="25625" grpId="0" animBg="1"/>
      <p:bldP spid="25626" grpId="0" animBg="1"/>
      <p:bldP spid="25644" grpId="0"/>
      <p:bldP spid="256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home page</a:t>
            </a:r>
            <a:r>
              <a:rPr lang="en-US" smtClean="0"/>
              <a:t>?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75 - 76 Fig.2-6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6392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The first page that a </a:t>
            </a: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Web site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displays 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Often provides connections to other Web pages</a:t>
            </a:r>
          </a:p>
        </p:txBody>
      </p:sp>
      <p:pic>
        <p:nvPicPr>
          <p:cNvPr id="10" name="Picture 9" descr="DC09_ch2_fig_6c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38400"/>
            <a:ext cx="47752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bldLvl="5" autoUpdateAnimBg="0" advAuto="1000"/>
      <p:bldP spid="27659" grpId="0" build="p" bldLvl="2" autoUpdateAnimBg="0" advAuto="30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6146800" cy="47577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dirty="0" smtClean="0"/>
              <a:t>How do Internet-enabled mobile devices access the Web?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76 Fig. 2-7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838200" y="1981200"/>
            <a:ext cx="7543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20700" lvl="1" indent="-406400">
              <a:spcBef>
                <a:spcPct val="50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Use a </a:t>
            </a:r>
            <a:r>
              <a:rPr kumimoji="1" lang="en-US" sz="2600" b="1" dirty="0" err="1">
                <a:solidFill>
                  <a:srgbClr val="000000"/>
                </a:solidFill>
                <a:latin typeface="Times New Roman" pitchFamily="18" charset="0"/>
              </a:rPr>
              <a:t>microbrowser</a:t>
            </a: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 that displays Web pages that contain mostly text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7416" name="AutoShape 10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7" name="Text Box 11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10" name="Picture 9" descr="CFig2-0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971800"/>
            <a:ext cx="5105400" cy="284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bldLvl="5" autoUpdateAnimBg="0" advAuto="1000"/>
      <p:bldP spid="29704" grpId="0" build="p" bldLvl="2" autoUpdateAnimBg="0" advAuto="40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9" name="Line 15"/>
          <p:cNvSpPr>
            <a:spLocks noChangeShapeType="1"/>
          </p:cNvSpPr>
          <p:nvPr/>
        </p:nvSpPr>
        <p:spPr bwMode="auto">
          <a:xfrm flipH="1">
            <a:off x="4038600" y="3810000"/>
            <a:ext cx="2895600" cy="762000"/>
          </a:xfrm>
          <a:prstGeom prst="line">
            <a:avLst/>
          </a:prstGeom>
          <a:noFill/>
          <a:ln w="76200">
            <a:solidFill>
              <a:srgbClr val="D94439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14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downloading</a:t>
            </a:r>
            <a:r>
              <a:rPr lang="en-US" smtClean="0"/>
              <a:t>?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76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8442" name="AutoShape 8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Text Box 9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31755" name="Picture 11" descr="Fig01-17m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962400"/>
            <a:ext cx="333692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17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895600"/>
            <a:ext cx="164306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304800" y="1547813"/>
            <a:ext cx="85852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The process of a computer receiving information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Depending upon connection speed, downloading can take from a few seconds to several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9" grpId="0" animBg="1"/>
      <p:bldP spid="31747" grpId="0" build="p" bldLvl="5" autoUpdateAnimBg="0" advAuto="1000"/>
      <p:bldP spid="31763" grpId="0" build="p" bldLvl="2" autoUpdateAnimBg="0" advAuto="3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3048000" cy="8905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URL</a:t>
            </a:r>
            <a:r>
              <a:rPr lang="en-US" smtClean="0"/>
              <a:t>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76 - 77 Fig. 2-8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9464" name="AutoShape 3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5" name="Text Box 4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3838" name="Rectangle 46"/>
          <p:cNvSpPr>
            <a:spLocks noChangeArrowheads="1"/>
          </p:cNvSpPr>
          <p:nvPr/>
        </p:nvSpPr>
        <p:spPr bwMode="auto">
          <a:xfrm>
            <a:off x="4724400" y="1676400"/>
            <a:ext cx="41148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lvl="1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Unique address for a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Web page</a:t>
            </a:r>
          </a:p>
          <a:p>
            <a:pPr marL="571500" lvl="3">
              <a:spcBef>
                <a:spcPct val="20000"/>
              </a:spcBef>
              <a:buClr>
                <a:srgbClr val="D94439"/>
              </a:buClr>
              <a:buFont typeface="Times" pitchFamily="18" charset="0"/>
              <a:buNone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web server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delivers the Web page to your computer</a:t>
            </a:r>
          </a:p>
        </p:txBody>
      </p:sp>
      <p:pic>
        <p:nvPicPr>
          <p:cNvPr id="10" name="Picture 9" descr="CFig2-0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4661012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5" autoUpdateAnimBg="0" advAuto="1000"/>
      <p:bldP spid="33838" grpId="0" build="p" bldLvl="4" autoUpdateAnimBg="0" advAuto="4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6934200" cy="814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chemeClr val="bg2"/>
                </a:solidFill>
              </a:rPr>
              <a:t>hyperlink</a:t>
            </a:r>
            <a:r>
              <a:rPr lang="en-US" smtClean="0">
                <a:solidFill>
                  <a:srgbClr val="D94439"/>
                </a:solidFill>
              </a:rPr>
              <a:t> (link)</a:t>
            </a:r>
            <a:r>
              <a:rPr lang="en-US" smtClean="0"/>
              <a:t>?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76 - 78</a:t>
            </a:r>
          </a:p>
        </p:txBody>
      </p:sp>
      <p:sp>
        <p:nvSpPr>
          <p:cNvPr id="35858" name="Arc 18"/>
          <p:cNvSpPr>
            <a:spLocks/>
          </p:cNvSpPr>
          <p:nvPr/>
        </p:nvSpPr>
        <p:spPr bwMode="auto">
          <a:xfrm rot="20708072" flipV="1">
            <a:off x="6097588" y="4500563"/>
            <a:ext cx="2474912" cy="1303337"/>
          </a:xfrm>
          <a:custGeom>
            <a:avLst/>
            <a:gdLst>
              <a:gd name="T0" fmla="*/ 0 w 34927"/>
              <a:gd name="T1" fmla="*/ 19285707 h 21600"/>
              <a:gd name="T2" fmla="*/ 175371178 w 34927"/>
              <a:gd name="T3" fmla="*/ 56885043 h 21600"/>
              <a:gd name="T4" fmla="*/ 71148657 w 34927"/>
              <a:gd name="T5" fmla="*/ 78642934 h 21600"/>
              <a:gd name="T6" fmla="*/ 0 60000 65536"/>
              <a:gd name="T7" fmla="*/ 0 60000 65536"/>
              <a:gd name="T8" fmla="*/ 0 60000 65536"/>
              <a:gd name="T9" fmla="*/ 0 w 34927"/>
              <a:gd name="T10" fmla="*/ 0 h 21600"/>
              <a:gd name="T11" fmla="*/ 34927 w 3492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927" h="21600" fill="none" extrusionOk="0">
                <a:moveTo>
                  <a:pt x="0" y="5297"/>
                </a:moveTo>
                <a:cubicBezTo>
                  <a:pt x="3930" y="1881"/>
                  <a:pt x="8962" y="-1"/>
                  <a:pt x="14170" y="0"/>
                </a:cubicBezTo>
                <a:cubicBezTo>
                  <a:pt x="23797" y="0"/>
                  <a:pt x="32263" y="6372"/>
                  <a:pt x="34926" y="15624"/>
                </a:cubicBezTo>
              </a:path>
              <a:path w="34927" h="21600" stroke="0" extrusionOk="0">
                <a:moveTo>
                  <a:pt x="0" y="5297"/>
                </a:moveTo>
                <a:cubicBezTo>
                  <a:pt x="3930" y="1881"/>
                  <a:pt x="8962" y="-1"/>
                  <a:pt x="14170" y="0"/>
                </a:cubicBezTo>
                <a:cubicBezTo>
                  <a:pt x="23797" y="0"/>
                  <a:pt x="32263" y="6372"/>
                  <a:pt x="34926" y="15624"/>
                </a:cubicBezTo>
                <a:lnTo>
                  <a:pt x="14170" y="21600"/>
                </a:lnTo>
                <a:close/>
              </a:path>
            </a:pathLst>
          </a:custGeom>
          <a:noFill/>
          <a:ln w="76200">
            <a:solidFill>
              <a:srgbClr val="D94439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4648200" y="762000"/>
            <a:ext cx="4032250" cy="5057775"/>
            <a:chOff x="-1963" y="40"/>
            <a:chExt cx="2540" cy="3186"/>
          </a:xfrm>
        </p:grpSpPr>
        <p:sp>
          <p:nvSpPr>
            <p:cNvPr id="20502" name="Line 7"/>
            <p:cNvSpPr>
              <a:spLocks noChangeShapeType="1"/>
            </p:cNvSpPr>
            <p:nvPr/>
          </p:nvSpPr>
          <p:spPr bwMode="auto">
            <a:xfrm rot="20708072" flipH="1">
              <a:off x="-835" y="1100"/>
              <a:ext cx="345" cy="432"/>
            </a:xfrm>
            <a:prstGeom prst="line">
              <a:avLst/>
            </a:prstGeom>
            <a:noFill/>
            <a:ln w="76200">
              <a:solidFill>
                <a:srgbClr val="D9443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03" name="Line 9"/>
            <p:cNvSpPr>
              <a:spLocks noChangeShapeType="1"/>
            </p:cNvSpPr>
            <p:nvPr/>
          </p:nvSpPr>
          <p:spPr bwMode="auto">
            <a:xfrm rot="18213175" flipH="1">
              <a:off x="-750" y="1800"/>
              <a:ext cx="87" cy="519"/>
            </a:xfrm>
            <a:prstGeom prst="line">
              <a:avLst/>
            </a:prstGeom>
            <a:noFill/>
            <a:ln w="76200">
              <a:solidFill>
                <a:srgbClr val="D94439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0" name="Oval 10"/>
            <p:cNvSpPr>
              <a:spLocks noChangeArrowheads="1"/>
            </p:cNvSpPr>
            <p:nvPr/>
          </p:nvSpPr>
          <p:spPr bwMode="auto">
            <a:xfrm rot="-3386825">
              <a:off x="-720" y="2105"/>
              <a:ext cx="605" cy="604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505" name="Line 12"/>
            <p:cNvSpPr>
              <a:spLocks noChangeShapeType="1"/>
            </p:cNvSpPr>
            <p:nvPr/>
          </p:nvSpPr>
          <p:spPr bwMode="auto">
            <a:xfrm rot="21563280" flipH="1">
              <a:off x="-1523" y="1718"/>
              <a:ext cx="662" cy="585"/>
            </a:xfrm>
            <a:prstGeom prst="line">
              <a:avLst/>
            </a:prstGeom>
            <a:noFill/>
            <a:ln w="76200">
              <a:solidFill>
                <a:srgbClr val="D9443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5853" name="Oval 13"/>
            <p:cNvSpPr>
              <a:spLocks noChangeArrowheads="1"/>
            </p:cNvSpPr>
            <p:nvPr/>
          </p:nvSpPr>
          <p:spPr bwMode="auto">
            <a:xfrm rot="-36720">
              <a:off x="-1220" y="1481"/>
              <a:ext cx="605" cy="60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507" name="Line 15"/>
            <p:cNvSpPr>
              <a:spLocks noChangeShapeType="1"/>
            </p:cNvSpPr>
            <p:nvPr/>
          </p:nvSpPr>
          <p:spPr bwMode="auto">
            <a:xfrm rot="16737711" flipH="1">
              <a:off x="-1411" y="2552"/>
              <a:ext cx="259" cy="518"/>
            </a:xfrm>
            <a:prstGeom prst="line">
              <a:avLst/>
            </a:prstGeom>
            <a:noFill/>
            <a:ln w="76200">
              <a:solidFill>
                <a:srgbClr val="D9443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5856" name="Oval 16"/>
            <p:cNvSpPr>
              <a:spLocks noChangeArrowheads="1"/>
            </p:cNvSpPr>
            <p:nvPr/>
          </p:nvSpPr>
          <p:spPr bwMode="auto">
            <a:xfrm rot="-4862289">
              <a:off x="-1963" y="2141"/>
              <a:ext cx="605" cy="60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859" name="Oval 19"/>
            <p:cNvSpPr>
              <a:spLocks noChangeArrowheads="1"/>
            </p:cNvSpPr>
            <p:nvPr/>
          </p:nvSpPr>
          <p:spPr bwMode="auto">
            <a:xfrm rot="-891928">
              <a:off x="-1298" y="2621"/>
              <a:ext cx="605" cy="60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510" name="Line 21"/>
            <p:cNvSpPr>
              <a:spLocks noChangeShapeType="1"/>
            </p:cNvSpPr>
            <p:nvPr/>
          </p:nvSpPr>
          <p:spPr bwMode="auto">
            <a:xfrm rot="20708072" flipH="1">
              <a:off x="215" y="1662"/>
              <a:ext cx="86" cy="518"/>
            </a:xfrm>
            <a:prstGeom prst="line">
              <a:avLst/>
            </a:prstGeom>
            <a:noFill/>
            <a:ln w="76200">
              <a:solidFill>
                <a:srgbClr val="D94439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2" name="Oval 22"/>
            <p:cNvSpPr>
              <a:spLocks noChangeArrowheads="1"/>
            </p:cNvSpPr>
            <p:nvPr/>
          </p:nvSpPr>
          <p:spPr bwMode="auto">
            <a:xfrm rot="-891928">
              <a:off x="-28" y="2016"/>
              <a:ext cx="605" cy="60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512" name="Line 24"/>
            <p:cNvSpPr>
              <a:spLocks noChangeShapeType="1"/>
            </p:cNvSpPr>
            <p:nvPr/>
          </p:nvSpPr>
          <p:spPr bwMode="auto">
            <a:xfrm rot="20708072" flipH="1">
              <a:off x="112" y="411"/>
              <a:ext cx="0" cy="907"/>
            </a:xfrm>
            <a:prstGeom prst="line">
              <a:avLst/>
            </a:prstGeom>
            <a:noFill/>
            <a:ln w="76200">
              <a:solidFill>
                <a:srgbClr val="D9443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5865" name="Oval 25"/>
            <p:cNvSpPr>
              <a:spLocks noChangeArrowheads="1"/>
            </p:cNvSpPr>
            <p:nvPr/>
          </p:nvSpPr>
          <p:spPr bwMode="auto">
            <a:xfrm rot="-891928">
              <a:off x="-41" y="1126"/>
              <a:ext cx="605" cy="60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514" name="Line 27"/>
            <p:cNvSpPr>
              <a:spLocks noChangeShapeType="1"/>
            </p:cNvSpPr>
            <p:nvPr/>
          </p:nvSpPr>
          <p:spPr bwMode="auto">
            <a:xfrm rot="20708072" flipH="1">
              <a:off x="-553" y="466"/>
              <a:ext cx="518" cy="432"/>
            </a:xfrm>
            <a:prstGeom prst="line">
              <a:avLst/>
            </a:prstGeom>
            <a:noFill/>
            <a:ln w="76200">
              <a:solidFill>
                <a:srgbClr val="D9443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5868" name="Oval 28"/>
            <p:cNvSpPr>
              <a:spLocks noChangeArrowheads="1"/>
            </p:cNvSpPr>
            <p:nvPr/>
          </p:nvSpPr>
          <p:spPr bwMode="auto">
            <a:xfrm rot="-891928">
              <a:off x="-329" y="40"/>
              <a:ext cx="605" cy="60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871" name="Oval 31"/>
            <p:cNvSpPr>
              <a:spLocks noChangeArrowheads="1"/>
            </p:cNvSpPr>
            <p:nvPr/>
          </p:nvSpPr>
          <p:spPr bwMode="auto">
            <a:xfrm rot="1824294">
              <a:off x="-787" y="735"/>
              <a:ext cx="605" cy="60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0500" name="AutoShape 45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Text Box 46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5887" name="Rectangle 47"/>
          <p:cNvSpPr>
            <a:spLocks noChangeArrowheads="1"/>
          </p:cNvSpPr>
          <p:nvPr/>
        </p:nvSpPr>
        <p:spPr bwMode="auto">
          <a:xfrm>
            <a:off x="304800" y="2438400"/>
            <a:ext cx="69342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Item found elsewhere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on same Web page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Different Web page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at same Web site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Web page at a different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Web site</a:t>
            </a:r>
          </a:p>
        </p:txBody>
      </p:sp>
      <p:sp>
        <p:nvSpPr>
          <p:cNvPr id="35888" name="Rectangle 48"/>
          <p:cNvSpPr>
            <a:spLocks noChangeArrowheads="1"/>
          </p:cNvSpPr>
          <p:nvPr/>
        </p:nvSpPr>
        <p:spPr bwMode="auto">
          <a:xfrm>
            <a:off x="304800" y="1524000"/>
            <a:ext cx="69342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Built-in connection to another related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Web page location</a:t>
            </a:r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 rot="-3386825">
            <a:off x="6620669" y="4039394"/>
            <a:ext cx="960438" cy="95885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 rot="-36720">
            <a:off x="5827713" y="3049588"/>
            <a:ext cx="960437" cy="960437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 rot="-4862289">
            <a:off x="4648200" y="4097338"/>
            <a:ext cx="960437" cy="960438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 rot="-891928">
            <a:off x="5703888" y="4859338"/>
            <a:ext cx="960437" cy="960437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 rot="-891928">
            <a:off x="7720013" y="3898900"/>
            <a:ext cx="960437" cy="960438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 rot="-891928">
            <a:off x="7699375" y="2486025"/>
            <a:ext cx="960438" cy="960438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 rot="-891928">
            <a:off x="7242175" y="762000"/>
            <a:ext cx="960438" cy="96043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 rot="1824294">
            <a:off x="6515100" y="1865313"/>
            <a:ext cx="960438" cy="960437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 rot="-36720">
            <a:off x="5821363" y="3048000"/>
            <a:ext cx="960437" cy="960438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 rot="-891928">
            <a:off x="7239000" y="762000"/>
            <a:ext cx="960438" cy="960438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bldLvl="5" autoUpdateAnimBg="0" advAuto="1000"/>
      <p:bldP spid="35858" grpId="0" animBg="1"/>
      <p:bldP spid="35887" grpId="0" build="p" bldLvl="3" autoUpdateAnimBg="0" advAuto="4000"/>
      <p:bldP spid="35888" grpId="0" autoUpdateAnimBg="0"/>
      <p:bldP spid="35892" grpId="0" animBg="1"/>
      <p:bldP spid="35894" grpId="0" animBg="1"/>
      <p:bldP spid="35896" grpId="0" animBg="1"/>
      <p:bldP spid="35898" grpId="0" animBg="1"/>
      <p:bldP spid="35900" grpId="0" animBg="1"/>
      <p:bldP spid="35902" grpId="0" animBg="1"/>
      <p:bldP spid="35904" grpId="0" animBg="1"/>
      <p:bldP spid="35905" grpId="0" animBg="1"/>
      <p:bldP spid="35906" grpId="0" animBg="1"/>
      <p:bldP spid="359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can you recognize links?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77 Fig. 2-9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1514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04800" y="2743200"/>
            <a:ext cx="85852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 link can be text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or an image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endParaRPr kumimoji="1" lang="en-US" sz="26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304800" y="1547813"/>
            <a:ext cx="85852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Pointer changes to a small hand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when you point to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 link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304800" y="3657600"/>
            <a:ext cx="8585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Text links are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usually underlined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and in a different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color</a:t>
            </a:r>
          </a:p>
        </p:txBody>
      </p:sp>
      <p:pic>
        <p:nvPicPr>
          <p:cNvPr id="12" name="Picture 11" descr="CFig2-0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133600"/>
            <a:ext cx="4956039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bldLvl="5" autoUpdateAnimBg="0" advAuto="1000"/>
      <p:bldP spid="37903" grpId="0" build="p" bldLvl="5" autoUpdateAnimBg="0" advAuto="3000"/>
      <p:bldP spid="37904" grpId="0" build="p" bldLvl="5" autoUpdateAnimBg="0" advAuto="2000"/>
      <p:bldP spid="37909" grpId="0" build="p" bldLvl="5" autoUpdateAnimBg="0" advAuto="3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2 Objectives</a:t>
            </a:r>
          </a:p>
        </p:txBody>
      </p:sp>
      <p:sp>
        <p:nvSpPr>
          <p:cNvPr id="119811" name="AutoShape 3"/>
          <p:cNvSpPr>
            <a:spLocks noChangeArrowheads="1"/>
          </p:cNvSpPr>
          <p:nvPr/>
        </p:nvSpPr>
        <p:spPr bwMode="auto">
          <a:xfrm>
            <a:off x="192088" y="1182688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400" b="1" dirty="0">
                <a:latin typeface="Times New Roman" pitchFamily="18" charset="0"/>
              </a:rPr>
              <a:t>Discuss the history of the Internet</a:t>
            </a:r>
          </a:p>
        </p:txBody>
      </p:sp>
      <p:sp>
        <p:nvSpPr>
          <p:cNvPr id="119812" name="AutoShape 4"/>
          <p:cNvSpPr>
            <a:spLocks noChangeArrowheads="1"/>
          </p:cNvSpPr>
          <p:nvPr/>
        </p:nvSpPr>
        <p:spPr bwMode="auto">
          <a:xfrm>
            <a:off x="192088" y="1997075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400" b="1" dirty="0">
                <a:latin typeface="Times New Roman" pitchFamily="18" charset="0"/>
              </a:rPr>
              <a:t>Explain how to access and</a:t>
            </a:r>
            <a:br>
              <a:rPr kumimoji="1" lang="en-US" sz="1400" b="1" dirty="0">
                <a:latin typeface="Times New Roman" pitchFamily="18" charset="0"/>
              </a:rPr>
            </a:br>
            <a:r>
              <a:rPr kumimoji="1" lang="en-US" sz="1400" b="1" dirty="0">
                <a:latin typeface="Times New Roman" pitchFamily="18" charset="0"/>
              </a:rPr>
              <a:t>connect to the Internet</a:t>
            </a:r>
          </a:p>
        </p:txBody>
      </p:sp>
      <p:sp>
        <p:nvSpPr>
          <p:cNvPr id="119813" name="AutoShape 5"/>
          <p:cNvSpPr>
            <a:spLocks noChangeArrowheads="1"/>
          </p:cNvSpPr>
          <p:nvPr/>
        </p:nvSpPr>
        <p:spPr bwMode="auto">
          <a:xfrm>
            <a:off x="192088" y="2813050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400" b="1" dirty="0">
                <a:latin typeface="Times New Roman" pitchFamily="18" charset="0"/>
              </a:rPr>
              <a:t>Analyze an IP address</a:t>
            </a:r>
          </a:p>
        </p:txBody>
      </p:sp>
      <p:sp>
        <p:nvSpPr>
          <p:cNvPr id="119814" name="AutoShape 6"/>
          <p:cNvSpPr>
            <a:spLocks noChangeArrowheads="1"/>
          </p:cNvSpPr>
          <p:nvPr/>
        </p:nvSpPr>
        <p:spPr bwMode="auto">
          <a:xfrm>
            <a:off x="192088" y="3629025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400" b="1" dirty="0">
                <a:latin typeface="Times New Roman" pitchFamily="18" charset="0"/>
              </a:rPr>
              <a:t>Identify the components of a Web address</a:t>
            </a:r>
          </a:p>
        </p:txBody>
      </p:sp>
      <p:sp>
        <p:nvSpPr>
          <p:cNvPr id="119817" name="AutoShape 9"/>
          <p:cNvSpPr>
            <a:spLocks noChangeArrowheads="1"/>
          </p:cNvSpPr>
          <p:nvPr/>
        </p:nvSpPr>
        <p:spPr bwMode="auto">
          <a:xfrm>
            <a:off x="190500" y="444500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400" b="1" dirty="0">
                <a:latin typeface="Times New Roman" pitchFamily="18" charset="0"/>
              </a:rPr>
              <a:t>Explain the purpose of a Web browser</a:t>
            </a:r>
          </a:p>
        </p:txBody>
      </p:sp>
      <p:sp>
        <p:nvSpPr>
          <p:cNvPr id="119818" name="AutoShape 10"/>
          <p:cNvSpPr>
            <a:spLocks noChangeArrowheads="1"/>
          </p:cNvSpPr>
          <p:nvPr/>
        </p:nvSpPr>
        <p:spPr bwMode="auto">
          <a:xfrm>
            <a:off x="190500" y="5260975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400" b="1" dirty="0">
                <a:latin typeface="Times New Roman" pitchFamily="18" charset="0"/>
              </a:rPr>
              <a:t>Search for information on the Web</a:t>
            </a:r>
          </a:p>
        </p:txBody>
      </p:sp>
      <p:sp>
        <p:nvSpPr>
          <p:cNvPr id="119819" name="AutoShape 11"/>
          <p:cNvSpPr>
            <a:spLocks noChangeArrowheads="1"/>
          </p:cNvSpPr>
          <p:nvPr/>
        </p:nvSpPr>
        <p:spPr bwMode="auto">
          <a:xfrm>
            <a:off x="4572000" y="121920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400" b="1" dirty="0">
                <a:latin typeface="Times New Roman" pitchFamily="18" charset="0"/>
              </a:rPr>
              <a:t>Describe the types of Web sites</a:t>
            </a:r>
          </a:p>
        </p:txBody>
      </p:sp>
      <p:sp>
        <p:nvSpPr>
          <p:cNvPr id="119820" name="AutoShape 12"/>
          <p:cNvSpPr>
            <a:spLocks noChangeArrowheads="1"/>
          </p:cNvSpPr>
          <p:nvPr/>
        </p:nvSpPr>
        <p:spPr bwMode="auto">
          <a:xfrm>
            <a:off x="4648200" y="198120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16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400" b="1" dirty="0">
                <a:latin typeface="Times New Roman" pitchFamily="18" charset="0"/>
              </a:rPr>
              <a:t>Recognize how Web pages</a:t>
            </a:r>
            <a:br>
              <a:rPr kumimoji="1" lang="en-US" sz="1400" b="1" dirty="0">
                <a:latin typeface="Times New Roman" pitchFamily="18" charset="0"/>
              </a:rPr>
            </a:br>
            <a:r>
              <a:rPr kumimoji="1" lang="en-US" sz="1400" b="1" dirty="0">
                <a:latin typeface="Times New Roman" pitchFamily="18" charset="0"/>
              </a:rPr>
              <a:t>use graphics, animation, audio,</a:t>
            </a:r>
            <a:br>
              <a:rPr kumimoji="1" lang="en-US" sz="1400" b="1" dirty="0">
                <a:latin typeface="Times New Roman" pitchFamily="18" charset="0"/>
              </a:rPr>
            </a:br>
            <a:r>
              <a:rPr kumimoji="1" lang="en-US" sz="1400" b="1" dirty="0">
                <a:latin typeface="Times New Roman" pitchFamily="18" charset="0"/>
              </a:rPr>
              <a:t>video, virtual reality, and plug-ins</a:t>
            </a:r>
          </a:p>
        </p:txBody>
      </p:sp>
      <p:sp>
        <p:nvSpPr>
          <p:cNvPr id="119821" name="AutoShape 13"/>
          <p:cNvSpPr>
            <a:spLocks noChangeArrowheads="1"/>
          </p:cNvSpPr>
          <p:nvPr/>
        </p:nvSpPr>
        <p:spPr bwMode="auto">
          <a:xfrm>
            <a:off x="4572000" y="2743200"/>
            <a:ext cx="4384675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16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400" b="1" dirty="0">
                <a:latin typeface="Times New Roman" pitchFamily="18" charset="0"/>
              </a:rPr>
              <a:t>Identify the steps required for Web publishing</a:t>
            </a:r>
          </a:p>
        </p:txBody>
      </p:sp>
      <p:sp>
        <p:nvSpPr>
          <p:cNvPr id="119823" name="AutoShape 15"/>
          <p:cNvSpPr>
            <a:spLocks noChangeArrowheads="1"/>
          </p:cNvSpPr>
          <p:nvPr/>
        </p:nvSpPr>
        <p:spPr bwMode="auto">
          <a:xfrm>
            <a:off x="4572000" y="4267200"/>
            <a:ext cx="4341813" cy="8128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400" b="1" dirty="0">
                <a:latin typeface="Times New Roman" pitchFamily="18" charset="0"/>
              </a:rPr>
              <a:t>Explain how e-mail, mailing lists, instant messaging, chat rooms, VoIP, FTP, and newsgroups and message boards work</a:t>
            </a:r>
          </a:p>
        </p:txBody>
      </p:sp>
      <p:sp>
        <p:nvSpPr>
          <p:cNvPr id="119824" name="AutoShape 16"/>
          <p:cNvSpPr>
            <a:spLocks noChangeArrowheads="1"/>
          </p:cNvSpPr>
          <p:nvPr/>
        </p:nvSpPr>
        <p:spPr bwMode="auto">
          <a:xfrm>
            <a:off x="4572000" y="518160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endParaRPr kumimoji="1" lang="en-US" sz="1400" b="1" dirty="0">
              <a:latin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kumimoji="1" lang="en-US" sz="1400" b="1" dirty="0">
              <a:latin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400" b="1" dirty="0">
                <a:latin typeface="Times New Roman" pitchFamily="18" charset="0"/>
              </a:rPr>
              <a:t>Identify the rules of netiquette</a:t>
            </a:r>
          </a:p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endParaRPr kumimoji="1" lang="en-US" sz="1400" b="1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kumimoji="1" lang="en-US" sz="1400" b="1" dirty="0">
              <a:latin typeface="Times New Roman" pitchFamily="18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114" name="AutoShape 21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Text Box 22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606925" y="3505200"/>
            <a:ext cx="4341813" cy="669925"/>
            <a:chOff x="2880" y="2299"/>
            <a:chExt cx="2735" cy="422"/>
          </a:xfrm>
        </p:grpSpPr>
        <p:sp>
          <p:nvSpPr>
            <p:cNvPr id="119822" name="AutoShape 14"/>
            <p:cNvSpPr>
              <a:spLocks noChangeArrowheads="1"/>
            </p:cNvSpPr>
            <p:nvPr/>
          </p:nvSpPr>
          <p:spPr bwMode="auto">
            <a:xfrm>
              <a:off x="2880" y="2304"/>
              <a:ext cx="2735" cy="41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8787AE"/>
                </a:gs>
                <a:gs pos="100000">
                  <a:srgbClr val="003D7A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81320" dir="2319588" algn="ctr" rotWithShape="0">
                <a:schemeClr val="bg2">
                  <a:alpha val="50000"/>
                </a:schemeClr>
              </a:outerShdw>
            </a:effectLst>
          </p:spPr>
          <p:txBody>
            <a:bodyPr anchor="ctr"/>
            <a:lstStyle/>
            <a:p>
              <a:pPr algn="ctr">
                <a:lnSpc>
                  <a:spcPts val="2000"/>
                </a:lnSpc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endParaRPr kumimoji="1" lang="en-US" sz="1400" b="1" dirty="0">
                <a:latin typeface="Times New Roman" pitchFamily="18" charset="0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  <a:defRPr/>
              </a:pPr>
              <a:endParaRPr kumimoji="1" lang="en-US" sz="1400" b="1" dirty="0">
                <a:latin typeface="Times New Roman" pitchFamily="18" charset="0"/>
              </a:endParaRPr>
            </a:p>
            <a:p>
              <a:pPr algn="ctr">
                <a:lnSpc>
                  <a:spcPts val="2000"/>
                </a:lnSpc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endParaRPr kumimoji="1" lang="en-US" sz="1400" b="1" dirty="0">
                <a:latin typeface="Times New Roman" pitchFamily="18" charset="0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  <a:defRPr/>
              </a:pPr>
              <a:endParaRPr kumimoji="1" lang="en-US" sz="1400" b="1" dirty="0">
                <a:latin typeface="Times New Roman" pitchFamily="18" charset="0"/>
              </a:endParaRPr>
            </a:p>
          </p:txBody>
        </p:sp>
        <p:sp>
          <p:nvSpPr>
            <p:cNvPr id="4113" name="Rectangle 24"/>
            <p:cNvSpPr>
              <a:spLocks noChangeArrowheads="1"/>
            </p:cNvSpPr>
            <p:nvPr/>
          </p:nvSpPr>
          <p:spPr bwMode="auto">
            <a:xfrm>
              <a:off x="2906" y="2299"/>
              <a:ext cx="268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bIns="0">
              <a:spAutoFit/>
            </a:bodyPr>
            <a:lstStyle/>
            <a:p>
              <a:pPr algn="ctr">
                <a:lnSpc>
                  <a:spcPts val="1500"/>
                </a:lnSpc>
                <a:spcBef>
                  <a:spcPct val="5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400" b="1">
                  <a:latin typeface="Times New Roman" pitchFamily="18" charset="0"/>
                </a:rPr>
                <a:t/>
              </a:r>
              <a:br>
                <a:rPr kumimoji="1" lang="en-US" sz="1400" b="1">
                  <a:latin typeface="Times New Roman" pitchFamily="18" charset="0"/>
                </a:rPr>
              </a:br>
              <a:r>
                <a:rPr kumimoji="1" lang="en-US" sz="1400" b="1">
                  <a:latin typeface="Times New Roman" pitchFamily="18" charset="0"/>
                </a:rPr>
                <a:t>Describe the types of e-commerce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animBg="1" autoUpdateAnimBg="0"/>
      <p:bldP spid="119812" grpId="0" animBg="1" autoUpdateAnimBg="0"/>
      <p:bldP spid="119813" grpId="0" animBg="1" autoUpdateAnimBg="0"/>
      <p:bldP spid="119814" grpId="0" animBg="1" autoUpdateAnimBg="0"/>
      <p:bldP spid="119817" grpId="0" animBg="1" autoUpdateAnimBg="0"/>
      <p:bldP spid="119818" grpId="0" animBg="1" autoUpdateAnimBg="0"/>
      <p:bldP spid="119819" grpId="0" animBg="1" autoUpdateAnimBg="0"/>
      <p:bldP spid="119820" grpId="0" animBg="1" autoUpdateAnimBg="0"/>
      <p:bldP spid="119821" grpId="0" animBg="1" autoUpdateAnimBg="0"/>
      <p:bldP spid="119823" grpId="0" animBg="1" autoUpdateAnimBg="0"/>
      <p:bldP spid="119824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267200" cy="8905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search engine</a:t>
            </a:r>
            <a:r>
              <a:rPr lang="en-US" smtClean="0"/>
              <a:t>?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78 – 80 Fig. 2-10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2537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304800" y="1524000"/>
            <a:ext cx="426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Program used to find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Web sites and Web pages by entering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words or phrases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called </a:t>
            </a: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search text</a:t>
            </a:r>
            <a:endParaRPr kumimoji="1" lang="en-US" b="1">
              <a:solidFill>
                <a:srgbClr val="D94439"/>
              </a:solidFill>
              <a:latin typeface="Times New Roman" pitchFamily="18" charset="0"/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317500" y="3594100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Also called a </a:t>
            </a:r>
            <a:r>
              <a:rPr kumimoji="1" lang="en-US">
                <a:solidFill>
                  <a:schemeClr val="bg2"/>
                </a:solidFill>
                <a:latin typeface="Times New Roman" pitchFamily="18" charset="0"/>
              </a:rPr>
              <a:t>keyword</a:t>
            </a:r>
          </a:p>
        </p:txBody>
      </p:sp>
      <p:pic>
        <p:nvPicPr>
          <p:cNvPr id="11" name="Picture 10" descr="CFig2-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066800"/>
            <a:ext cx="3512766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5" autoUpdateAnimBg="0" advAuto="1000"/>
      <p:bldP spid="39947" grpId="0" build="p" bldLvl="3" autoUpdateAnimBg="0" advAuto="4000"/>
      <p:bldP spid="3994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1957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subject directory</a:t>
            </a:r>
            <a:r>
              <a:rPr lang="en-US" smtClean="0"/>
              <a:t>?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78 – 80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3560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1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304800" y="1547813"/>
            <a:ext cx="85852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Search tool with organized set of categories and subcategories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304800" y="2286000"/>
            <a:ext cx="8585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Lets you find information by clicking links rather than entering keywords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bldLvl="5" autoUpdateAnimBg="0" advAuto="1000"/>
      <p:bldP spid="44043" grpId="0" build="p" bldLvl="5" autoUpdateAnimBg="0" advAuto="2000"/>
      <p:bldP spid="44044" grpId="0" build="p" bldLvl="5" autoUpdateAnimBg="0" advAuto="4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19188"/>
            <a:ext cx="8839200" cy="509587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mtClean="0"/>
              <a:t>What is a hit?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80 Fig. 2-11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4584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2026" name="Rectangle 42"/>
          <p:cNvSpPr>
            <a:spLocks noChangeArrowheads="1"/>
          </p:cNvSpPr>
          <p:nvPr/>
        </p:nvSpPr>
        <p:spPr bwMode="auto">
          <a:xfrm>
            <a:off x="304800" y="1524000"/>
            <a:ext cx="342900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Any Web site name that is listed as the result of a search</a:t>
            </a:r>
          </a:p>
        </p:txBody>
      </p:sp>
      <p:pic>
        <p:nvPicPr>
          <p:cNvPr id="10" name="Picture 9" descr="CFig2-11.gif"/>
          <p:cNvPicPr>
            <a:picLocks noChangeAspect="1"/>
          </p:cNvPicPr>
          <p:nvPr/>
        </p:nvPicPr>
        <p:blipFill>
          <a:blip r:embed="rId2"/>
          <a:srcRect b="4687"/>
          <a:stretch>
            <a:fillRect/>
          </a:stretch>
        </p:blipFill>
        <p:spPr>
          <a:xfrm>
            <a:off x="3657600" y="1219200"/>
            <a:ext cx="5306953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5" autoUpdateAnimBg="0" advAuto="1000"/>
      <p:bldP spid="4202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04" name="AutoShape 124"/>
          <p:cNvSpPr>
            <a:spLocks noChangeArrowheads="1"/>
          </p:cNvSpPr>
          <p:nvPr/>
        </p:nvSpPr>
        <p:spPr bwMode="auto">
          <a:xfrm>
            <a:off x="-152400" y="3505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Advocacy</a:t>
            </a:r>
          </a:p>
        </p:txBody>
      </p:sp>
      <p:sp>
        <p:nvSpPr>
          <p:cNvPr id="46205" name="AutoShape 125"/>
          <p:cNvSpPr>
            <a:spLocks noChangeArrowheads="1"/>
          </p:cNvSpPr>
          <p:nvPr/>
        </p:nvSpPr>
        <p:spPr bwMode="auto">
          <a:xfrm>
            <a:off x="1295400" y="3505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Blog</a:t>
            </a:r>
          </a:p>
        </p:txBody>
      </p:sp>
      <p:sp>
        <p:nvSpPr>
          <p:cNvPr id="46206" name="AutoShape 126"/>
          <p:cNvSpPr>
            <a:spLocks noChangeArrowheads="1"/>
          </p:cNvSpPr>
          <p:nvPr/>
        </p:nvSpPr>
        <p:spPr bwMode="auto">
          <a:xfrm>
            <a:off x="2819400" y="3505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Wiki</a:t>
            </a:r>
          </a:p>
        </p:txBody>
      </p:sp>
      <p:sp>
        <p:nvSpPr>
          <p:cNvPr id="46207" name="AutoShape 127"/>
          <p:cNvSpPr>
            <a:spLocks noChangeArrowheads="1"/>
          </p:cNvSpPr>
          <p:nvPr/>
        </p:nvSpPr>
        <p:spPr bwMode="auto">
          <a:xfrm>
            <a:off x="4343400" y="3505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Social</a:t>
            </a:r>
            <a:br>
              <a:rPr lang="en-US" sz="2000"/>
            </a:br>
            <a:r>
              <a:rPr lang="en-US" sz="2000"/>
              <a:t>Network</a:t>
            </a:r>
          </a:p>
        </p:txBody>
      </p:sp>
      <p:sp>
        <p:nvSpPr>
          <p:cNvPr id="46208" name="AutoShape 128"/>
          <p:cNvSpPr>
            <a:spLocks noChangeArrowheads="1"/>
          </p:cNvSpPr>
          <p:nvPr/>
        </p:nvSpPr>
        <p:spPr bwMode="auto">
          <a:xfrm>
            <a:off x="5867400" y="3505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Content</a:t>
            </a:r>
            <a:br>
              <a:rPr lang="en-US" sz="2000"/>
            </a:br>
            <a:r>
              <a:rPr lang="en-US" sz="2000"/>
              <a:t>Aggregator</a:t>
            </a:r>
          </a:p>
        </p:txBody>
      </p:sp>
      <p:sp>
        <p:nvSpPr>
          <p:cNvPr id="46209" name="AutoShape 129"/>
          <p:cNvSpPr>
            <a:spLocks noChangeArrowheads="1"/>
          </p:cNvSpPr>
          <p:nvPr/>
        </p:nvSpPr>
        <p:spPr bwMode="auto">
          <a:xfrm>
            <a:off x="7391400" y="3505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Personal</a:t>
            </a:r>
          </a:p>
        </p:txBody>
      </p:sp>
      <p:sp>
        <p:nvSpPr>
          <p:cNvPr id="46202" name="AutoShape 122"/>
          <p:cNvSpPr>
            <a:spLocks noChangeArrowheads="1"/>
          </p:cNvSpPr>
          <p:nvPr/>
        </p:nvSpPr>
        <p:spPr bwMode="auto">
          <a:xfrm>
            <a:off x="-152400" y="1981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Portal</a:t>
            </a:r>
          </a:p>
        </p:txBody>
      </p:sp>
      <p:sp>
        <p:nvSpPr>
          <p:cNvPr id="25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the twelve basic types of Web sites?</a:t>
            </a:r>
          </a:p>
        </p:txBody>
      </p:sp>
      <p:sp>
        <p:nvSpPr>
          <p:cNvPr id="25611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82 – 84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5618" name="AutoShape 35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9" name="Text Box 36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6188" name="AutoShape 108"/>
          <p:cNvSpPr>
            <a:spLocks noChangeArrowheads="1"/>
          </p:cNvSpPr>
          <p:nvPr/>
        </p:nvSpPr>
        <p:spPr bwMode="auto">
          <a:xfrm>
            <a:off x="1295400" y="1981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News</a:t>
            </a:r>
          </a:p>
        </p:txBody>
      </p:sp>
      <p:sp>
        <p:nvSpPr>
          <p:cNvPr id="46190" name="AutoShape 110"/>
          <p:cNvSpPr>
            <a:spLocks noChangeArrowheads="1"/>
          </p:cNvSpPr>
          <p:nvPr/>
        </p:nvSpPr>
        <p:spPr bwMode="auto">
          <a:xfrm>
            <a:off x="2819400" y="1981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Informational</a:t>
            </a:r>
          </a:p>
        </p:txBody>
      </p:sp>
      <p:sp>
        <p:nvSpPr>
          <p:cNvPr id="46191" name="AutoShape 111"/>
          <p:cNvSpPr>
            <a:spLocks noChangeArrowheads="1"/>
          </p:cNvSpPr>
          <p:nvPr/>
        </p:nvSpPr>
        <p:spPr bwMode="auto">
          <a:xfrm>
            <a:off x="4343400" y="1981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Business/</a:t>
            </a:r>
            <a:br>
              <a:rPr lang="en-US" sz="2000"/>
            </a:br>
            <a:r>
              <a:rPr lang="en-US" sz="2000"/>
              <a:t>Marketing</a:t>
            </a:r>
          </a:p>
        </p:txBody>
      </p:sp>
      <p:sp>
        <p:nvSpPr>
          <p:cNvPr id="46192" name="AutoShape 112"/>
          <p:cNvSpPr>
            <a:spLocks noChangeArrowheads="1"/>
          </p:cNvSpPr>
          <p:nvPr/>
        </p:nvSpPr>
        <p:spPr bwMode="auto">
          <a:xfrm>
            <a:off x="5867400" y="1981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Educational</a:t>
            </a:r>
          </a:p>
        </p:txBody>
      </p:sp>
      <p:sp>
        <p:nvSpPr>
          <p:cNvPr id="46203" name="AutoShape 123"/>
          <p:cNvSpPr>
            <a:spLocks noChangeArrowheads="1"/>
          </p:cNvSpPr>
          <p:nvPr/>
        </p:nvSpPr>
        <p:spPr bwMode="auto">
          <a:xfrm>
            <a:off x="7391400" y="1981200"/>
            <a:ext cx="1981200" cy="1981200"/>
          </a:xfrm>
          <a:prstGeom prst="cube">
            <a:avLst>
              <a:gd name="adj" fmla="val 25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Entertainment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6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6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04" grpId="0" animBg="1"/>
      <p:bldP spid="46205" grpId="0" animBg="1"/>
      <p:bldP spid="46206" grpId="0" animBg="1"/>
      <p:bldP spid="46207" grpId="0" animBg="1"/>
      <p:bldP spid="46208" grpId="0" animBg="1"/>
      <p:bldP spid="46209" grpId="0" animBg="1"/>
      <p:bldP spid="46202" grpId="0" animBg="1"/>
      <p:bldP spid="46083" grpId="0" build="p" autoUpdateAnimBg="0" advAuto="1000"/>
      <p:bldP spid="46188" grpId="0" animBg="1"/>
      <p:bldP spid="46190" grpId="0" animBg="1"/>
      <p:bldP spid="46191" grpId="0" animBg="1"/>
      <p:bldP spid="46192" grpId="0" animBg="1"/>
      <p:bldP spid="462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857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portal</a:t>
            </a:r>
            <a:r>
              <a:rPr lang="en-US" smtClean="0"/>
              <a:t>?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82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– 83 Fig. 2-14a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6632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3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 Web site that offers a variety of services from one, convenient location, usually for free</a:t>
            </a:r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17500" y="2400300"/>
            <a:ext cx="4343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Searching, news, sports and weather, Web publishing, reference tools, stock quotes, maps, shopping, e-mail, and 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online communities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(Web sites that join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people with similar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interests)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514600"/>
            <a:ext cx="3990975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5" autoUpdateAnimBg="0" advAuto="1000"/>
      <p:bldP spid="48139" grpId="0" build="p" bldLvl="3" autoUpdateAnimBg="0" advAuto="2000"/>
      <p:bldP spid="48140" grpId="0" build="p" bldLvl="3" autoUpdateAnimBg="0" advAuto="500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381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news Web site?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82 -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83 Fig. 2-14b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7656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Contains newsworthy material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317500" y="1943100"/>
            <a:ext cx="858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Stories and articles relating to current events, life, money, sports, and the weather</a:t>
            </a:r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895600"/>
            <a:ext cx="4524375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bldLvl="3" autoUpdateAnimBg="0" advAuto="1000"/>
      <p:bldP spid="50187" grpId="0" build="p" bldLvl="2" autoUpdateAnimBg="0" advAuto="2000"/>
      <p:bldP spid="50188" grpId="0" build="p" bldLvl="2" autoUpdateAnimBg="0" advAuto="500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 informational Web site?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82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– 83 Fig. 2-14c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8679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0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304800" y="1547813"/>
            <a:ext cx="85852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Contains factual information</a:t>
            </a:r>
          </a:p>
          <a:p>
            <a:pPr marL="609600" lvl="1" indent="-4953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Created by organizations and government agencies</a:t>
            </a:r>
          </a:p>
        </p:txBody>
      </p:sp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819400"/>
            <a:ext cx="371475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bldLvl="5" autoUpdateAnimBg="0" advAuto="1000"/>
      <p:bldP spid="52235" grpId="0" build="p" bldLvl="2" autoUpdateAnimBg="0" advAuto="400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11191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business/marketing Web site?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82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– 83 Fig. 2-14d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9704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Contains content that promotes products or services</a:t>
            </a: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330200" y="1930400"/>
            <a:ext cx="858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Allows you to purchase products or services online</a:t>
            </a: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667000"/>
            <a:ext cx="369570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bldLvl="4" autoUpdateAnimBg="0" advAuto="1000"/>
      <p:bldP spid="54283" grpId="0" build="p" bldLvl="4" autoUpdateAnimBg="0" advAuto="2000"/>
      <p:bldP spid="54284" grpId="0" build="p" bldLvl="4" autoUpdateAnimBg="0" advAuto="50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857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 educational Web site?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82 -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83 Fig. 2-14e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0728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9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304800" y="2425700"/>
            <a:ext cx="858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Learn how airplanes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fly or how to cook a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meal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Some colleges offer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online classes and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degrees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304800" y="1547813"/>
            <a:ext cx="85852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Offers avenues for formal and informal teaching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and learning</a:t>
            </a:r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86000"/>
            <a:ext cx="3476625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bldLvl="5" autoUpdateAnimBg="0" advAuto="1000"/>
      <p:bldP spid="56331" grpId="0" build="p" bldLvl="3" autoUpdateAnimBg="0" advAuto="4000"/>
      <p:bldP spid="56332" grpId="0" build="p" bldLvl="2" autoUpdateAnimBg="0" advAuto="3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14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 entertainment Web site?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82 -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83 Fig. 2-14f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1751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2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304800" y="1547813"/>
            <a:ext cx="8585200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Offers an interactive and engaging environment featuring music, videos, sports, games, ongoing Web episodes, sweepstakes, chats, and more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971800"/>
            <a:ext cx="3476625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bldLvl="5" autoUpdateAnimBg="0" advAuto="1000"/>
      <p:bldP spid="58379" grpId="0" build="p" bldLvl="2" autoUpdateAnimBg="0" advAuto="3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Internet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some services found on the </a:t>
            </a:r>
            <a:r>
              <a:rPr lang="en-US" smtClean="0">
                <a:solidFill>
                  <a:srgbClr val="D94439"/>
                </a:solidFill>
              </a:rPr>
              <a:t>Internet</a:t>
            </a:r>
            <a:r>
              <a:rPr lang="en-US" smtClean="0"/>
              <a:t>?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68-69 Fig. 2-1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129" name="AutoShape 23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Text Box 24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11" name="Picture 10" descr="CFig2-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0"/>
            <a:ext cx="8534400" cy="3358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bldLvl="5" autoUpdateAnimBg="0" advAuto="1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14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 advocacy Web site?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82 -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83 Fig. 2-14g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2775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6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304800" y="1547813"/>
            <a:ext cx="85852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Contains content that describes a cause, opinion,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or idea</a:t>
            </a:r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590800"/>
            <a:ext cx="3724275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bldLvl="5" autoUpdateAnimBg="0" advAuto="1000"/>
      <p:bldP spid="60427" grpId="0" build="p" bldLvl="2" autoUpdateAnimBg="0" advAuto="3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14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blog</a:t>
            </a:r>
            <a:r>
              <a:rPr lang="en-US" smtClean="0"/>
              <a:t>?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82 -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83 Fig. 2-14h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3799" name="AutoShape 7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0" name="Text Box 8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304800" y="1547813"/>
            <a:ext cx="49530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  <a:defRPr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Short for Weblog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  <a:defRPr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Uses a regularly updated journal format to reflect the interests, opinions, and personalities of the author and sometimes site visitors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  <a:defRPr/>
            </a:pPr>
            <a:r>
              <a:rPr kumimoji="1" lang="en-US" sz="2800" b="1" dirty="0">
                <a:solidFill>
                  <a:srgbClr val="D94439"/>
                </a:solidFill>
                <a:latin typeface="+mn-lt"/>
              </a:rPr>
              <a:t>Video blog </a:t>
            </a: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(vlog), blogosphere, and vlogosphere</a:t>
            </a: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057400"/>
            <a:ext cx="3724275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3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bldLvl="5" autoUpdateAnimBg="0" advAuto="1000"/>
      <p:bldP spid="143369" grpId="0" build="p" bldLvl="2" autoUpdateAnimBg="0" advAuto="300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14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wiki</a:t>
            </a:r>
            <a:r>
              <a:rPr lang="en-US" smtClean="0"/>
              <a:t>?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82-84 Fig. 2-14i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482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304800" y="1547813"/>
            <a:ext cx="85852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Collaborative Web site that allows users to create, add to, modify, or delete the Web site content via their Web browser</a:t>
            </a:r>
          </a:p>
        </p:txBody>
      </p:sp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743200"/>
            <a:ext cx="3724275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 bldLvl="5" autoUpdateAnimBg="0" advAuto="1000"/>
      <p:bldP spid="148488" grpId="0" build="p" bldLvl="2" autoUpdateAnimBg="0" advAuto="30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14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 </a:t>
            </a:r>
            <a:r>
              <a:rPr lang="en-US" smtClean="0">
                <a:solidFill>
                  <a:srgbClr val="D94439"/>
                </a:solidFill>
              </a:rPr>
              <a:t>online social network</a:t>
            </a:r>
            <a:r>
              <a:rPr lang="en-US" smtClean="0"/>
              <a:t>?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83 -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84 Fig. 2-14j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585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304800" y="1547813"/>
            <a:ext cx="85852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Encourages members to share their interests, ideas, stories, photos, music, and videos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Media sharing Web site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4648200"/>
            <a:ext cx="1981200" cy="1295400"/>
            <a:chOff x="0" y="3024"/>
            <a:chExt cx="1248" cy="816"/>
          </a:xfrm>
        </p:grpSpPr>
        <p:sp>
          <p:nvSpPr>
            <p:cNvPr id="35848" name="Rectangle 11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2,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Facebook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35849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895600"/>
            <a:ext cx="4257675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46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 bldLvl="5" autoUpdateAnimBg="0" advAuto="1000"/>
      <p:bldP spid="154632" grpId="0" build="p" bldLvl="2" autoUpdateAnimBg="0" advAuto="30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14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content aggregator?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83 -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84 Fig. 2-14k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6871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2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304800" y="1547813"/>
            <a:ext cx="85852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Business that gathers and organizes Web content and then distributes, or feeds, the content to subscribers for free or a fee</a:t>
            </a: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895600"/>
            <a:ext cx="438150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9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 bldLvl="5" autoUpdateAnimBg="0" advAuto="1000"/>
      <p:bldP spid="149512" grpId="0" build="p" bldLvl="2" autoUpdateAnimBg="0" advAuto="300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personal Web site?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p. 83 -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84 Fig. 2-14l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7895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6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Web page maintained by private individual or family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Reasons: sharing life experience with the world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or job hunting</a:t>
            </a: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819400"/>
            <a:ext cx="4505325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5" autoUpdateAnimBg="0" advAuto="1000"/>
      <p:bldP spid="62475" grpId="0" build="p" bldLvl="5" autoUpdateAnimBg="0" advAuto="300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11191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the guidelines for evaluating the value of a Web site?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84 Fig. 2-15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8925" name="AutoShape 7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Text Box 8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4394" name="AutoShape 10"/>
          <p:cNvSpPr>
            <a:spLocks noChangeArrowheads="1"/>
          </p:cNvSpPr>
          <p:nvPr/>
        </p:nvSpPr>
        <p:spPr bwMode="auto">
          <a:xfrm>
            <a:off x="838200" y="2057400"/>
            <a:ext cx="1435100" cy="1905000"/>
          </a:xfrm>
          <a:prstGeom prst="can">
            <a:avLst>
              <a:gd name="adj" fmla="val 33186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Affiliation</a:t>
            </a:r>
          </a:p>
        </p:txBody>
      </p:sp>
      <p:sp>
        <p:nvSpPr>
          <p:cNvPr id="144396" name="AutoShape 12"/>
          <p:cNvSpPr>
            <a:spLocks noChangeArrowheads="1"/>
          </p:cNvSpPr>
          <p:nvPr/>
        </p:nvSpPr>
        <p:spPr bwMode="auto">
          <a:xfrm>
            <a:off x="2819400" y="2057400"/>
            <a:ext cx="1435100" cy="1905000"/>
          </a:xfrm>
          <a:prstGeom prst="can">
            <a:avLst>
              <a:gd name="adj" fmla="val 33186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Audience</a:t>
            </a:r>
          </a:p>
        </p:txBody>
      </p:sp>
      <p:sp>
        <p:nvSpPr>
          <p:cNvPr id="144397" name="AutoShape 13"/>
          <p:cNvSpPr>
            <a:spLocks noChangeArrowheads="1"/>
          </p:cNvSpPr>
          <p:nvPr/>
        </p:nvSpPr>
        <p:spPr bwMode="auto">
          <a:xfrm>
            <a:off x="4800600" y="2057400"/>
            <a:ext cx="1435100" cy="1905000"/>
          </a:xfrm>
          <a:prstGeom prst="can">
            <a:avLst>
              <a:gd name="adj" fmla="val 33186"/>
            </a:avLst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Authority</a:t>
            </a:r>
          </a:p>
        </p:txBody>
      </p:sp>
      <p:sp>
        <p:nvSpPr>
          <p:cNvPr id="144398" name="AutoShape 14"/>
          <p:cNvSpPr>
            <a:spLocks noChangeArrowheads="1"/>
          </p:cNvSpPr>
          <p:nvPr/>
        </p:nvSpPr>
        <p:spPr bwMode="auto">
          <a:xfrm>
            <a:off x="6705600" y="2057400"/>
            <a:ext cx="1435100" cy="1905000"/>
          </a:xfrm>
          <a:prstGeom prst="can">
            <a:avLst>
              <a:gd name="adj" fmla="val 33186"/>
            </a:avLst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Content</a:t>
            </a:r>
          </a:p>
        </p:txBody>
      </p:sp>
      <p:sp>
        <p:nvSpPr>
          <p:cNvPr id="144399" name="AutoShape 15"/>
          <p:cNvSpPr>
            <a:spLocks noChangeArrowheads="1"/>
          </p:cNvSpPr>
          <p:nvPr/>
        </p:nvSpPr>
        <p:spPr bwMode="auto">
          <a:xfrm>
            <a:off x="2133600" y="4038600"/>
            <a:ext cx="1435100" cy="1905000"/>
          </a:xfrm>
          <a:prstGeom prst="can">
            <a:avLst>
              <a:gd name="adj" fmla="val 33186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Currency</a:t>
            </a:r>
          </a:p>
        </p:txBody>
      </p:sp>
      <p:sp>
        <p:nvSpPr>
          <p:cNvPr id="144400" name="AutoShape 16"/>
          <p:cNvSpPr>
            <a:spLocks noChangeArrowheads="1"/>
          </p:cNvSpPr>
          <p:nvPr/>
        </p:nvSpPr>
        <p:spPr bwMode="auto">
          <a:xfrm>
            <a:off x="3962400" y="4038600"/>
            <a:ext cx="1435100" cy="1905000"/>
          </a:xfrm>
          <a:prstGeom prst="can">
            <a:avLst>
              <a:gd name="adj" fmla="val 33186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Design</a:t>
            </a:r>
          </a:p>
        </p:txBody>
      </p:sp>
      <p:sp>
        <p:nvSpPr>
          <p:cNvPr id="144401" name="AutoShape 17"/>
          <p:cNvSpPr>
            <a:spLocks noChangeArrowheads="1"/>
          </p:cNvSpPr>
          <p:nvPr/>
        </p:nvSpPr>
        <p:spPr bwMode="auto">
          <a:xfrm>
            <a:off x="5867400" y="4038600"/>
            <a:ext cx="1435100" cy="1905000"/>
          </a:xfrm>
          <a:prstGeom prst="can">
            <a:avLst>
              <a:gd name="adj" fmla="val 33186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Objectivity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bldLvl="5" autoUpdateAnimBg="0" advAuto="1000"/>
      <p:bldP spid="144394" grpId="0" animBg="1"/>
      <p:bldP spid="144396" grpId="0" animBg="1"/>
      <p:bldP spid="144397" grpId="0" animBg="1"/>
      <p:bldP spid="144398" grpId="0" animBg="1"/>
      <p:bldP spid="144399" grpId="0" animBg="1"/>
      <p:bldP spid="144400" grpId="0" animBg="1"/>
      <p:bldP spid="14440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381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multimedia</a:t>
            </a:r>
            <a:r>
              <a:rPr lang="en-US" smtClean="0"/>
              <a:t>?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85, 89 Fig. 2-16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9945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6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Application combining text with other media elements</a:t>
            </a: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304800" y="2057400"/>
            <a:ext cx="858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Graphics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Animation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Audio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Video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Virtual reality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Plug-ins</a:t>
            </a:r>
          </a:p>
        </p:txBody>
      </p:sp>
      <p:pic>
        <p:nvPicPr>
          <p:cNvPr id="11" name="Picture 10" descr="CFig2-1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057400"/>
            <a:ext cx="5307263" cy="378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4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bldLvl="3" autoUpdateAnimBg="0" advAuto="1000"/>
      <p:bldP spid="64523" grpId="0" build="p" bldLvl="2" autoUpdateAnimBg="0" advAuto="2000"/>
      <p:bldP spid="64524" grpId="0" build="p" bldLvl="3" autoUpdateAnimBg="0" advAuto="200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857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graphics formats are used on the Web?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85 Fig. 2-17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0971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6572" name="AutoShape 12"/>
          <p:cNvSpPr>
            <a:spLocks noChangeArrowheads="1"/>
          </p:cNvSpPr>
          <p:nvPr/>
        </p:nvSpPr>
        <p:spPr bwMode="auto">
          <a:xfrm>
            <a:off x="800100" y="2582863"/>
            <a:ext cx="2247900" cy="9985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BMP</a:t>
            </a:r>
          </a:p>
        </p:txBody>
      </p:sp>
      <p:sp>
        <p:nvSpPr>
          <p:cNvPr id="66579" name="AutoShape 19"/>
          <p:cNvSpPr>
            <a:spLocks noChangeArrowheads="1"/>
          </p:cNvSpPr>
          <p:nvPr/>
        </p:nvSpPr>
        <p:spPr bwMode="auto">
          <a:xfrm>
            <a:off x="1981200" y="3506788"/>
            <a:ext cx="2247900" cy="996950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PNG</a:t>
            </a:r>
            <a:br>
              <a:rPr lang="en-US" dirty="0"/>
            </a:br>
            <a:r>
              <a:rPr lang="en-US" sz="1800" dirty="0"/>
              <a:t>(pronounced ping)</a:t>
            </a:r>
          </a:p>
        </p:txBody>
      </p:sp>
      <p:sp>
        <p:nvSpPr>
          <p:cNvPr id="66583" name="AutoShape 23"/>
          <p:cNvSpPr>
            <a:spLocks noChangeArrowheads="1"/>
          </p:cNvSpPr>
          <p:nvPr/>
        </p:nvSpPr>
        <p:spPr bwMode="auto">
          <a:xfrm>
            <a:off x="3390900" y="2582863"/>
            <a:ext cx="2249488" cy="996950"/>
          </a:xfrm>
          <a:prstGeom prst="roundRect">
            <a:avLst>
              <a:gd name="adj" fmla="val 16667"/>
            </a:avLst>
          </a:prstGeom>
          <a:solidFill>
            <a:srgbClr val="8080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GIF</a:t>
            </a:r>
            <a:br>
              <a:rPr lang="en-US" dirty="0"/>
            </a:br>
            <a:r>
              <a:rPr lang="en-US" sz="1800" dirty="0"/>
              <a:t>(pronounced JIFF)</a:t>
            </a:r>
            <a:endParaRPr lang="en-US" dirty="0"/>
          </a:p>
        </p:txBody>
      </p:sp>
      <p:sp>
        <p:nvSpPr>
          <p:cNvPr id="66592" name="AutoShape 32"/>
          <p:cNvSpPr>
            <a:spLocks noChangeArrowheads="1"/>
          </p:cNvSpPr>
          <p:nvPr/>
        </p:nvSpPr>
        <p:spPr bwMode="auto">
          <a:xfrm>
            <a:off x="4686300" y="3505200"/>
            <a:ext cx="2247900" cy="998538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TIFF</a:t>
            </a:r>
          </a:p>
        </p:txBody>
      </p:sp>
      <p:sp>
        <p:nvSpPr>
          <p:cNvPr id="66582" name="AutoShape 22"/>
          <p:cNvSpPr>
            <a:spLocks noChangeArrowheads="1"/>
          </p:cNvSpPr>
          <p:nvPr/>
        </p:nvSpPr>
        <p:spPr bwMode="auto">
          <a:xfrm>
            <a:off x="6057900" y="2582863"/>
            <a:ext cx="2247900" cy="998537"/>
          </a:xfrm>
          <a:prstGeom prst="roundRect">
            <a:avLst>
              <a:gd name="adj" fmla="val 16667"/>
            </a:avLst>
          </a:prstGeom>
          <a:solidFill>
            <a:srgbClr val="D94439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JPEG</a:t>
            </a:r>
            <a:br>
              <a:rPr lang="en-US" dirty="0"/>
            </a:br>
            <a:r>
              <a:rPr lang="en-US" sz="1800" dirty="0"/>
              <a:t>(pronounced JAY-peg)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bldLvl="5" autoUpdateAnimBg="0" advAuto="1000"/>
      <p:bldP spid="66572" grpId="0" animBg="1" autoUpdateAnimBg="0"/>
      <p:bldP spid="66579" grpId="0" animBg="1" autoUpdateAnimBg="0"/>
      <p:bldP spid="66583" grpId="0" animBg="1" autoUpdateAnimBg="0"/>
      <p:bldP spid="66592" grpId="0" animBg="1" autoUpdateAnimBg="0"/>
      <p:bldP spid="66582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thumbnail?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86 Fig. 2-18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1993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Small version of a larger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graphic</a:t>
            </a:r>
            <a:r>
              <a:rPr kumimoji="1" lang="en-US" sz="400" b="1">
                <a:solidFill>
                  <a:srgbClr val="FAE8C4"/>
                </a:solidFill>
                <a:latin typeface="Times New Roman" pitchFamily="18" charset="0"/>
              </a:rPr>
              <a:t>c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—used to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improve Web page display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time</a:t>
            </a: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304800" y="3200400"/>
            <a:ext cx="43434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Usually click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on thumbnail to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display larger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graphic</a:t>
            </a:r>
          </a:p>
        </p:txBody>
      </p:sp>
      <p:pic>
        <p:nvPicPr>
          <p:cNvPr id="11" name="Picture 10" descr="CFig2-1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219200"/>
            <a:ext cx="3961057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bldLvl="3" autoUpdateAnimBg="0" advAuto="1000"/>
      <p:bldP spid="68619" grpId="0" build="p" bldLvl="3" autoUpdateAnimBg="0" advAuto="2000"/>
      <p:bldP spid="68620" grpId="0" build="p" bldLvl="3" autoUpdateAnimBg="0" advAuto="2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History of the Internet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did the Internet originate?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6162" name="AutoShape 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Text Box 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69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5257800" y="3048000"/>
            <a:ext cx="2943225" cy="2159000"/>
            <a:chOff x="3522" y="1968"/>
            <a:chExt cx="1854" cy="1360"/>
          </a:xfrm>
        </p:grpSpPr>
        <p:sp>
          <p:nvSpPr>
            <p:cNvPr id="6160" name="AutoShape 23"/>
            <p:cNvSpPr>
              <a:spLocks noChangeArrowheads="1"/>
            </p:cNvSpPr>
            <p:nvPr/>
          </p:nvSpPr>
          <p:spPr bwMode="auto">
            <a:xfrm>
              <a:off x="3522" y="1968"/>
              <a:ext cx="1854" cy="1360"/>
            </a:xfrm>
            <a:prstGeom prst="hexagon">
              <a:avLst>
                <a:gd name="adj" fmla="val 34081"/>
                <a:gd name="vf" fmla="val 115470"/>
              </a:avLst>
            </a:prstGeom>
            <a:solidFill>
              <a:srgbClr val="0099CC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161" name="Text Box 9"/>
            <p:cNvSpPr txBox="1">
              <a:spLocks noChangeArrowheads="1"/>
            </p:cNvSpPr>
            <p:nvPr/>
          </p:nvSpPr>
          <p:spPr bwMode="auto">
            <a:xfrm>
              <a:off x="3888" y="2256"/>
              <a:ext cx="1161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1" lang="en-US" sz="1800" b="1">
                  <a:solidFill>
                    <a:srgbClr val="FAE8C4"/>
                  </a:solidFill>
                  <a:latin typeface="Times New Roman" pitchFamily="18" charset="0"/>
                </a:rPr>
                <a:t>Goal:</a:t>
              </a:r>
              <a:br>
                <a:rPr kumimoji="1" lang="en-US" sz="1800" b="1">
                  <a:solidFill>
                    <a:srgbClr val="FAE8C4"/>
                  </a:solidFill>
                  <a:latin typeface="Times New Roman" pitchFamily="18" charset="0"/>
                </a:rPr>
              </a:br>
              <a:r>
                <a:rPr kumimoji="1" lang="en-US" sz="1800" b="1">
                  <a:solidFill>
                    <a:srgbClr val="FAE8C4"/>
                  </a:solidFill>
                  <a:latin typeface="Times New Roman" pitchFamily="18" charset="0"/>
                </a:rPr>
                <a:t>To function if part of network were disabled</a:t>
              </a:r>
              <a:endParaRPr lang="en-US" sz="1800" b="1">
                <a:solidFill>
                  <a:srgbClr val="FAE8C4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076575" y="4114800"/>
            <a:ext cx="2943225" cy="2159000"/>
            <a:chOff x="1938" y="2864"/>
            <a:chExt cx="1854" cy="1360"/>
          </a:xfrm>
        </p:grpSpPr>
        <p:sp>
          <p:nvSpPr>
            <p:cNvPr id="6158" name="AutoShape 22"/>
            <p:cNvSpPr>
              <a:spLocks noChangeArrowheads="1"/>
            </p:cNvSpPr>
            <p:nvPr/>
          </p:nvSpPr>
          <p:spPr bwMode="auto">
            <a:xfrm>
              <a:off x="1938" y="2864"/>
              <a:ext cx="1854" cy="1360"/>
            </a:xfrm>
            <a:prstGeom prst="hexagon">
              <a:avLst>
                <a:gd name="adj" fmla="val 34081"/>
                <a:gd name="vf" fmla="val 115470"/>
              </a:avLst>
            </a:prstGeom>
            <a:solidFill>
              <a:srgbClr val="0099CC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159" name="Text Box 12"/>
            <p:cNvSpPr txBox="1">
              <a:spLocks noChangeArrowheads="1"/>
            </p:cNvSpPr>
            <p:nvPr/>
          </p:nvSpPr>
          <p:spPr bwMode="auto">
            <a:xfrm>
              <a:off x="2256" y="3216"/>
              <a:ext cx="120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SzPct val="115000"/>
              </a:pPr>
              <a:r>
                <a:rPr kumimoji="1" lang="en-US" sz="1800" b="1">
                  <a:solidFill>
                    <a:srgbClr val="FAE8C4"/>
                  </a:solidFill>
                  <a:latin typeface="Times New Roman" pitchFamily="18" charset="0"/>
                </a:rPr>
                <a:t>Became functional September 1969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3076575" y="1981200"/>
            <a:ext cx="2943225" cy="2159000"/>
            <a:chOff x="1938" y="1296"/>
            <a:chExt cx="1854" cy="1360"/>
          </a:xfrm>
        </p:grpSpPr>
        <p:sp>
          <p:nvSpPr>
            <p:cNvPr id="6156" name="AutoShape 17"/>
            <p:cNvSpPr>
              <a:spLocks noChangeArrowheads="1"/>
            </p:cNvSpPr>
            <p:nvPr/>
          </p:nvSpPr>
          <p:spPr bwMode="auto">
            <a:xfrm>
              <a:off x="1938" y="1296"/>
              <a:ext cx="1854" cy="1360"/>
            </a:xfrm>
            <a:prstGeom prst="hexagon">
              <a:avLst>
                <a:gd name="adj" fmla="val 34081"/>
                <a:gd name="vf" fmla="val 115470"/>
              </a:avLst>
            </a:prstGeom>
            <a:solidFill>
              <a:srgbClr val="0099CC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157" name="Text Box 18"/>
            <p:cNvSpPr txBox="1">
              <a:spLocks noChangeArrowheads="1"/>
            </p:cNvSpPr>
            <p:nvPr/>
          </p:nvSpPr>
          <p:spPr bwMode="auto">
            <a:xfrm>
              <a:off x="2107" y="1419"/>
              <a:ext cx="1516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AE8C4"/>
                  </a:solidFill>
                  <a:latin typeface="Times New Roman" pitchFamily="18" charset="0"/>
                </a:rPr>
                <a:t>ARPANET</a:t>
              </a:r>
            </a:p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FAE8C4"/>
                  </a:solidFill>
                  <a:latin typeface="Times New Roman" pitchFamily="18" charset="0"/>
                </a:rPr>
                <a:t>Networking project by Pentagon’s Advanced Research Projects Agency (ARPA)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866775" y="3048000"/>
            <a:ext cx="2943225" cy="2159000"/>
            <a:chOff x="336" y="1968"/>
            <a:chExt cx="1854" cy="1360"/>
          </a:xfrm>
        </p:grpSpPr>
        <p:sp>
          <p:nvSpPr>
            <p:cNvPr id="6154" name="AutoShape 20"/>
            <p:cNvSpPr>
              <a:spLocks noChangeArrowheads="1"/>
            </p:cNvSpPr>
            <p:nvPr/>
          </p:nvSpPr>
          <p:spPr bwMode="auto">
            <a:xfrm>
              <a:off x="336" y="1968"/>
              <a:ext cx="1854" cy="1360"/>
            </a:xfrm>
            <a:prstGeom prst="hexagon">
              <a:avLst>
                <a:gd name="adj" fmla="val 34081"/>
                <a:gd name="vf" fmla="val 115470"/>
              </a:avLst>
            </a:prstGeom>
            <a:solidFill>
              <a:srgbClr val="0099CC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592" y="2016"/>
              <a:ext cx="1280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kumimoji="1" lang="en-US" sz="1800" b="1">
                <a:latin typeface="Times New Roman" pitchFamily="18" charset="0"/>
              </a:endParaRPr>
            </a:p>
            <a:p>
              <a:pPr algn="ctr"/>
              <a:r>
                <a:rPr kumimoji="1" lang="en-US" sz="1800" b="1">
                  <a:solidFill>
                    <a:srgbClr val="FAE8C4"/>
                  </a:solidFill>
                  <a:latin typeface="Times New Roman" pitchFamily="18" charset="0"/>
                </a:rPr>
                <a:t>Goal:</a:t>
              </a:r>
              <a:br>
                <a:rPr kumimoji="1" lang="en-US" sz="1800" b="1">
                  <a:solidFill>
                    <a:srgbClr val="FAE8C4"/>
                  </a:solidFill>
                  <a:latin typeface="Times New Roman" pitchFamily="18" charset="0"/>
                </a:rPr>
              </a:br>
              <a:r>
                <a:rPr kumimoji="1" lang="en-US" sz="1800" b="1">
                  <a:solidFill>
                    <a:srgbClr val="FAE8C4"/>
                  </a:solidFill>
                  <a:latin typeface="Times New Roman" pitchFamily="18" charset="0"/>
                </a:rPr>
                <a:t>To allow scientists at different locations to share information</a:t>
              </a:r>
              <a:endParaRPr lang="en-US" sz="1800" b="1">
                <a:solidFill>
                  <a:srgbClr val="FAE8C4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5" autoUpdateAnimBg="0" advAuto="100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6388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animation</a:t>
            </a:r>
            <a:r>
              <a:rPr lang="en-US" smtClean="0"/>
              <a:t>?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302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34152" name="Oval 8"/>
          <p:cNvSpPr>
            <a:spLocks noChangeArrowheads="1"/>
          </p:cNvSpPr>
          <p:nvPr/>
        </p:nvSpPr>
        <p:spPr bwMode="auto">
          <a:xfrm>
            <a:off x="7162800" y="3657600"/>
            <a:ext cx="1447800" cy="1447800"/>
          </a:xfrm>
          <a:prstGeom prst="ellipse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4153" name="Oval 9"/>
          <p:cNvSpPr>
            <a:spLocks noChangeArrowheads="1"/>
          </p:cNvSpPr>
          <p:nvPr/>
        </p:nvSpPr>
        <p:spPr bwMode="auto">
          <a:xfrm>
            <a:off x="6248400" y="3657600"/>
            <a:ext cx="1447800" cy="1447800"/>
          </a:xfrm>
          <a:prstGeom prst="ellipse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4154" name="Oval 10"/>
          <p:cNvSpPr>
            <a:spLocks noChangeArrowheads="1"/>
          </p:cNvSpPr>
          <p:nvPr/>
        </p:nvSpPr>
        <p:spPr bwMode="auto">
          <a:xfrm>
            <a:off x="5410200" y="3657600"/>
            <a:ext cx="1447800" cy="1447800"/>
          </a:xfrm>
          <a:prstGeom prst="ellipse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4155" name="Oval 11"/>
          <p:cNvSpPr>
            <a:spLocks noChangeArrowheads="1"/>
          </p:cNvSpPr>
          <p:nvPr/>
        </p:nvSpPr>
        <p:spPr bwMode="auto">
          <a:xfrm>
            <a:off x="4572000" y="3657600"/>
            <a:ext cx="1447800" cy="1447800"/>
          </a:xfrm>
          <a:prstGeom prst="ellipse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4156" name="Oval 12"/>
          <p:cNvSpPr>
            <a:spLocks noChangeArrowheads="1"/>
          </p:cNvSpPr>
          <p:nvPr/>
        </p:nvSpPr>
        <p:spPr bwMode="auto">
          <a:xfrm>
            <a:off x="3733800" y="3657600"/>
            <a:ext cx="1447800" cy="1447800"/>
          </a:xfrm>
          <a:prstGeom prst="ellipse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34157" name="Oval 13"/>
          <p:cNvSpPr>
            <a:spLocks noChangeArrowheads="1"/>
          </p:cNvSpPr>
          <p:nvPr/>
        </p:nvSpPr>
        <p:spPr bwMode="auto">
          <a:xfrm>
            <a:off x="2743200" y="3657600"/>
            <a:ext cx="1447800" cy="1447800"/>
          </a:xfrm>
          <a:prstGeom prst="ellipse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34158" name="Oval 14"/>
          <p:cNvSpPr>
            <a:spLocks noChangeArrowheads="1"/>
          </p:cNvSpPr>
          <p:nvPr/>
        </p:nvSpPr>
        <p:spPr bwMode="auto">
          <a:xfrm>
            <a:off x="1600200" y="3657600"/>
            <a:ext cx="1447800" cy="1447800"/>
          </a:xfrm>
          <a:prstGeom prst="ellipse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4159" name="Rectangle 15"/>
          <p:cNvSpPr>
            <a:spLocks noChangeArrowheads="1"/>
          </p:cNvSpPr>
          <p:nvPr/>
        </p:nvSpPr>
        <p:spPr bwMode="auto">
          <a:xfrm>
            <a:off x="304800" y="1547813"/>
            <a:ext cx="56388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Appearance of motion created by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displaying a series of still images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in sequence</a:t>
            </a:r>
          </a:p>
        </p:txBody>
      </p:sp>
      <p:sp>
        <p:nvSpPr>
          <p:cNvPr id="134160" name="Oval 16"/>
          <p:cNvSpPr>
            <a:spLocks noChangeArrowheads="1"/>
          </p:cNvSpPr>
          <p:nvPr/>
        </p:nvSpPr>
        <p:spPr bwMode="auto">
          <a:xfrm>
            <a:off x="1600200" y="3657600"/>
            <a:ext cx="1447800" cy="1447800"/>
          </a:xfrm>
          <a:prstGeom prst="ellipse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4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 bldLvl="2" autoUpdateAnimBg="0" advAuto="1000"/>
      <p:bldP spid="134152" grpId="0" animBg="1" autoUpdateAnimBg="0"/>
      <p:bldP spid="134153" grpId="0" animBg="1" autoUpdateAnimBg="0"/>
      <p:bldP spid="134154" grpId="0" animBg="1" autoUpdateAnimBg="0"/>
      <p:bldP spid="134155" grpId="0" animBg="1" autoUpdateAnimBg="0"/>
      <p:bldP spid="134156" grpId="0" animBg="1" autoUpdateAnimBg="0"/>
      <p:bldP spid="134157" grpId="0" animBg="1" autoUpdateAnimBg="0"/>
      <p:bldP spid="134158" grpId="0" animBg="1" autoUpdateAnimBg="0"/>
      <p:bldP spid="134159" grpId="0" build="p" bldLvl="2" autoUpdateAnimBg="0" advAuto="2000"/>
      <p:bldP spid="134160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104900"/>
            <a:ext cx="5257800" cy="604838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audio</a:t>
            </a:r>
            <a:r>
              <a:rPr lang="en-US" smtClean="0"/>
              <a:t>?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152400" y="6400800"/>
            <a:ext cx="41656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86 - 87 Fig. 2-20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4043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4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304800" y="1600200"/>
            <a:ext cx="8610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  <a:t>Music, speech, or any other sound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  <a:t>Individual compressed sound files that you download from the Web to your computer</a:t>
            </a: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304800" y="2667000"/>
            <a:ext cx="8610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sz="2000" dirty="0">
                <a:solidFill>
                  <a:srgbClr val="000000"/>
                </a:solidFill>
                <a:latin typeface="Times New Roman" pitchFamily="18" charset="0"/>
              </a:rPr>
              <a:t>Common Web audio file formats are AAC, AIFF, ASF, </a:t>
            </a:r>
            <a:r>
              <a:rPr kumimoji="1" lang="en-US" sz="2200" b="1" dirty="0">
                <a:solidFill>
                  <a:srgbClr val="D94439"/>
                </a:solidFill>
              </a:rPr>
              <a:t>MP3</a:t>
            </a:r>
            <a:r>
              <a:rPr kumimoji="1" lang="en-US" sz="2000" dirty="0">
                <a:solidFill>
                  <a:srgbClr val="000000"/>
                </a:solidFill>
                <a:latin typeface="Times New Roman" pitchFamily="18" charset="0"/>
              </a:rPr>
              <a:t>, WAV, WMA, RA, and QT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  <a:t>Once downloaded, you can play (listen to) the contents of the files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000" b="1" dirty="0">
                <a:solidFill>
                  <a:srgbClr val="000000"/>
                </a:solidFill>
              </a:rPr>
              <a:t>A podcast is recorded audio, usually an MP3 file, stored on a Web site that can be downloaded to a computer or a portable media player</a:t>
            </a:r>
          </a:p>
        </p:txBody>
      </p:sp>
      <p:pic>
        <p:nvPicPr>
          <p:cNvPr id="44045" name="Picture 13" descr="C:\Documents and Settings\Steve\My Documents\Course Presenters\DC 2009\Figures\Working Art\Ch_02\fig02_20\fig02_20\DC09_ch2_fig_20a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4419600"/>
            <a:ext cx="2434361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2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2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bldLvl="5" autoUpdateAnimBg="0" advAuto="1000"/>
      <p:bldP spid="72721" grpId="0" build="p" bldLvl="5" autoUpdateAnimBg="0" advAuto="3000"/>
      <p:bldP spid="72722" grpId="0" build="p" bldLvl="5" autoUpdateAnimBg="0" advAuto="400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4196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streaming</a:t>
            </a:r>
            <a:r>
              <a:rPr lang="en-US" smtClean="0">
                <a:solidFill>
                  <a:schemeClr val="bg2"/>
                </a:solidFill>
              </a:rPr>
              <a:t> audio</a:t>
            </a:r>
            <a:r>
              <a:rPr lang="en-US" smtClean="0"/>
              <a:t>?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86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5064" name="AutoShape 2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5" name="Text Box 2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4796" name="AutoShape 44"/>
          <p:cNvSpPr>
            <a:spLocks noChangeArrowheads="1"/>
          </p:cNvSpPr>
          <p:nvPr/>
        </p:nvSpPr>
        <p:spPr bwMode="auto">
          <a:xfrm>
            <a:off x="1600200" y="2057400"/>
            <a:ext cx="2590800" cy="2590800"/>
          </a:xfrm>
          <a:prstGeom prst="plaque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The process of</a:t>
            </a:r>
            <a:br>
              <a:rPr lang="en-US"/>
            </a:br>
            <a:r>
              <a:rPr lang="en-US"/>
              <a:t>transferring audio</a:t>
            </a:r>
            <a:br>
              <a:rPr lang="en-US"/>
            </a:br>
            <a:r>
              <a:rPr lang="en-US"/>
              <a:t>in a continuous</a:t>
            </a:r>
            <a:br>
              <a:rPr lang="en-US"/>
            </a:br>
            <a:r>
              <a:rPr lang="en-US"/>
              <a:t>and even flow</a:t>
            </a:r>
          </a:p>
        </p:txBody>
      </p:sp>
      <p:sp>
        <p:nvSpPr>
          <p:cNvPr id="74798" name="AutoShape 46"/>
          <p:cNvSpPr>
            <a:spLocks noChangeArrowheads="1"/>
          </p:cNvSpPr>
          <p:nvPr/>
        </p:nvSpPr>
        <p:spPr bwMode="auto">
          <a:xfrm>
            <a:off x="4724400" y="2057400"/>
            <a:ext cx="2590800" cy="2590800"/>
          </a:xfrm>
          <a:prstGeom prst="plaque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Enables you to</a:t>
            </a:r>
            <a:br>
              <a:rPr lang="en-US"/>
            </a:br>
            <a:r>
              <a:rPr lang="en-US"/>
              <a:t>listen to music</a:t>
            </a:r>
            <a:br>
              <a:rPr lang="en-US"/>
            </a:br>
            <a:r>
              <a:rPr lang="en-US"/>
              <a:t>as it downloads</a:t>
            </a:r>
            <a:br>
              <a:rPr lang="en-US"/>
            </a:br>
            <a:r>
              <a:rPr lang="en-US"/>
              <a:t>to your computer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bldLvl="5" autoUpdateAnimBg="0" advAuto="1000"/>
      <p:bldP spid="74796" grpId="0" animBg="1"/>
      <p:bldP spid="7479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381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video</a:t>
            </a:r>
            <a:r>
              <a:rPr lang="en-US" smtClean="0"/>
              <a:t>?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88 Fig. 2-21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6091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Consists of full-motion images, most with sound, that are played back at various speeds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MPEG (Moving Pictures Experts Group)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popular video compression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standard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46089" name="Rectangle 16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2,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YouTube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46090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2-2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276600"/>
            <a:ext cx="4662332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bldLvl="4" autoUpdateAnimBg="0" advAuto="1000"/>
      <p:bldP spid="76811" grpId="0" build="p" bldLvl="4" autoUpdateAnimBg="0" advAuto="400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59747" name="AutoShape 3"/>
          <p:cNvSpPr>
            <a:spLocks noChangeArrowheads="1"/>
          </p:cNvSpPr>
          <p:nvPr/>
        </p:nvSpPr>
        <p:spPr bwMode="auto">
          <a:xfrm>
            <a:off x="838200" y="1143000"/>
            <a:ext cx="7772400" cy="16002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Video: Tell Your Stores via Vlog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48600" y="6400800"/>
            <a:ext cx="860425" cy="271463"/>
            <a:chOff x="4943" y="4033"/>
            <a:chExt cx="542" cy="171"/>
          </a:xfrm>
        </p:grpSpPr>
        <p:sp>
          <p:nvSpPr>
            <p:cNvPr id="47115" name="AutoShape 5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Text Box 6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81000" y="3962400"/>
            <a:ext cx="8534400" cy="2095500"/>
            <a:chOff x="240" y="2496"/>
            <a:chExt cx="5376" cy="1320"/>
          </a:xfrm>
        </p:grpSpPr>
        <p:pic>
          <p:nvPicPr>
            <p:cNvPr id="47113" name="Picture 8" descr="MCj04316210000[1]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" y="2736"/>
              <a:ext cx="108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4" name="Picture 9" descr="MCj032237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4" y="2496"/>
              <a:ext cx="1152" cy="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429000" y="3429000"/>
            <a:ext cx="2622550" cy="1981200"/>
            <a:chOff x="2160" y="2160"/>
            <a:chExt cx="1652" cy="1248"/>
          </a:xfrm>
        </p:grpSpPr>
        <p:sp>
          <p:nvSpPr>
            <p:cNvPr id="47111" name="AutoShape 11">
              <a:hlinkClick r:id="rId4" action="ppaction://program" highlightClick="1"/>
            </p:cNvPr>
            <p:cNvSpPr>
              <a:spLocks noChangeArrowheads="1"/>
            </p:cNvSpPr>
            <p:nvPr/>
          </p:nvSpPr>
          <p:spPr bwMode="auto">
            <a:xfrm>
              <a:off x="2496" y="2160"/>
              <a:ext cx="912" cy="912"/>
            </a:xfrm>
            <a:prstGeom prst="actionButtonMovie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2" name="Text Box 12"/>
            <p:cNvSpPr txBox="1">
              <a:spLocks noChangeArrowheads="1"/>
            </p:cNvSpPr>
            <p:nvPr/>
          </p:nvSpPr>
          <p:spPr bwMode="auto">
            <a:xfrm>
              <a:off x="2160" y="3120"/>
              <a:ext cx="16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hlinkClick r:id="rId4" action="ppaction://hlinkfile"/>
                </a:rPr>
                <a:t>CLICK TO START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381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virtual reality (VR)</a:t>
            </a:r>
            <a:r>
              <a:rPr lang="en-US" smtClean="0"/>
              <a:t>?</a:t>
            </a:r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88 – 89 Fig. 2-22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8136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7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04800" y="1524000"/>
            <a:ext cx="858520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Use of computers to simulate real or imagined environment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Appears as a three dimensional (3-D) space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Used for games and many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practical applications</a:t>
            </a:r>
          </a:p>
        </p:txBody>
      </p:sp>
      <p:pic>
        <p:nvPicPr>
          <p:cNvPr id="10" name="Picture 9" descr="CFig2-2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895600"/>
            <a:ext cx="3840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bldLvl="2" autoUpdateAnimBg="0" advAuto="1000"/>
      <p:bldP spid="78859" grpId="0" build="p" bldLvl="3" autoUpdateAnimBg="0" advAuto="400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191000" cy="4757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</a:t>
            </a:r>
            <a:r>
              <a:rPr lang="en-US" smtClean="0">
                <a:solidFill>
                  <a:srgbClr val="D94439"/>
                </a:solidFill>
              </a:rPr>
              <a:t>plug-ins</a:t>
            </a:r>
            <a:r>
              <a:rPr lang="en-US" smtClean="0"/>
              <a:t>?</a:t>
            </a: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89 Fig. 2-23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9160" name="AutoShape 2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1" name="Text Box 2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0923" name="Rectangle 27"/>
          <p:cNvSpPr>
            <a:spLocks noChangeArrowheads="1"/>
          </p:cNvSpPr>
          <p:nvPr/>
        </p:nvSpPr>
        <p:spPr bwMode="auto">
          <a:xfrm>
            <a:off x="304800" y="1524000"/>
            <a:ext cx="419100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Programs that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extend the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capability of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 browser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You can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download many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plug-ins at no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cost from various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Web sites</a:t>
            </a:r>
          </a:p>
        </p:txBody>
      </p:sp>
      <p:pic>
        <p:nvPicPr>
          <p:cNvPr id="10" name="Picture 9" descr="CFig2-2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133600"/>
            <a:ext cx="5440595" cy="286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 advAuto="1000"/>
      <p:bldP spid="80923" grpId="0" build="p" bldLvl="2" autoUpdateAnimBg="0" advAuto="400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 Wide Web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35941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dirty="0" smtClean="0"/>
              <a:t>What is </a:t>
            </a:r>
            <a:r>
              <a:rPr lang="en-US" dirty="0" smtClean="0">
                <a:solidFill>
                  <a:srgbClr val="D94439"/>
                </a:solidFill>
              </a:rPr>
              <a:t>Web publishing</a:t>
            </a:r>
            <a:r>
              <a:rPr lang="en-US" dirty="0" smtClean="0"/>
              <a:t>?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89 - 90 Fig. 2-24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0202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3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5505" name="Rectangle 33"/>
          <p:cNvSpPr>
            <a:spLocks noChangeArrowheads="1"/>
          </p:cNvSpPr>
          <p:nvPr/>
        </p:nvSpPr>
        <p:spPr bwMode="auto">
          <a:xfrm>
            <a:off x="304800" y="1981200"/>
            <a:ext cx="34290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Development and maintenance of Web pages</a:t>
            </a:r>
            <a:endParaRPr kumimoji="1"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8" name="Picture 27" descr="CFig2-2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990600"/>
            <a:ext cx="4953000" cy="519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bldLvl="5" autoUpdateAnimBg="0" advAuto="1000"/>
      <p:bldP spid="105505" grpId="0" build="p" bldLvl="2" autoUpdateAnimBg="0" advAuto="400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3" name="Rectangle 29"/>
          <p:cNvSpPr>
            <a:spLocks noChangeArrowheads="1"/>
          </p:cNvSpPr>
          <p:nvPr/>
        </p:nvSpPr>
        <p:spPr bwMode="auto">
          <a:xfrm>
            <a:off x="2500313" y="4953000"/>
            <a:ext cx="3290887" cy="9144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kumimoji="1" lang="en-US" sz="1800" b="1">
                <a:solidFill>
                  <a:srgbClr val="FFFFCC"/>
                </a:solidFill>
                <a:latin typeface="Times New Roman" pitchFamily="18" charset="0"/>
              </a:rPr>
              <a:t>Business to business (B2B)</a:t>
            </a:r>
            <a:br>
              <a:rPr kumimoji="1" lang="en-US" sz="1800" b="1">
                <a:solidFill>
                  <a:srgbClr val="FFFFCC"/>
                </a:solidFill>
                <a:latin typeface="Times New Roman" pitchFamily="18" charset="0"/>
              </a:rPr>
            </a:br>
            <a:r>
              <a:rPr kumimoji="1" lang="en-US" sz="1400" b="1">
                <a:solidFill>
                  <a:srgbClr val="FFFFCC"/>
                </a:solidFill>
                <a:latin typeface="Times New Roman" pitchFamily="18" charset="0"/>
              </a:rPr>
              <a:t>Business providing goods and</a:t>
            </a:r>
            <a:br>
              <a:rPr kumimoji="1" lang="en-US" sz="1400" b="1">
                <a:solidFill>
                  <a:srgbClr val="FFFFCC"/>
                </a:solidFill>
                <a:latin typeface="Times New Roman" pitchFamily="18" charset="0"/>
              </a:rPr>
            </a:br>
            <a:r>
              <a:rPr kumimoji="1" lang="en-US" sz="1400" b="1">
                <a:solidFill>
                  <a:srgbClr val="FFFFCC"/>
                </a:solidFill>
                <a:latin typeface="Times New Roman" pitchFamily="18" charset="0"/>
              </a:rPr>
              <a:t>services to other businesses</a:t>
            </a:r>
          </a:p>
        </p:txBody>
      </p:sp>
      <p:sp>
        <p:nvSpPr>
          <p:cNvPr id="82974" name="Rectangle 30"/>
          <p:cNvSpPr>
            <a:spLocks noChangeArrowheads="1"/>
          </p:cNvSpPr>
          <p:nvPr/>
        </p:nvSpPr>
        <p:spPr bwMode="auto">
          <a:xfrm>
            <a:off x="1828800" y="4025900"/>
            <a:ext cx="3290888" cy="914400"/>
          </a:xfrm>
          <a:prstGeom prst="rect">
            <a:avLst/>
          </a:prstGeom>
          <a:solidFill>
            <a:srgbClr val="0099CC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99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kumimoji="1" lang="en-US" sz="1800" b="1">
                <a:solidFill>
                  <a:srgbClr val="FFFFCC"/>
                </a:solidFill>
                <a:latin typeface="Times New Roman" pitchFamily="18" charset="0"/>
              </a:rPr>
              <a:t>Consumer to consumer (C2C)</a:t>
            </a:r>
            <a:br>
              <a:rPr kumimoji="1" lang="en-US" sz="1800" b="1">
                <a:solidFill>
                  <a:srgbClr val="FFFFCC"/>
                </a:solidFill>
                <a:latin typeface="Times New Roman" pitchFamily="18" charset="0"/>
              </a:rPr>
            </a:br>
            <a:r>
              <a:rPr kumimoji="1" lang="en-US" sz="1400" b="1">
                <a:solidFill>
                  <a:srgbClr val="FFFFCC"/>
                </a:solidFill>
                <a:latin typeface="Times New Roman" pitchFamily="18" charset="0"/>
              </a:rPr>
              <a:t>One consumer sells directly to another</a:t>
            </a: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E-Commerce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e-commerce</a:t>
            </a:r>
            <a:r>
              <a:rPr lang="en-US" smtClean="0"/>
              <a:t>?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91 - 92 Fig. 2-25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1214" name="AutoShape 2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Text Box 2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2972" name="Rectangle 28"/>
          <p:cNvSpPr>
            <a:spLocks noChangeArrowheads="1"/>
          </p:cNvSpPr>
          <p:nvPr/>
        </p:nvSpPr>
        <p:spPr bwMode="auto">
          <a:xfrm>
            <a:off x="990600" y="3098800"/>
            <a:ext cx="3290888" cy="914400"/>
          </a:xfrm>
          <a:prstGeom prst="rect">
            <a:avLst/>
          </a:prstGeom>
          <a:solidFill>
            <a:srgbClr val="D94439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D94439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kumimoji="1" lang="en-US" sz="1800" b="1">
                <a:solidFill>
                  <a:srgbClr val="FFFFCC"/>
                </a:solidFill>
                <a:latin typeface="Times New Roman" pitchFamily="18" charset="0"/>
              </a:rPr>
              <a:t>Business to consumer (B2C)</a:t>
            </a:r>
            <a:br>
              <a:rPr kumimoji="1" lang="en-US" sz="1800" b="1">
                <a:solidFill>
                  <a:srgbClr val="FFFFCC"/>
                </a:solidFill>
                <a:latin typeface="Times New Roman" pitchFamily="18" charset="0"/>
              </a:rPr>
            </a:br>
            <a:r>
              <a:rPr kumimoji="1" lang="en-US" sz="1400" b="1">
                <a:solidFill>
                  <a:srgbClr val="FFFFCC"/>
                </a:solidFill>
                <a:latin typeface="Times New Roman" pitchFamily="18" charset="0"/>
              </a:rPr>
              <a:t>Sale of goods to general public</a:t>
            </a:r>
          </a:p>
        </p:txBody>
      </p:sp>
      <p:sp>
        <p:nvSpPr>
          <p:cNvPr id="82975" name="Rectangle 31"/>
          <p:cNvSpPr>
            <a:spLocks noChangeArrowheads="1"/>
          </p:cNvSpPr>
          <p:nvPr/>
        </p:nvSpPr>
        <p:spPr bwMode="auto">
          <a:xfrm>
            <a:off x="304800" y="1547813"/>
            <a:ext cx="8585200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Short for electronic commerce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Business transaction that </a:t>
            </a:r>
            <a: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  <a:t>occurs</a:t>
            </a:r>
            <a:b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  <a:t>over the </a:t>
            </a: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Internet</a:t>
            </a: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51212" name="Rectangle 54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2,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PayPal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51213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 descr="CFig2-2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00200"/>
            <a:ext cx="2982918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2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3" grpId="0" animBg="1" autoUpdateAnimBg="0"/>
      <p:bldP spid="82974" grpId="0" animBg="1" autoUpdateAnimBg="0"/>
      <p:bldP spid="82947" grpId="0" build="p" bldLvl="3" autoUpdateAnimBg="0" advAuto="1000"/>
      <p:bldP spid="82972" grpId="0" animBg="1" autoUpdateAnimBg="0"/>
      <p:bldP spid="82975" grpId="0" build="p" bldLvl="3" autoUpdateAnimBg="0" advAuto="400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16013"/>
            <a:ext cx="8610600" cy="407987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e-mail</a:t>
            </a:r>
            <a:r>
              <a:rPr lang="en-US" smtClean="0"/>
              <a:t>?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92 - 94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2235" name="AutoShape 23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6" name="Text Box 24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85018" name="Picture 26" descr="Fig02-slide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4572000"/>
            <a:ext cx="259080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19" name="Rectangle 27"/>
          <p:cNvSpPr>
            <a:spLocks noChangeArrowheads="1"/>
          </p:cNvSpPr>
          <p:nvPr/>
        </p:nvSpPr>
        <p:spPr bwMode="auto">
          <a:xfrm>
            <a:off x="304800" y="1524000"/>
            <a:ext cx="8610600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lnSpc>
                <a:spcPct val="90000"/>
              </a:lnSpc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Short for electronic mail</a:t>
            </a:r>
          </a:p>
          <a:p>
            <a:pPr marL="609600" lvl="1" indent="-495300">
              <a:lnSpc>
                <a:spcPct val="90000"/>
              </a:lnSpc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The transmission of messages and files via a computer network</a:t>
            </a:r>
          </a:p>
          <a:p>
            <a:pPr marL="1028700" lvl="2" indent="-4572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sz="2200">
                <a:solidFill>
                  <a:srgbClr val="000000"/>
                </a:solidFill>
                <a:latin typeface="Times New Roman" pitchFamily="18" charset="0"/>
              </a:rPr>
              <a:t>Messages can consist of simple text or can contain attachments, such as documents, graphics, or audio/video clips</a:t>
            </a:r>
          </a:p>
          <a:p>
            <a:pPr marL="1028700" lvl="2" indent="-4572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sz="2200">
                <a:solidFill>
                  <a:srgbClr val="000000"/>
                </a:solidFill>
                <a:latin typeface="Times New Roman" pitchFamily="18" charset="0"/>
              </a:rPr>
              <a:t>Internet </a:t>
            </a:r>
            <a:r>
              <a:rPr kumimoji="1" lang="en-US" sz="2200">
                <a:solidFill>
                  <a:schemeClr val="bg2"/>
                </a:solidFill>
                <a:latin typeface="Times New Roman" pitchFamily="18" charset="0"/>
              </a:rPr>
              <a:t>access providers</a:t>
            </a:r>
            <a:r>
              <a:rPr kumimoji="1" lang="en-US" sz="2200">
                <a:solidFill>
                  <a:srgbClr val="000000"/>
                </a:solidFill>
                <a:latin typeface="Times New Roman" pitchFamily="18" charset="0"/>
              </a:rPr>
              <a:t> usually provide an </a:t>
            </a:r>
            <a:r>
              <a:rPr kumimoji="1" lang="en-US" sz="2200">
                <a:solidFill>
                  <a:srgbClr val="D94439"/>
                </a:solidFill>
                <a:latin typeface="Times New Roman" pitchFamily="18" charset="0"/>
              </a:rPr>
              <a:t>e-mail program</a:t>
            </a:r>
          </a:p>
          <a:p>
            <a:pPr marL="1028700" lvl="2" indent="-4572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sz="2200">
                <a:solidFill>
                  <a:srgbClr val="000000"/>
                </a:solidFill>
                <a:latin typeface="Times New Roman" pitchFamily="18" charset="0"/>
              </a:rPr>
              <a:t>Some Web sites—such as Google Gmail, Windows Live Hotmail, and Yahoo! Mail—provide free e-mail services</a:t>
            </a:r>
          </a:p>
          <a:p>
            <a:pPr marL="609600" lvl="1" indent="-495300">
              <a:lnSpc>
                <a:spcPct val="90000"/>
              </a:lnSpc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One of the original services on the Internet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52233" name="Rectangle 44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2,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E-Mail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52234" name="Webpage">
              <a:hlinkClick r:id="rId3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5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5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5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5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 bldLvl="4" autoUpdateAnimBg="0" advAuto="1000"/>
      <p:bldP spid="85019" grpId="0" build="p" bldLvl="3" autoUpdateAnimBg="0" advAuto="5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History of the Internet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077913"/>
            <a:ext cx="8585200" cy="55086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has the Internet grown?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69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0" y="1747838"/>
            <a:ext cx="7612063" cy="1147762"/>
            <a:chOff x="816" y="1008"/>
            <a:chExt cx="4795" cy="723"/>
          </a:xfrm>
        </p:grpSpPr>
        <p:sp>
          <p:nvSpPr>
            <p:cNvPr id="7183" name="AutoShape 8"/>
            <p:cNvSpPr>
              <a:spLocks noChangeArrowheads="1"/>
            </p:cNvSpPr>
            <p:nvPr/>
          </p:nvSpPr>
          <p:spPr bwMode="auto">
            <a:xfrm>
              <a:off x="816" y="1008"/>
              <a:ext cx="4795" cy="723"/>
            </a:xfrm>
            <a:custGeom>
              <a:avLst/>
              <a:gdLst>
                <a:gd name="T0" fmla="*/ 1013 w 21600"/>
                <a:gd name="T1" fmla="*/ 12 h 21600"/>
                <a:gd name="T2" fmla="*/ 532 w 21600"/>
                <a:gd name="T3" fmla="*/ 24 h 21600"/>
                <a:gd name="T4" fmla="*/ 52 w 21600"/>
                <a:gd name="T5" fmla="*/ 12 h 21600"/>
                <a:gd name="T6" fmla="*/ 5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47 w 21600"/>
                <a:gd name="T13" fmla="*/ 2838 h 21600"/>
                <a:gd name="T14" fmla="*/ 18753 w 21600"/>
                <a:gd name="T15" fmla="*/ 187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091" y="21600"/>
                  </a:lnTo>
                  <a:lnTo>
                    <a:pt x="1950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000080"/>
              </a:extrusionClr>
            </a:sp3d>
          </p:spPr>
          <p:txBody>
            <a:bodyPr tIns="137160"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7184" name="Text Box 9"/>
            <p:cNvSpPr txBox="1">
              <a:spLocks noChangeArrowheads="1"/>
            </p:cNvSpPr>
            <p:nvPr/>
          </p:nvSpPr>
          <p:spPr bwMode="auto">
            <a:xfrm>
              <a:off x="816" y="1008"/>
              <a:ext cx="475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3716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AE8C4"/>
                  </a:solidFill>
                  <a:latin typeface="Times New Roman" pitchFamily="18" charset="0"/>
                </a:rPr>
                <a:t>Today</a:t>
              </a:r>
            </a:p>
            <a:p>
              <a:pPr algn="ctr"/>
              <a:r>
                <a:rPr lang="en-US" b="1">
                  <a:solidFill>
                    <a:srgbClr val="FAE8C4"/>
                  </a:solidFill>
                  <a:latin typeface="Times New Roman" pitchFamily="18" charset="0"/>
                </a:rPr>
                <a:t>More than 500 million host nodes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752600" y="3124200"/>
            <a:ext cx="6010275" cy="1092200"/>
            <a:chOff x="1097" y="2112"/>
            <a:chExt cx="3786" cy="685"/>
          </a:xfrm>
        </p:grpSpPr>
        <p:sp>
          <p:nvSpPr>
            <p:cNvPr id="7181" name="AutoShape 11"/>
            <p:cNvSpPr>
              <a:spLocks noChangeArrowheads="1"/>
            </p:cNvSpPr>
            <p:nvPr/>
          </p:nvSpPr>
          <p:spPr bwMode="auto">
            <a:xfrm>
              <a:off x="1097" y="2112"/>
              <a:ext cx="3786" cy="685"/>
            </a:xfrm>
            <a:custGeom>
              <a:avLst/>
              <a:gdLst>
                <a:gd name="T0" fmla="*/ 619 w 21600"/>
                <a:gd name="T1" fmla="*/ 11 h 21600"/>
                <a:gd name="T2" fmla="*/ 332 w 21600"/>
                <a:gd name="T3" fmla="*/ 22 h 21600"/>
                <a:gd name="T4" fmla="*/ 45 w 21600"/>
                <a:gd name="T5" fmla="*/ 11 h 21600"/>
                <a:gd name="T6" fmla="*/ 3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63 w 21600"/>
                <a:gd name="T13" fmla="*/ 3248 h 21600"/>
                <a:gd name="T14" fmla="*/ 18337 w 21600"/>
                <a:gd name="T15" fmla="*/ 183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925" y="21600"/>
                  </a:lnTo>
                  <a:lnTo>
                    <a:pt x="1867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003366"/>
              </a:extrusionClr>
            </a:sp3d>
          </p:spPr>
          <p:txBody>
            <a:bodyPr tIns="91440"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7182" name="Text Box 12"/>
            <p:cNvSpPr txBox="1">
              <a:spLocks noChangeArrowheads="1"/>
            </p:cNvSpPr>
            <p:nvPr/>
          </p:nvSpPr>
          <p:spPr bwMode="auto">
            <a:xfrm>
              <a:off x="1104" y="2159"/>
              <a:ext cx="374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91440">
              <a:spAutoFit/>
            </a:bodyPr>
            <a:lstStyle/>
            <a:p>
              <a:pPr algn="ctr"/>
              <a:r>
                <a:rPr lang="en-US" b="1">
                  <a:solidFill>
                    <a:srgbClr val="FAE8C4"/>
                  </a:solidFill>
                  <a:latin typeface="Times New Roman" pitchFamily="18" charset="0"/>
                </a:rPr>
                <a:t>1984</a:t>
              </a:r>
            </a:p>
            <a:p>
              <a:pPr algn="ctr"/>
              <a:r>
                <a:rPr lang="en-US" b="1">
                  <a:solidFill>
                    <a:srgbClr val="FAE8C4"/>
                  </a:solidFill>
                  <a:latin typeface="Times New Roman" pitchFamily="18" charset="0"/>
                </a:rPr>
                <a:t>More than 1,000 host nodes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590800" y="4419600"/>
            <a:ext cx="4267200" cy="838200"/>
            <a:chOff x="1344" y="3408"/>
            <a:chExt cx="2867" cy="528"/>
          </a:xfrm>
        </p:grpSpPr>
        <p:sp>
          <p:nvSpPr>
            <p:cNvPr id="7179" name="AutoShape 16"/>
            <p:cNvSpPr>
              <a:spLocks noChangeArrowheads="1"/>
            </p:cNvSpPr>
            <p:nvPr/>
          </p:nvSpPr>
          <p:spPr bwMode="auto">
            <a:xfrm>
              <a:off x="1344" y="3408"/>
              <a:ext cx="2867" cy="519"/>
            </a:xfrm>
            <a:custGeom>
              <a:avLst/>
              <a:gdLst>
                <a:gd name="T0" fmla="*/ 355 w 21600"/>
                <a:gd name="T1" fmla="*/ 6 h 21600"/>
                <a:gd name="T2" fmla="*/ 190 w 21600"/>
                <a:gd name="T3" fmla="*/ 12 h 21600"/>
                <a:gd name="T4" fmla="*/ 26 w 21600"/>
                <a:gd name="T5" fmla="*/ 6 h 21600"/>
                <a:gd name="T6" fmla="*/ 19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62 w 21600"/>
                <a:gd name="T13" fmla="*/ 3246 h 21600"/>
                <a:gd name="T14" fmla="*/ 18338 w 21600"/>
                <a:gd name="T15" fmla="*/ 1835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925" y="21600"/>
                  </a:lnTo>
                  <a:lnTo>
                    <a:pt x="1867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00808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7180" name="Text Box 15"/>
            <p:cNvSpPr txBox="1">
              <a:spLocks noChangeArrowheads="1"/>
            </p:cNvSpPr>
            <p:nvPr/>
          </p:nvSpPr>
          <p:spPr bwMode="auto">
            <a:xfrm>
              <a:off x="1392" y="3418"/>
              <a:ext cx="278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AE8C4"/>
                  </a:solidFill>
                  <a:latin typeface="Times New Roman" pitchFamily="18" charset="0"/>
                </a:rPr>
                <a:t>1969</a:t>
              </a:r>
            </a:p>
            <a:p>
              <a:pPr algn="ctr"/>
              <a:r>
                <a:rPr lang="en-US" b="1">
                  <a:solidFill>
                    <a:srgbClr val="FAE8C4"/>
                  </a:solidFill>
                  <a:latin typeface="Times New Roman" pitchFamily="18" charset="0"/>
                </a:rPr>
                <a:t>Four host nodes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7177" name="AutoShape 21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Text Box 22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bldLvl="5" autoUpdateAnimBg="0" advAuto="100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381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do you send an e-mail message?</a:t>
            </a:r>
            <a:endParaRPr lang="en-US" sz="1800" smtClean="0"/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93 Fig. 2-26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3255" name="AutoShape 50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6" name="Text Box 51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9" name="Picture 8" descr="CFig2-2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00200"/>
            <a:ext cx="4876800" cy="515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 bldLvl="5" autoUpdateAnimBg="0" advAuto="200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381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 </a:t>
            </a:r>
            <a:r>
              <a:rPr lang="en-US" smtClean="0">
                <a:solidFill>
                  <a:srgbClr val="D94439"/>
                </a:solidFill>
              </a:rPr>
              <a:t>e-mail address</a:t>
            </a:r>
            <a:r>
              <a:rPr lang="en-US" smtClean="0"/>
              <a:t>?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94 Fig. 2-27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4280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1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304800" y="1547813"/>
            <a:ext cx="85852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Unique name that consists of a </a:t>
            </a: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user name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and domain name that identifies the user</a:t>
            </a:r>
          </a:p>
        </p:txBody>
      </p:sp>
      <p:pic>
        <p:nvPicPr>
          <p:cNvPr id="10" name="Picture 9" descr="CFig2-2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514600"/>
            <a:ext cx="5793629" cy="363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bldLvl="5" autoUpdateAnimBg="0" advAuto="1000"/>
      <p:bldP spid="89099" grpId="0" build="p" bldLvl="2" autoUpdateAnimBg="0" advAuto="400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does an e-mail message travel?</a:t>
            </a:r>
            <a:endParaRPr lang="en-US" sz="1400" b="0" smtClean="0"/>
          </a:p>
          <a:p>
            <a:pPr>
              <a:buFont typeface="Monotype Sorts" pitchFamily="2" charset="2"/>
              <a:buNone/>
            </a:pPr>
            <a:endParaRPr lang="en-US" sz="1400" b="0" smtClean="0"/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95 Fig. 2-28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5321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2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1161" name="Arc 25"/>
          <p:cNvSpPr>
            <a:spLocks/>
          </p:cNvSpPr>
          <p:nvPr/>
        </p:nvSpPr>
        <p:spPr bwMode="auto">
          <a:xfrm rot="-4796430">
            <a:off x="2733675" y="1965326"/>
            <a:ext cx="1082675" cy="1835150"/>
          </a:xfrm>
          <a:custGeom>
            <a:avLst/>
            <a:gdLst>
              <a:gd name="T0" fmla="*/ 13064021 w 16694"/>
              <a:gd name="T1" fmla="*/ 0 h 21375"/>
              <a:gd name="T2" fmla="*/ 70215955 w 16694"/>
              <a:gd name="T3" fmla="*/ 56521419 h 21375"/>
              <a:gd name="T4" fmla="*/ 0 w 16694"/>
              <a:gd name="T5" fmla="*/ 157556735 h 21375"/>
              <a:gd name="T6" fmla="*/ 0 60000 65536"/>
              <a:gd name="T7" fmla="*/ 0 60000 65536"/>
              <a:gd name="T8" fmla="*/ 0 60000 65536"/>
              <a:gd name="T9" fmla="*/ 0 w 16694"/>
              <a:gd name="T10" fmla="*/ 0 h 21375"/>
              <a:gd name="T11" fmla="*/ 16694 w 16694"/>
              <a:gd name="T12" fmla="*/ 21375 h 213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694" h="21375" fill="none" extrusionOk="0">
                <a:moveTo>
                  <a:pt x="3106" y="-1"/>
                </a:moveTo>
                <a:cubicBezTo>
                  <a:pt x="8432" y="773"/>
                  <a:pt x="13278" y="3508"/>
                  <a:pt x="16693" y="7668"/>
                </a:cubicBezTo>
              </a:path>
              <a:path w="16694" h="21375" stroke="0" extrusionOk="0">
                <a:moveTo>
                  <a:pt x="3106" y="-1"/>
                </a:moveTo>
                <a:cubicBezTo>
                  <a:pt x="8432" y="773"/>
                  <a:pt x="13278" y="3508"/>
                  <a:pt x="16693" y="7668"/>
                </a:cubicBezTo>
                <a:lnTo>
                  <a:pt x="0" y="21375"/>
                </a:lnTo>
                <a:close/>
              </a:path>
            </a:pathLst>
          </a:custGeom>
          <a:noFill/>
          <a:ln w="76200">
            <a:solidFill>
              <a:srgbClr val="3399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63" name="Arc 27"/>
          <p:cNvSpPr>
            <a:spLocks/>
          </p:cNvSpPr>
          <p:nvPr/>
        </p:nvSpPr>
        <p:spPr bwMode="auto">
          <a:xfrm rot="-9544610">
            <a:off x="2320925" y="2981325"/>
            <a:ext cx="1250950" cy="2187575"/>
          </a:xfrm>
          <a:custGeom>
            <a:avLst/>
            <a:gdLst>
              <a:gd name="T0" fmla="*/ 7924150 w 11949"/>
              <a:gd name="T1" fmla="*/ 0 h 21588"/>
              <a:gd name="T2" fmla="*/ 130962927 w 11949"/>
              <a:gd name="T3" fmla="*/ 36904434 h 21588"/>
              <a:gd name="T4" fmla="*/ 0 w 11949"/>
              <a:gd name="T5" fmla="*/ 221673274 h 21588"/>
              <a:gd name="T6" fmla="*/ 0 60000 65536"/>
              <a:gd name="T7" fmla="*/ 0 60000 65536"/>
              <a:gd name="T8" fmla="*/ 0 60000 65536"/>
              <a:gd name="T9" fmla="*/ 0 w 11949"/>
              <a:gd name="T10" fmla="*/ 0 h 21588"/>
              <a:gd name="T11" fmla="*/ 11949 w 11949"/>
              <a:gd name="T12" fmla="*/ 21588 h 2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49" h="21588" fill="none" extrusionOk="0">
                <a:moveTo>
                  <a:pt x="722" y="0"/>
                </a:moveTo>
                <a:cubicBezTo>
                  <a:pt x="4725" y="134"/>
                  <a:pt x="8612" y="1378"/>
                  <a:pt x="11948" y="3594"/>
                </a:cubicBezTo>
              </a:path>
              <a:path w="11949" h="21588" stroke="0" extrusionOk="0">
                <a:moveTo>
                  <a:pt x="722" y="0"/>
                </a:moveTo>
                <a:cubicBezTo>
                  <a:pt x="4725" y="134"/>
                  <a:pt x="8612" y="1378"/>
                  <a:pt x="11948" y="3594"/>
                </a:cubicBezTo>
                <a:lnTo>
                  <a:pt x="0" y="21588"/>
                </a:lnTo>
                <a:close/>
              </a:path>
            </a:pathLst>
          </a:custGeom>
          <a:noFill/>
          <a:ln w="76200">
            <a:solidFill>
              <a:srgbClr val="3399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70" name="Arc 34"/>
          <p:cNvSpPr>
            <a:spLocks/>
          </p:cNvSpPr>
          <p:nvPr/>
        </p:nvSpPr>
        <p:spPr bwMode="auto">
          <a:xfrm rot="10700868">
            <a:off x="3276600" y="3505200"/>
            <a:ext cx="838200" cy="2087563"/>
          </a:xfrm>
          <a:custGeom>
            <a:avLst/>
            <a:gdLst>
              <a:gd name="T0" fmla="*/ 19668275 w 11949"/>
              <a:gd name="T1" fmla="*/ 0 h 21227"/>
              <a:gd name="T2" fmla="*/ 58798161 w 11949"/>
              <a:gd name="T3" fmla="*/ 31268502 h 21227"/>
              <a:gd name="T4" fmla="*/ 0 w 11949"/>
              <a:gd name="T5" fmla="*/ 205300736 h 21227"/>
              <a:gd name="T6" fmla="*/ 0 60000 65536"/>
              <a:gd name="T7" fmla="*/ 0 60000 65536"/>
              <a:gd name="T8" fmla="*/ 0 60000 65536"/>
              <a:gd name="T9" fmla="*/ 0 w 11949"/>
              <a:gd name="T10" fmla="*/ 0 h 21227"/>
              <a:gd name="T11" fmla="*/ 11949 w 11949"/>
              <a:gd name="T12" fmla="*/ 21227 h 212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49" h="21227" fill="none" extrusionOk="0">
                <a:moveTo>
                  <a:pt x="3996" y="0"/>
                </a:moveTo>
                <a:cubicBezTo>
                  <a:pt x="6837" y="534"/>
                  <a:pt x="9541" y="1634"/>
                  <a:pt x="11948" y="3233"/>
                </a:cubicBezTo>
              </a:path>
              <a:path w="11949" h="21227" stroke="0" extrusionOk="0">
                <a:moveTo>
                  <a:pt x="3996" y="0"/>
                </a:moveTo>
                <a:cubicBezTo>
                  <a:pt x="6837" y="534"/>
                  <a:pt x="9541" y="1634"/>
                  <a:pt x="11948" y="3233"/>
                </a:cubicBezTo>
                <a:lnTo>
                  <a:pt x="0" y="21227"/>
                </a:lnTo>
                <a:close/>
              </a:path>
            </a:pathLst>
          </a:custGeom>
          <a:noFill/>
          <a:ln w="76200">
            <a:solidFill>
              <a:srgbClr val="3399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62" name="Arc 26"/>
          <p:cNvSpPr>
            <a:spLocks/>
          </p:cNvSpPr>
          <p:nvPr/>
        </p:nvSpPr>
        <p:spPr bwMode="auto">
          <a:xfrm rot="5756069">
            <a:off x="3880644" y="3747294"/>
            <a:ext cx="2362200" cy="1497012"/>
          </a:xfrm>
          <a:custGeom>
            <a:avLst/>
            <a:gdLst>
              <a:gd name="T0" fmla="*/ 198103043 w 21600"/>
              <a:gd name="T1" fmla="*/ 0 h 14162"/>
              <a:gd name="T2" fmla="*/ 258308773 w 21600"/>
              <a:gd name="T3" fmla="*/ 158243543 h 14162"/>
              <a:gd name="T4" fmla="*/ 0 w 21600"/>
              <a:gd name="T5" fmla="*/ 154913797 h 14162"/>
              <a:gd name="T6" fmla="*/ 0 60000 65536"/>
              <a:gd name="T7" fmla="*/ 0 60000 65536"/>
              <a:gd name="T8" fmla="*/ 0 60000 65536"/>
              <a:gd name="T9" fmla="*/ 0 w 21600"/>
              <a:gd name="T10" fmla="*/ 0 h 14162"/>
              <a:gd name="T11" fmla="*/ 21600 w 21600"/>
              <a:gd name="T12" fmla="*/ 14162 h 14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162" fill="none" extrusionOk="0">
                <a:moveTo>
                  <a:pt x="16563" y="0"/>
                </a:moveTo>
                <a:cubicBezTo>
                  <a:pt x="19817" y="3887"/>
                  <a:pt x="21600" y="8794"/>
                  <a:pt x="21600" y="13864"/>
                </a:cubicBezTo>
                <a:cubicBezTo>
                  <a:pt x="21600" y="13963"/>
                  <a:pt x="21599" y="14062"/>
                  <a:pt x="21597" y="14161"/>
                </a:cubicBezTo>
              </a:path>
              <a:path w="21600" h="14162" stroke="0" extrusionOk="0">
                <a:moveTo>
                  <a:pt x="16563" y="0"/>
                </a:moveTo>
                <a:cubicBezTo>
                  <a:pt x="19817" y="3887"/>
                  <a:pt x="21600" y="8794"/>
                  <a:pt x="21600" y="13864"/>
                </a:cubicBezTo>
                <a:cubicBezTo>
                  <a:pt x="21600" y="13963"/>
                  <a:pt x="21599" y="14062"/>
                  <a:pt x="21597" y="14161"/>
                </a:cubicBezTo>
                <a:lnTo>
                  <a:pt x="0" y="13864"/>
                </a:lnTo>
                <a:close/>
              </a:path>
            </a:pathLst>
          </a:custGeom>
          <a:noFill/>
          <a:ln w="76200">
            <a:solidFill>
              <a:srgbClr val="3399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72" name="Arc 36"/>
          <p:cNvSpPr>
            <a:spLocks/>
          </p:cNvSpPr>
          <p:nvPr/>
        </p:nvSpPr>
        <p:spPr bwMode="auto">
          <a:xfrm rot="3004745">
            <a:off x="5068094" y="2399506"/>
            <a:ext cx="2301875" cy="1465263"/>
          </a:xfrm>
          <a:custGeom>
            <a:avLst/>
            <a:gdLst>
              <a:gd name="T0" fmla="*/ 198016228 w 21053"/>
              <a:gd name="T1" fmla="*/ 0 h 13864"/>
              <a:gd name="T2" fmla="*/ 251680357 w 21053"/>
              <a:gd name="T3" fmla="*/ 100898849 h 13864"/>
              <a:gd name="T4" fmla="*/ 0 w 21053"/>
              <a:gd name="T5" fmla="*/ 154861208 h 13864"/>
              <a:gd name="T6" fmla="*/ 0 60000 65536"/>
              <a:gd name="T7" fmla="*/ 0 60000 65536"/>
              <a:gd name="T8" fmla="*/ 0 60000 65536"/>
              <a:gd name="T9" fmla="*/ 0 w 21053"/>
              <a:gd name="T10" fmla="*/ 0 h 13864"/>
              <a:gd name="T11" fmla="*/ 21053 w 21053"/>
              <a:gd name="T12" fmla="*/ 13864 h 13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053" h="13864" fill="none" extrusionOk="0">
                <a:moveTo>
                  <a:pt x="16563" y="0"/>
                </a:moveTo>
                <a:cubicBezTo>
                  <a:pt x="18751" y="2614"/>
                  <a:pt x="20290" y="5710"/>
                  <a:pt x="21052" y="9033"/>
                </a:cubicBezTo>
              </a:path>
              <a:path w="21053" h="13864" stroke="0" extrusionOk="0">
                <a:moveTo>
                  <a:pt x="16563" y="0"/>
                </a:moveTo>
                <a:cubicBezTo>
                  <a:pt x="18751" y="2614"/>
                  <a:pt x="20290" y="5710"/>
                  <a:pt x="21052" y="9033"/>
                </a:cubicBezTo>
                <a:lnTo>
                  <a:pt x="0" y="13864"/>
                </a:lnTo>
                <a:close/>
              </a:path>
            </a:pathLst>
          </a:custGeom>
          <a:noFill/>
          <a:ln w="76200">
            <a:solidFill>
              <a:srgbClr val="3399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5715000" y="3811588"/>
            <a:ext cx="3351213" cy="1674812"/>
            <a:chOff x="3600" y="2401"/>
            <a:chExt cx="2111" cy="1055"/>
          </a:xfrm>
        </p:grpSpPr>
        <p:sp>
          <p:nvSpPr>
            <p:cNvPr id="55319" name="Rectangle 16"/>
            <p:cNvSpPr>
              <a:spLocks noChangeArrowheads="1"/>
            </p:cNvSpPr>
            <p:nvPr/>
          </p:nvSpPr>
          <p:spPr bwMode="auto">
            <a:xfrm>
              <a:off x="4509" y="2401"/>
              <a:ext cx="1202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</a:pPr>
              <a:r>
                <a:rPr kumimoji="1" lang="en-US" sz="1600" b="1">
                  <a:solidFill>
                    <a:srgbClr val="000000"/>
                  </a:solidFill>
                  <a:latin typeface="Arial (W1)" pitchFamily="34" charset="0"/>
                </a:rPr>
                <a:t>Step 4.</a:t>
              </a:r>
              <a: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When recipient uses </a:t>
              </a:r>
              <a:b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e-mail software to check for e-mail messages, the message transfers from incoming mail server to recipient’s computer</a:t>
              </a:r>
            </a:p>
          </p:txBody>
        </p:sp>
        <p:pic>
          <p:nvPicPr>
            <p:cNvPr id="55320" name="Picture 40" descr="fig02_28d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00" y="2640"/>
              <a:ext cx="766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1177" name="Picture 41" descr="fig02_28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752600"/>
            <a:ext cx="171291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228600" y="2971800"/>
            <a:ext cx="2408238" cy="1965325"/>
            <a:chOff x="144" y="1872"/>
            <a:chExt cx="1517" cy="1238"/>
          </a:xfrm>
        </p:grpSpPr>
        <p:sp>
          <p:nvSpPr>
            <p:cNvPr id="55317" name="Rectangle 14"/>
            <p:cNvSpPr>
              <a:spLocks noChangeArrowheads="1"/>
            </p:cNvSpPr>
            <p:nvPr/>
          </p:nvSpPr>
          <p:spPr bwMode="auto">
            <a:xfrm>
              <a:off x="144" y="2094"/>
              <a:ext cx="912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</a:pPr>
              <a:r>
                <a:rPr kumimoji="1" lang="en-US" sz="1600" b="1">
                  <a:solidFill>
                    <a:srgbClr val="000000"/>
                  </a:solidFill>
                  <a:latin typeface="Arial (W1)" pitchFamily="34" charset="0"/>
                </a:rPr>
                <a:t>Step 2.</a:t>
              </a:r>
              <a: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Your software contacts software on your service provider’s outgoing mail server</a:t>
              </a:r>
            </a:p>
          </p:txBody>
        </p:sp>
        <p:pic>
          <p:nvPicPr>
            <p:cNvPr id="55318" name="Picture 42" descr="fig02_28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1872"/>
              <a:ext cx="653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1676400" y="4876800"/>
            <a:ext cx="3429000" cy="1905000"/>
            <a:chOff x="1056" y="3072"/>
            <a:chExt cx="2160" cy="1200"/>
          </a:xfrm>
        </p:grpSpPr>
        <p:sp>
          <p:nvSpPr>
            <p:cNvPr id="55315" name="Rectangle 15"/>
            <p:cNvSpPr>
              <a:spLocks noChangeArrowheads="1"/>
            </p:cNvSpPr>
            <p:nvPr/>
          </p:nvSpPr>
          <p:spPr bwMode="auto">
            <a:xfrm>
              <a:off x="1056" y="3524"/>
              <a:ext cx="2160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</a:pPr>
              <a:r>
                <a:rPr kumimoji="1" lang="en-US" sz="1600" b="1">
                  <a:solidFill>
                    <a:srgbClr val="000000"/>
                  </a:solidFill>
                  <a:latin typeface="Arial (W1)" pitchFamily="34" charset="0"/>
                </a:rPr>
                <a:t>Step 3.</a:t>
              </a:r>
              <a: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Software on outgoing mail server </a:t>
              </a:r>
              <a:b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determines best route for data and sends message, which travels along Internet </a:t>
              </a:r>
              <a:b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routers to recipient’s incoming mail server</a:t>
              </a:r>
            </a:p>
          </p:txBody>
        </p:sp>
        <p:pic>
          <p:nvPicPr>
            <p:cNvPr id="55316" name="Picture 43" descr="fig02_28c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24" y="3072"/>
              <a:ext cx="347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1180" name="Picture 44" descr="fig02_28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5029200"/>
            <a:ext cx="5508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2971800" y="1524000"/>
            <a:ext cx="3048000" cy="1339850"/>
            <a:chOff x="1872" y="960"/>
            <a:chExt cx="1920" cy="844"/>
          </a:xfrm>
        </p:grpSpPr>
        <p:sp>
          <p:nvSpPr>
            <p:cNvPr id="55313" name="Rectangle 13"/>
            <p:cNvSpPr>
              <a:spLocks noChangeArrowheads="1"/>
            </p:cNvSpPr>
            <p:nvPr/>
          </p:nvSpPr>
          <p:spPr bwMode="auto">
            <a:xfrm>
              <a:off x="2928" y="1056"/>
              <a:ext cx="86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</a:pPr>
              <a:r>
                <a:rPr kumimoji="1" lang="en-US" sz="1600" b="1">
                  <a:solidFill>
                    <a:srgbClr val="000000"/>
                  </a:solidFill>
                  <a:latin typeface="Arial (W1)" pitchFamily="34" charset="0"/>
                </a:rPr>
                <a:t>Step 1.</a:t>
              </a:r>
              <a: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kumimoji="1" lang="en-US" sz="18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Using e-mail </a:t>
              </a:r>
              <a:b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software, you </a:t>
              </a:r>
              <a:b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create and send </a:t>
              </a:r>
              <a:b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400">
                  <a:solidFill>
                    <a:srgbClr val="000000"/>
                  </a:solidFill>
                  <a:latin typeface="Times New Roman" pitchFamily="18" charset="0"/>
                </a:rPr>
                <a:t>message</a:t>
              </a:r>
            </a:p>
          </p:txBody>
        </p:sp>
        <p:pic>
          <p:nvPicPr>
            <p:cNvPr id="55314" name="Picture 45" descr="fig02_28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72" y="960"/>
              <a:ext cx="1079" cy="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bldLvl="5" autoUpdateAnimBg="0" advAuto="1000"/>
      <p:bldP spid="91161" grpId="0" animBg="1"/>
      <p:bldP spid="91163" grpId="0" animBg="1"/>
      <p:bldP spid="91170" grpId="0" animBg="1"/>
      <p:bldP spid="91162" grpId="0" animBg="1"/>
      <p:bldP spid="9117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6019800" cy="5857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mailing list</a:t>
            </a:r>
            <a:r>
              <a:rPr lang="en-US" smtClean="0"/>
              <a:t>?</a:t>
            </a:r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96 Fig. 2-29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6331" name="AutoShape 2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2" name="Text Box 2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7307" name="Rectangle 27"/>
          <p:cNvSpPr>
            <a:spLocks noChangeArrowheads="1"/>
          </p:cNvSpPr>
          <p:nvPr/>
        </p:nvSpPr>
        <p:spPr bwMode="auto">
          <a:xfrm>
            <a:off x="304800" y="1524000"/>
            <a:ext cx="5638800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lnSpc>
                <a:spcPct val="90000"/>
              </a:lnSpc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Group of e-mail </a:t>
            </a:r>
            <a:b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names and addresses </a:t>
            </a:r>
            <a: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 dirty="0" smtClean="0">
                <a:solidFill>
                  <a:srgbClr val="000000"/>
                </a:solidFill>
                <a:latin typeface="Times New Roman" pitchFamily="18" charset="0"/>
              </a:rPr>
              <a:t>given </a:t>
            </a: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a single name</a:t>
            </a:r>
          </a:p>
          <a:p>
            <a:pPr marL="609600" lvl="1" indent="-495300">
              <a:lnSpc>
                <a:spcPct val="90000"/>
              </a:lnSpc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When a message is sent </a:t>
            </a:r>
            <a:b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to the mailing list, </a:t>
            </a:r>
            <a:b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everyone on the list </a:t>
            </a:r>
            <a:b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receives the message</a:t>
            </a:r>
          </a:p>
          <a:p>
            <a:pPr marL="609600" lvl="1" indent="-495300">
              <a:lnSpc>
                <a:spcPct val="90000"/>
              </a:lnSpc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To add your name to a mailing list you must </a:t>
            </a:r>
            <a:r>
              <a:rPr kumimoji="1" lang="en-US" sz="2600" b="1" dirty="0">
                <a:solidFill>
                  <a:srgbClr val="D94439"/>
                </a:solidFill>
                <a:latin typeface="Times New Roman" pitchFamily="18" charset="0"/>
              </a:rPr>
              <a:t>subscribe</a:t>
            </a: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 to it; to remove your name you must </a:t>
            </a:r>
            <a:r>
              <a:rPr kumimoji="1" lang="en-US" sz="2600" b="1" dirty="0">
                <a:solidFill>
                  <a:srgbClr val="D94439"/>
                </a:solidFill>
                <a:latin typeface="Times New Roman" pitchFamily="18" charset="0"/>
              </a:rPr>
              <a:t>unsubscribe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56329" name="Rectangle 45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2,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Mailing Lists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56330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2-2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447800"/>
            <a:ext cx="4350664" cy="245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7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7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307" grpId="0" build="p" bldLvl="2" autoUpdateAnimBg="0" advAuto="600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119188"/>
            <a:ext cx="8534400" cy="509587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instant messaging (IM)</a:t>
            </a:r>
            <a:r>
              <a:rPr lang="en-US" smtClean="0"/>
              <a:t>?</a:t>
            </a:r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96 - 97 Fig. 2-30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7352" name="AutoShape 2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3" name="Text Box 2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1423" name="Rectangle 47"/>
          <p:cNvSpPr>
            <a:spLocks noChangeArrowheads="1"/>
          </p:cNvSpPr>
          <p:nvPr/>
        </p:nvSpPr>
        <p:spPr bwMode="auto">
          <a:xfrm>
            <a:off x="304800" y="152400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000" b="1">
                <a:solidFill>
                  <a:srgbClr val="000000"/>
                </a:solidFill>
                <a:latin typeface="Times New Roman" pitchFamily="18" charset="0"/>
              </a:rPr>
              <a:t>A real-time Internet communications service that notifies you when one or more people are online and allows you to exchange messages or files</a:t>
            </a:r>
          </a:p>
        </p:txBody>
      </p:sp>
      <p:pic>
        <p:nvPicPr>
          <p:cNvPr id="10" name="Picture 9" descr="CFig2-3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09800"/>
            <a:ext cx="4530201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bldLvl="5" autoUpdateAnimBg="0" advAuto="1000"/>
      <p:bldP spid="101423" grpId="0" build="p" bldLvl="2" autoUpdateAnimBg="0" advAuto="300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467600" cy="5857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 </a:t>
            </a:r>
            <a:r>
              <a:rPr lang="en-US" smtClean="0">
                <a:solidFill>
                  <a:srgbClr val="D94439"/>
                </a:solidFill>
              </a:rPr>
              <a:t>chat</a:t>
            </a:r>
            <a:r>
              <a:rPr lang="en-US" smtClean="0"/>
              <a:t>?</a:t>
            </a: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97 - 98 Fig. 2-31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8380" name="AutoShape 2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1" name="Text Box 2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304800" y="1524000"/>
            <a:ext cx="7467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Real-time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typed conversation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that takes place on a computer</a:t>
            </a:r>
          </a:p>
        </p:txBody>
      </p:sp>
      <p:sp>
        <p:nvSpPr>
          <p:cNvPr id="99356" name="Rectangle 28"/>
          <p:cNvSpPr>
            <a:spLocks noChangeArrowheads="1"/>
          </p:cNvSpPr>
          <p:nvPr/>
        </p:nvSpPr>
        <p:spPr bwMode="auto">
          <a:xfrm>
            <a:off x="304800" y="2362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Chat room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is location on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server that permits users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to discuss topics of interest</a:t>
            </a: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58378" name="Rectangle 51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2,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Chat Rooms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58379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9382" name="Picture 54" descr="fig02_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667000"/>
            <a:ext cx="3843338" cy="318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bldLvl="5" autoUpdateAnimBg="0" advAuto="1000"/>
      <p:bldP spid="99355" grpId="0" build="p" bldLvl="2" autoUpdateAnimBg="0" advAuto="4000"/>
      <p:bldP spid="99356" grpId="0" build="p" bldLvl="2" autoUpdateAnimBg="0" advAuto="300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VoIP </a:t>
            </a:r>
            <a:r>
              <a:rPr lang="en-US" smtClean="0">
                <a:solidFill>
                  <a:schemeClr val="bg2"/>
                </a:solidFill>
              </a:rPr>
              <a:t>(Voice over IP)</a:t>
            </a:r>
            <a:r>
              <a:rPr lang="en-US" smtClean="0"/>
              <a:t>?</a:t>
            </a: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304800" y="1524000"/>
            <a:ext cx="858520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Enables users to speak to other users over the Internet</a:t>
            </a:r>
          </a:p>
          <a:p>
            <a:pPr marL="1028700" lvl="2" indent="-457200">
              <a:spcBef>
                <a:spcPct val="20000"/>
              </a:spcBef>
              <a:buClr>
                <a:srgbClr val="D94439"/>
              </a:buClr>
              <a:buFont typeface="Times" pitchFamily="18" charset="0"/>
              <a:buNone/>
            </a:pPr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940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98 - 99 Fig. 2-32</a:t>
            </a:r>
          </a:p>
        </p:txBody>
      </p:sp>
      <p:pic>
        <p:nvPicPr>
          <p:cNvPr id="10" name="Picture 9" descr="CFig2-3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133600"/>
            <a:ext cx="7620000" cy="395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build="p" bldLvl="3" autoUpdateAnimBg="0" advAuto="400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FTP</a:t>
            </a:r>
            <a:r>
              <a:rPr lang="en-US" smtClean="0"/>
              <a:t>?</a:t>
            </a: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98 – 99 Fig. 2-33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60427" name="AutoShape 2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8" name="Text Box 2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3211" name="Rectangle 27"/>
          <p:cNvSpPr>
            <a:spLocks noChangeArrowheads="1"/>
          </p:cNvSpPr>
          <p:nvPr/>
        </p:nvSpPr>
        <p:spPr bwMode="auto">
          <a:xfrm>
            <a:off x="304800" y="1547813"/>
            <a:ext cx="85852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F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ile </a:t>
            </a: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T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ransfer </a:t>
            </a: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P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rotocol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Internet standard that allows you to upload and download files with other computers on the Internet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0" y="4648200"/>
            <a:ext cx="1981200" cy="1295400"/>
            <a:chOff x="0" y="3024"/>
            <a:chExt cx="1248" cy="816"/>
          </a:xfrm>
        </p:grpSpPr>
        <p:sp>
          <p:nvSpPr>
            <p:cNvPr id="60425" name="Rectangle 45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 dirty="0">
                  <a:solidFill>
                    <a:schemeClr val="bg2"/>
                  </a:solidFill>
                  <a:latin typeface="Arial Narrow" pitchFamily="34" charset="0"/>
                </a:rPr>
                <a:t>Click to view Web </a:t>
              </a:r>
              <a:r>
                <a:rPr kumimoji="1" lang="en-US" sz="1200" dirty="0" smtClean="0">
                  <a:solidFill>
                    <a:schemeClr val="bg2"/>
                  </a:solidFill>
                  <a:latin typeface="Arial Narrow" pitchFamily="34" charset="0"/>
                </a:rPr>
                <a:t/>
              </a:r>
              <a:br>
                <a:rPr kumimoji="1" lang="en-US" sz="1200" dirty="0" smtClean="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 dirty="0" smtClean="0">
                  <a:solidFill>
                    <a:schemeClr val="bg2"/>
                  </a:solidFill>
                  <a:latin typeface="Arial Narrow" pitchFamily="34" charset="0"/>
                </a:rPr>
                <a:t>Link, click </a:t>
              </a:r>
              <a:r>
                <a:rPr kumimoji="1" lang="en-US" sz="1200" dirty="0">
                  <a:solidFill>
                    <a:schemeClr val="bg2"/>
                  </a:solidFill>
                  <a:latin typeface="Arial Narrow" pitchFamily="34" charset="0"/>
                </a:rPr>
                <a:t>Chapter 2, </a:t>
              </a:r>
              <a:r>
                <a:rPr kumimoji="1" lang="en-US" sz="1200" dirty="0" smtClean="0">
                  <a:solidFill>
                    <a:schemeClr val="bg2"/>
                  </a:solidFill>
                  <a:latin typeface="Arial Narrow" pitchFamily="34" charset="0"/>
                </a:rPr>
                <a:t/>
              </a:r>
              <a:br>
                <a:rPr kumimoji="1" lang="en-US" sz="1200" dirty="0" smtClean="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 dirty="0" smtClean="0">
                  <a:solidFill>
                    <a:schemeClr val="bg2"/>
                  </a:solidFill>
                  <a:latin typeface="Arial Narrow" pitchFamily="34" charset="0"/>
                </a:rPr>
                <a:t>Click </a:t>
              </a:r>
              <a:r>
                <a:rPr kumimoji="1" lang="en-US" sz="1200" dirty="0">
                  <a:solidFill>
                    <a:schemeClr val="bg2"/>
                  </a:solidFill>
                  <a:latin typeface="Arial Narrow" pitchFamily="34" charset="0"/>
                </a:rPr>
                <a:t>Web Link</a:t>
              </a:r>
              <a:br>
                <a:rPr kumimoji="1" lang="en-US" sz="1200" dirty="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 dirty="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 dirty="0">
                  <a:solidFill>
                    <a:schemeClr val="bg2"/>
                  </a:solidFill>
                  <a:latin typeface="Arial Narrow" pitchFamily="34" charset="0"/>
                </a:rPr>
                <a:t>then click FTP </a:t>
              </a:r>
              <a:br>
                <a:rPr kumimoji="1" lang="en-US" sz="1200" dirty="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 dirty="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60426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2-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95600"/>
            <a:ext cx="7620000" cy="334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3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bldLvl="5" autoUpdateAnimBg="0" advAuto="1000"/>
      <p:bldP spid="93211" grpId="0" build="p" bldLvl="5" autoUpdateAnimBg="0" advAuto="200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Internet Services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19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</a:t>
            </a:r>
            <a:r>
              <a:rPr lang="en-US" smtClean="0">
                <a:solidFill>
                  <a:srgbClr val="D94439"/>
                </a:solidFill>
              </a:rPr>
              <a:t>newsgroups</a:t>
            </a:r>
            <a:r>
              <a:rPr lang="en-US" b="0" smtClean="0"/>
              <a:t> </a:t>
            </a:r>
            <a:r>
              <a:rPr lang="en-US" smtClean="0"/>
              <a:t>and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message boards</a:t>
            </a:r>
            <a:r>
              <a:rPr lang="en-US" smtClean="0"/>
              <a:t>?</a:t>
            </a: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100 Fig. 2-34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61452" name="AutoShape 2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3" name="Text Box 25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5259" name="Rectangle 27"/>
          <p:cNvSpPr>
            <a:spLocks noChangeArrowheads="1"/>
          </p:cNvSpPr>
          <p:nvPr/>
        </p:nvSpPr>
        <p:spPr bwMode="auto">
          <a:xfrm>
            <a:off x="304800" y="1524000"/>
            <a:ext cx="858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Newsgroup</a:t>
            </a:r>
          </a:p>
        </p:txBody>
      </p:sp>
      <p:sp>
        <p:nvSpPr>
          <p:cNvPr id="95275" name="Rectangle 43"/>
          <p:cNvSpPr>
            <a:spLocks noChangeArrowheads="1"/>
          </p:cNvSpPr>
          <p:nvPr/>
        </p:nvSpPr>
        <p:spPr bwMode="auto">
          <a:xfrm>
            <a:off x="304800" y="2971800"/>
            <a:ext cx="4013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Many Web sites use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message boards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because they are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easier to use</a:t>
            </a:r>
          </a:p>
        </p:txBody>
      </p:sp>
      <p:sp>
        <p:nvSpPr>
          <p:cNvPr id="95276" name="Rectangle 44"/>
          <p:cNvSpPr>
            <a:spLocks noChangeArrowheads="1"/>
          </p:cNvSpPr>
          <p:nvPr/>
        </p:nvSpPr>
        <p:spPr bwMode="auto">
          <a:xfrm>
            <a:off x="304800" y="1905000"/>
            <a:ext cx="759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Online area where users discuss a particular subject</a:t>
            </a:r>
          </a:p>
        </p:txBody>
      </p:sp>
      <p:sp>
        <p:nvSpPr>
          <p:cNvPr id="95277" name="Rectangle 45"/>
          <p:cNvSpPr>
            <a:spLocks noChangeArrowheads="1"/>
          </p:cNvSpPr>
          <p:nvPr/>
        </p:nvSpPr>
        <p:spPr bwMode="auto">
          <a:xfrm>
            <a:off x="304800" y="2222500"/>
            <a:ext cx="485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Message board</a:t>
            </a:r>
          </a:p>
        </p:txBody>
      </p:sp>
      <p:sp>
        <p:nvSpPr>
          <p:cNvPr id="95278" name="Rectangle 46"/>
          <p:cNvSpPr>
            <a:spLocks noChangeArrowheads="1"/>
          </p:cNvSpPr>
          <p:nvPr/>
        </p:nvSpPr>
        <p:spPr bwMode="auto">
          <a:xfrm>
            <a:off x="304800" y="2590800"/>
            <a:ext cx="675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Type of discussion group</a:t>
            </a:r>
          </a:p>
        </p:txBody>
      </p:sp>
      <p:pic>
        <p:nvPicPr>
          <p:cNvPr id="14" name="Picture 13" descr="CFig2-3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14600"/>
            <a:ext cx="3962400" cy="336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5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5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5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5" autoUpdateAnimBg="0" advAuto="1000"/>
      <p:bldP spid="95259" grpId="0" build="p" bldLvl="3" autoUpdateAnimBg="0" advAuto="4000"/>
      <p:bldP spid="95275" grpId="0" build="p" bldLvl="3" autoUpdateAnimBg="0" advAuto="4000"/>
      <p:bldP spid="95276" grpId="0" build="p" bldLvl="3" autoUpdateAnimBg="0" advAuto="3000"/>
      <p:bldP spid="95277" grpId="0" build="p" bldLvl="3" autoUpdateAnimBg="0" advAuto="6000"/>
      <p:bldP spid="95278" grpId="0" build="p" bldLvl="3" autoUpdateAnimBg="0" advAuto="300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Netiquette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857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netiquette</a:t>
            </a:r>
            <a:r>
              <a:rPr lang="en-US" smtClean="0"/>
              <a:t>?</a:t>
            </a:r>
          </a:p>
        </p:txBody>
      </p: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100 Fig. 2-35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62472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3435" name="Oval 11"/>
          <p:cNvSpPr>
            <a:spLocks noChangeArrowheads="1"/>
          </p:cNvSpPr>
          <p:nvPr/>
        </p:nvSpPr>
        <p:spPr bwMode="auto">
          <a:xfrm>
            <a:off x="1295400" y="2667000"/>
            <a:ext cx="6019800" cy="2133600"/>
          </a:xfrm>
          <a:prstGeom prst="ellipse">
            <a:avLst/>
          </a:prstGeom>
          <a:solidFill>
            <a:srgbClr val="FFD627"/>
          </a:solidFill>
          <a:ln w="9525">
            <a:round/>
            <a:headEnd/>
            <a:tailEnd/>
          </a:ln>
          <a:scene3d>
            <a:camera prst="legacyPerspectiveBottom"/>
            <a:lightRig rig="legacyFlat3" dir="r"/>
          </a:scene3d>
          <a:sp3d extrusionH="121893000" prstMaterial="legacyMatte">
            <a:bevelT w="13500" h="13500" prst="angle"/>
            <a:bevelB w="13500" h="13500" prst="angle"/>
            <a:extrusionClr>
              <a:srgbClr val="FFD627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Golden Rule: Treat others as </a:t>
            </a:r>
            <a:b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you would like them to treat you.</a:t>
            </a: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304800" y="1524000"/>
            <a:ext cx="858520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Code of acceptable behaviors users should follow while on the Internet</a:t>
            </a:r>
          </a:p>
          <a:p>
            <a:pPr marL="1028700" lvl="2" indent="-457200">
              <a:spcBef>
                <a:spcPct val="20000"/>
              </a:spcBef>
              <a:buClr>
                <a:srgbClr val="D94439"/>
              </a:buClr>
              <a:buFont typeface="Times" pitchFamily="18" charset="0"/>
              <a:buNone/>
            </a:pPr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3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bldLvl="5" autoUpdateAnimBg="0" advAuto="1000"/>
      <p:bldP spid="103435" grpId="0" animBg="1" autoUpdateAnimBg="0"/>
      <p:bldP spid="103436" grpId="0" build="p" bldLvl="3" autoUpdateAnimBg="0" advAuto="40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History of the Internet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20335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Who controls the Internet?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70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143000" y="2971800"/>
            <a:ext cx="7620000" cy="2438400"/>
            <a:chOff x="384" y="1968"/>
            <a:chExt cx="2496" cy="1536"/>
          </a:xfrm>
        </p:grpSpPr>
        <p:sp>
          <p:nvSpPr>
            <p:cNvPr id="8205" name="AutoShape 8"/>
            <p:cNvSpPr>
              <a:spLocks noChangeArrowheads="1"/>
            </p:cNvSpPr>
            <p:nvPr/>
          </p:nvSpPr>
          <p:spPr bwMode="auto">
            <a:xfrm>
              <a:off x="384" y="1968"/>
              <a:ext cx="2496" cy="1536"/>
            </a:xfrm>
            <a:prstGeom prst="roundRect">
              <a:avLst>
                <a:gd name="adj" fmla="val 16667"/>
              </a:avLst>
            </a:prstGeom>
            <a:solidFill>
              <a:srgbClr val="0099CC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206" name="Text Box 9"/>
            <p:cNvSpPr txBox="1">
              <a:spLocks noChangeArrowheads="1"/>
            </p:cNvSpPr>
            <p:nvPr/>
          </p:nvSpPr>
          <p:spPr bwMode="auto">
            <a:xfrm>
              <a:off x="384" y="2054"/>
              <a:ext cx="2400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D94439"/>
                </a:buClr>
                <a:buFont typeface="Wingdings" pitchFamily="2" charset="2"/>
                <a:buNone/>
              </a:pPr>
              <a:r>
                <a:rPr lang="en-US" sz="2600" b="1">
                  <a:solidFill>
                    <a:srgbClr val="FFFFCC"/>
                  </a:solidFill>
                  <a:latin typeface="Times New Roman" pitchFamily="18" charset="0"/>
                </a:rPr>
                <a:t>World Wide Web Consortium (W3C)</a:t>
              </a:r>
            </a:p>
            <a:p>
              <a:pPr lvl="1" indent="-277813">
                <a:spcBef>
                  <a:spcPct val="50000"/>
                </a:spcBef>
                <a:buClr>
                  <a:srgbClr val="000099"/>
                </a:buClr>
                <a:buFont typeface="Wingdings" pitchFamily="2" charset="2"/>
                <a:buChar char="§"/>
              </a:pPr>
              <a:r>
                <a:rPr lang="en-US" sz="2000" b="1">
                  <a:solidFill>
                    <a:srgbClr val="FFFFCC"/>
                  </a:solidFill>
                  <a:latin typeface="Times New Roman" pitchFamily="18" charset="0"/>
                </a:rPr>
                <a:t>Oversees research, sets standards and guidelines</a:t>
              </a:r>
            </a:p>
            <a:p>
              <a:pPr lvl="1" indent="-277813">
                <a:spcBef>
                  <a:spcPct val="50000"/>
                </a:spcBef>
                <a:buClr>
                  <a:srgbClr val="000099"/>
                </a:buClr>
                <a:buFont typeface="Wingdings" pitchFamily="2" charset="2"/>
                <a:buChar char="§"/>
              </a:pPr>
              <a:r>
                <a:rPr lang="en-US" sz="2000" b="1">
                  <a:solidFill>
                    <a:srgbClr val="FFFFCC"/>
                  </a:solidFill>
                  <a:latin typeface="Times New Roman" pitchFamily="18" charset="0"/>
                </a:rPr>
                <a:t>Mission is to contribute to the growth of the Web</a:t>
              </a:r>
            </a:p>
            <a:p>
              <a:pPr lvl="1" indent="-277813">
                <a:spcBef>
                  <a:spcPct val="50000"/>
                </a:spcBef>
                <a:buClr>
                  <a:srgbClr val="000099"/>
                </a:buClr>
                <a:buFont typeface="Wingdings" pitchFamily="2" charset="2"/>
                <a:buChar char="§"/>
              </a:pPr>
              <a:r>
                <a:rPr lang="en-US" sz="2000" b="1">
                  <a:solidFill>
                    <a:srgbClr val="FFFFCC"/>
                  </a:solidFill>
                  <a:latin typeface="Times New Roman" pitchFamily="18" charset="0"/>
                </a:rPr>
                <a:t>Nearly 400 organizations around the world are members of the W3C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8203" name="AutoShape 1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Text Box 1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304800" y="1524000"/>
            <a:ext cx="858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No one</a:t>
            </a:r>
            <a:r>
              <a:rPr kumimoji="1" lang="en-US" sz="400" b="1">
                <a:solidFill>
                  <a:srgbClr val="FAE8C4"/>
                </a:solidFill>
                <a:latin typeface="Times New Roman" pitchFamily="18" charset="0"/>
              </a:rPr>
              <a:t>c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kumimoji="1" lang="en-US" sz="400" b="1">
                <a:solidFill>
                  <a:srgbClr val="FAE8C4"/>
                </a:solidFill>
                <a:latin typeface="Times New Roman" pitchFamily="18" charset="0"/>
              </a:rPr>
              <a:t>c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it is a public, cooperative, and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independent network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Several organizations set standards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8201" name="Rectangle 22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2,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W3C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8202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5" autoUpdateAnimBg="0" advAuto="1000"/>
      <p:bldP spid="11282" grpId="0" build="p" bldLvl="2" autoUpdateAnimBg="0" advAuto="400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Summary of the Internet and World Wide Web</a:t>
            </a:r>
          </a:p>
        </p:txBody>
      </p:sp>
      <p:sp>
        <p:nvSpPr>
          <p:cNvPr id="107527" name="AutoShape 7"/>
          <p:cNvSpPr>
            <a:spLocks noChangeArrowheads="1"/>
          </p:cNvSpPr>
          <p:nvPr/>
        </p:nvSpPr>
        <p:spPr bwMode="auto">
          <a:xfrm>
            <a:off x="192088" y="1905000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History and structure of the Internet</a:t>
            </a:r>
          </a:p>
        </p:txBody>
      </p:sp>
      <p:sp>
        <p:nvSpPr>
          <p:cNvPr id="107528" name="AutoShape 8"/>
          <p:cNvSpPr>
            <a:spLocks noChangeArrowheads="1"/>
          </p:cNvSpPr>
          <p:nvPr/>
        </p:nvSpPr>
        <p:spPr bwMode="auto">
          <a:xfrm>
            <a:off x="192088" y="2767013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The World Wide Web</a:t>
            </a:r>
          </a:p>
        </p:txBody>
      </p:sp>
      <p:sp>
        <p:nvSpPr>
          <p:cNvPr id="107529" name="AutoShape 9"/>
          <p:cNvSpPr>
            <a:spLocks noChangeArrowheads="1"/>
          </p:cNvSpPr>
          <p:nvPr/>
        </p:nvSpPr>
        <p:spPr bwMode="auto">
          <a:xfrm>
            <a:off x="192088" y="3630613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Web Publishing</a:t>
            </a:r>
          </a:p>
        </p:txBody>
      </p:sp>
      <p:sp>
        <p:nvSpPr>
          <p:cNvPr id="107530" name="AutoShape 10"/>
          <p:cNvSpPr>
            <a:spLocks noChangeArrowheads="1"/>
          </p:cNvSpPr>
          <p:nvPr/>
        </p:nvSpPr>
        <p:spPr bwMode="auto">
          <a:xfrm>
            <a:off x="4572000" y="190500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Electronic commerce</a:t>
            </a:r>
          </a:p>
        </p:txBody>
      </p:sp>
      <p:sp>
        <p:nvSpPr>
          <p:cNvPr id="107531" name="AutoShape 11"/>
          <p:cNvSpPr>
            <a:spLocks noChangeArrowheads="1"/>
          </p:cNvSpPr>
          <p:nvPr/>
        </p:nvSpPr>
        <p:spPr bwMode="auto">
          <a:xfrm>
            <a:off x="4572000" y="274320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Other Internet services</a:t>
            </a:r>
          </a:p>
        </p:txBody>
      </p:sp>
      <p:sp>
        <p:nvSpPr>
          <p:cNvPr id="107532" name="AutoShape 12"/>
          <p:cNvSpPr>
            <a:spLocks noChangeArrowheads="1"/>
          </p:cNvSpPr>
          <p:nvPr/>
        </p:nvSpPr>
        <p:spPr bwMode="auto">
          <a:xfrm>
            <a:off x="4572000" y="3590925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Netiquette</a:t>
            </a: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304800" y="5899150"/>
            <a:ext cx="233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D94439"/>
              </a:buClr>
              <a:buSzPct val="75000"/>
              <a:buFont typeface="Wingdings" pitchFamily="2" charset="2"/>
              <a:buNone/>
            </a:pPr>
            <a:r>
              <a:rPr kumimoji="1" lang="en-US" sz="2000" b="1">
                <a:solidFill>
                  <a:srgbClr val="000099"/>
                </a:solidFill>
                <a:latin typeface="Garamond" pitchFamily="18" charset="0"/>
              </a:rPr>
              <a:t>Chapter 2 Complete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 autoUpdateAnimBg="0"/>
      <p:bldP spid="107528" grpId="0" animBg="1" autoUpdateAnimBg="0"/>
      <p:bldP spid="107529" grpId="0" animBg="1" autoUpdateAnimBg="0"/>
      <p:bldP spid="107530" grpId="0" animBg="1" autoUpdateAnimBg="0"/>
      <p:bldP spid="107531" grpId="0" animBg="1" autoUpdateAnimBg="0"/>
      <p:bldP spid="107532" grpId="0" animBg="1" autoUpdateAnimBg="0"/>
      <p:bldP spid="10753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4572000" y="1981200"/>
            <a:ext cx="2828925" cy="1600200"/>
          </a:xfrm>
          <a:prstGeom prst="ellipse">
            <a:avLst/>
          </a:prstGeom>
          <a:solidFill>
            <a:srgbClr val="D94439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Ctr="1"/>
          <a:lstStyle/>
          <a:p>
            <a:pPr algn="ctr">
              <a:defRPr/>
            </a:pPr>
            <a: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  <a:t>High-speed </a:t>
            </a:r>
            <a:b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  <a:t>connection</a:t>
            </a:r>
          </a:p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1371600" y="1981200"/>
            <a:ext cx="2828925" cy="1600200"/>
          </a:xfrm>
          <a:prstGeom prst="ellipse">
            <a:avLst/>
          </a:prstGeom>
          <a:solidFill>
            <a:srgbClr val="0099CC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Ctr="1"/>
          <a:lstStyle/>
          <a:p>
            <a:pPr algn="ctr">
              <a:defRPr/>
            </a:pPr>
            <a: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  <a:t>Slow-speed </a:t>
            </a:r>
            <a:b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200" b="1" dirty="0">
                <a:solidFill>
                  <a:srgbClr val="000000"/>
                </a:solidFill>
                <a:latin typeface="Times New Roman" pitchFamily="18" charset="0"/>
              </a:rPr>
              <a:t>technology</a:t>
            </a:r>
          </a:p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the Internet Works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47750"/>
            <a:ext cx="7696200" cy="1547813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3200" smtClean="0"/>
              <a:t>How can you connect to the Internet?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9228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457200" y="3124200"/>
            <a:ext cx="3656013" cy="1752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tIns="0" anchorCtr="1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D94439"/>
              </a:buClr>
              <a:buFont typeface="Times" pitchFamily="18" charset="0"/>
              <a:buNone/>
              <a:defRPr/>
            </a:pPr>
            <a:r>
              <a:rPr kumimoji="1" lang="en-US" sz="1800" b="1" dirty="0">
                <a:solidFill>
                  <a:srgbClr val="D94439"/>
                </a:solidFill>
                <a:latin typeface="Times New Roman" pitchFamily="18" charset="0"/>
              </a:rPr>
              <a:t>Dial-up access</a:t>
            </a: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modem in your </a:t>
            </a:r>
            <a:b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computer uses a </a:t>
            </a:r>
            <a:b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standard telephone line </a:t>
            </a:r>
            <a:b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to connect to the Internet</a:t>
            </a:r>
          </a:p>
          <a:p>
            <a:pPr algn="ctr">
              <a:defRPr/>
            </a:pPr>
            <a:endParaRPr kumimoji="1" lang="en-US" sz="1600" b="1" dirty="0">
              <a:latin typeface="Times New Roman" pitchFamily="18" charset="0"/>
            </a:endParaRPr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4648200" y="3124200"/>
            <a:ext cx="3748088" cy="1752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tIns="0" anchorCtr="1"/>
          <a:lstStyle/>
          <a:p>
            <a:pPr algn="ctr">
              <a:spcBef>
                <a:spcPct val="20000"/>
              </a:spcBef>
              <a:buClr>
                <a:srgbClr val="D94439"/>
              </a:buClr>
              <a:buFont typeface="Times" pitchFamily="18" charset="0"/>
              <a:buNone/>
              <a:defRPr/>
            </a:pPr>
            <a:r>
              <a:rPr kumimoji="1" lang="en-US" sz="1800" b="1" dirty="0">
                <a:solidFill>
                  <a:srgbClr val="D94439"/>
                </a:solidFill>
                <a:latin typeface="Times New Roman" pitchFamily="18" charset="0"/>
              </a:rPr>
              <a:t>DSL</a:t>
            </a:r>
            <a:r>
              <a:rPr kumimoji="1" lang="en-US" sz="1800" dirty="0">
                <a:solidFill>
                  <a:schemeClr val="bg2"/>
                </a:solidFill>
                <a:latin typeface="Times New Roman" pitchFamily="18" charset="0"/>
              </a:rPr>
              <a:t>, </a:t>
            </a:r>
            <a:r>
              <a:rPr kumimoji="1" lang="en-US" sz="1800" b="1" dirty="0">
                <a:solidFill>
                  <a:srgbClr val="D94439"/>
                </a:solidFill>
                <a:latin typeface="Times New Roman" pitchFamily="18" charset="0"/>
              </a:rPr>
              <a:t>cable modem</a:t>
            </a:r>
            <a:r>
              <a:rPr kumimoji="1" lang="en-US" sz="1800" dirty="0">
                <a:solidFill>
                  <a:schemeClr val="bg2"/>
                </a:solidFill>
                <a:latin typeface="Times New Roman" pitchFamily="18" charset="0"/>
              </a:rPr>
              <a:t>,</a:t>
            </a:r>
            <a:br>
              <a:rPr kumimoji="1" lang="en-US" sz="1800" dirty="0">
                <a:solidFill>
                  <a:schemeClr val="bg2"/>
                </a:solidFill>
                <a:latin typeface="Times New Roman" pitchFamily="18" charset="0"/>
              </a:rPr>
            </a:br>
            <a:r>
              <a:rPr kumimoji="1" lang="en-US" sz="1800" dirty="0">
                <a:solidFill>
                  <a:schemeClr val="bg2"/>
                </a:solidFill>
                <a:latin typeface="Times New Roman" pitchFamily="18" charset="0"/>
              </a:rPr>
              <a:t>FTTP, fixed wireless, wireless modem,</a:t>
            </a:r>
            <a:br>
              <a:rPr kumimoji="1" lang="en-US" sz="1800" dirty="0">
                <a:solidFill>
                  <a:schemeClr val="bg2"/>
                </a:solidFill>
                <a:latin typeface="Times New Roman" pitchFamily="18" charset="0"/>
              </a:rPr>
            </a:br>
            <a:r>
              <a:rPr kumimoji="1" lang="en-US" sz="1800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kumimoji="1" lang="en-US" sz="1800" b="1" dirty="0">
                <a:solidFill>
                  <a:srgbClr val="D94439"/>
                </a:solidFill>
                <a:latin typeface="Times New Roman" pitchFamily="18" charset="0"/>
              </a:rPr>
              <a:t>Wi-Fi</a:t>
            </a:r>
            <a:r>
              <a:rPr kumimoji="1" lang="en-US" sz="1800" dirty="0">
                <a:solidFill>
                  <a:schemeClr val="bg2"/>
                </a:solidFill>
                <a:latin typeface="Times New Roman" pitchFamily="18" charset="0"/>
              </a:rPr>
              <a:t>, and satellite modems</a:t>
            </a:r>
            <a:endParaRPr kumimoji="1" lang="en-US" sz="1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5029200" y="4724400"/>
            <a:ext cx="3124200" cy="990600"/>
          </a:xfrm>
          <a:prstGeom prst="rect">
            <a:avLst/>
          </a:prstGeom>
          <a:solidFill>
            <a:srgbClr val="8080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tIns="0" anchor="ctr" anchorCtr="1"/>
          <a:lstStyle/>
          <a:p>
            <a:pPr algn="ctr">
              <a:defRPr/>
            </a:pPr>
            <a:r>
              <a:rPr kumimoji="1" lang="en-US" sz="1600" b="1" dirty="0">
                <a:latin typeface="Times New Roman" pitchFamily="18" charset="0"/>
              </a:rPr>
              <a:t>Connection is always on—</a:t>
            </a:r>
            <a:br>
              <a:rPr kumimoji="1" lang="en-US" sz="1600" b="1" dirty="0">
                <a:latin typeface="Times New Roman" pitchFamily="18" charset="0"/>
              </a:rPr>
            </a:br>
            <a:r>
              <a:rPr kumimoji="1" lang="en-US" sz="1600" b="1" dirty="0">
                <a:latin typeface="Times New Roman" pitchFamily="18" charset="0"/>
              </a:rPr>
              <a:t>whenever the computer </a:t>
            </a:r>
            <a:br>
              <a:rPr kumimoji="1" lang="en-US" sz="1600" b="1" dirty="0">
                <a:latin typeface="Times New Roman" pitchFamily="18" charset="0"/>
              </a:rPr>
            </a:br>
            <a:r>
              <a:rPr kumimoji="1" lang="en-US" sz="1600" b="1" dirty="0">
                <a:latin typeface="Times New Roman" pitchFamily="18" charset="0"/>
              </a:rPr>
              <a:t>is running</a:t>
            </a: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685800" y="4724400"/>
            <a:ext cx="3124200" cy="990600"/>
          </a:xfrm>
          <a:prstGeom prst="rect">
            <a:avLst/>
          </a:prstGeom>
          <a:solidFill>
            <a:srgbClr val="8080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tIns="0" anchor="ctr" anchorCtr="1"/>
          <a:lstStyle/>
          <a:p>
            <a:pPr algn="ctr">
              <a:defRPr/>
            </a:pPr>
            <a:r>
              <a:rPr kumimoji="1" lang="en-US" sz="1600" b="1" dirty="0">
                <a:latin typeface="Times New Roman" pitchFamily="18" charset="0"/>
              </a:rPr>
              <a:t>Connection must be established </a:t>
            </a:r>
            <a:br>
              <a:rPr kumimoji="1" lang="en-US" sz="1600" b="1" dirty="0">
                <a:latin typeface="Times New Roman" pitchFamily="18" charset="0"/>
              </a:rPr>
            </a:br>
            <a:r>
              <a:rPr kumimoji="1" lang="en-US" sz="1600" b="1" dirty="0">
                <a:latin typeface="Times New Roman" pitchFamily="18" charset="0"/>
              </a:rPr>
              <a:t>each time you log 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" grpId="0" animBg="1" autoUpdateAnimBg="0"/>
      <p:bldP spid="13333" grpId="0" animBg="1" autoUpdateAnimBg="0"/>
      <p:bldP spid="13315" grpId="0" build="p" bldLvl="5" autoUpdateAnimBg="0" advAuto="1000"/>
      <p:bldP spid="13330" grpId="0" animBg="1" autoUpdateAnimBg="0"/>
      <p:bldP spid="13331" grpId="0" animBg="1" autoUpdateAnimBg="0"/>
      <p:bldP spid="13339" grpId="0" animBg="1" autoUpdateAnimBg="0"/>
      <p:bldP spid="13340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the Internet Works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119188"/>
            <a:ext cx="6400800" cy="509587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mtClean="0"/>
              <a:t>What are ways to access the Internet?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71 – 72  Fig. 2-2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0251" name="AutoShape 9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2" name="Text Box 10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04800" y="1547813"/>
            <a:ext cx="64008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AutoNum type="arabicPeriod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ISP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, Regional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or National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AutoNum type="arabicPeriod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OSP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(AOL and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MSN, for example)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AutoNum type="arabicPeriod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Wireless Internet </a:t>
            </a:r>
            <a:b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Service Provider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4648200"/>
            <a:ext cx="1981200" cy="1295400"/>
            <a:chOff x="0" y="3024"/>
            <a:chExt cx="1248" cy="816"/>
          </a:xfrm>
        </p:grpSpPr>
        <p:sp>
          <p:nvSpPr>
            <p:cNvPr id="10249" name="Rectangle 16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2,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Modems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2</a:t>
              </a:r>
            </a:p>
          </p:txBody>
        </p:sp>
        <p:sp>
          <p:nvSpPr>
            <p:cNvPr id="10250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1 w 21600"/>
                <a:gd name="T1" fmla="*/ 6 h 21600"/>
                <a:gd name="T2" fmla="*/ 0 w 21600"/>
                <a:gd name="T3" fmla="*/ 5 h 21600"/>
                <a:gd name="T4" fmla="*/ 4 w 21600"/>
                <a:gd name="T5" fmla="*/ 0 h 21600"/>
                <a:gd name="T6" fmla="*/ 0 w 21600"/>
                <a:gd name="T7" fmla="*/ 0 h 21600"/>
                <a:gd name="T8" fmla="*/ 2 w 21600"/>
                <a:gd name="T9" fmla="*/ 0 h 21600"/>
                <a:gd name="T10" fmla="*/ 4 w 21600"/>
                <a:gd name="T11" fmla="*/ 0 h 21600"/>
                <a:gd name="T12" fmla="*/ 4 w 21600"/>
                <a:gd name="T13" fmla="*/ 3 h 21600"/>
                <a:gd name="T14" fmla="*/ 4 w 21600"/>
                <a:gd name="T15" fmla="*/ 6 h 21600"/>
                <a:gd name="T16" fmla="*/ 2 w 21600"/>
                <a:gd name="T17" fmla="*/ 6 h 21600"/>
                <a:gd name="T18" fmla="*/ 0 w 21600"/>
                <a:gd name="T19" fmla="*/ 3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2-0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676400"/>
            <a:ext cx="5208011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bldLvl="2" autoUpdateAnimBg="0" advAuto="1000"/>
      <p:bldP spid="15371" grpId="0" build="p" bldLvl="2" autoUpdateAnimBg="0" advAuto="300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the Internet Works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119188"/>
            <a:ext cx="8585200" cy="890587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Monotype Sorts" pitchFamily="2" charset="2"/>
              <a:buNone/>
            </a:pPr>
            <a:r>
              <a:rPr lang="en-US" smtClean="0"/>
              <a:t>How might data travel the Internet using a</a:t>
            </a:r>
            <a:br>
              <a:rPr lang="en-US" smtClean="0"/>
            </a:br>
            <a:r>
              <a:rPr lang="en-US" smtClean="0"/>
              <a:t>cable modem connection?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73 Fig. 2-3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1271" name="AutoShape 61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Text Box 62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9" name="Picture 8" descr="CFig2-03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1981200"/>
            <a:ext cx="59944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utoUpdateAnimBg="0"/>
    </p:bldLst>
  </p:timing>
</p:sld>
</file>

<file path=ppt/theme/theme1.xml><?xml version="1.0" encoding="utf-8"?>
<a:theme xmlns:a="http://schemas.openxmlformats.org/drawingml/2006/main" name="1_dt2">
  <a:themeElements>
    <a:clrScheme name="">
      <a:dk1>
        <a:srgbClr val="001932"/>
      </a:dk1>
      <a:lt1>
        <a:srgbClr val="FFFFFF"/>
      </a:lt1>
      <a:dk2>
        <a:srgbClr val="2181B7"/>
      </a:dk2>
      <a:lt2>
        <a:srgbClr val="CCFFFF"/>
      </a:lt2>
      <a:accent1>
        <a:srgbClr val="99FFCC"/>
      </a:accent1>
      <a:accent2>
        <a:srgbClr val="01B0FF"/>
      </a:accent2>
      <a:accent3>
        <a:srgbClr val="ABC1D8"/>
      </a:accent3>
      <a:accent4>
        <a:srgbClr val="DADADA"/>
      </a:accent4>
      <a:accent5>
        <a:srgbClr val="CAFFE2"/>
      </a:accent5>
      <a:accent6>
        <a:srgbClr val="019FE7"/>
      </a:accent6>
      <a:hlink>
        <a:srgbClr val="6666FF"/>
      </a:hlink>
      <a:folHlink>
        <a:srgbClr val="1C6D9A"/>
      </a:folHlink>
    </a:clrScheme>
    <a:fontScheme name="1_dt2">
      <a:majorFont>
        <a:latin typeface="Franklin Gothic Demi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1_dt2 1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D60093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C20085"/>
        </a:accent6>
        <a:hlink>
          <a:srgbClr val="9966FF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DC2008</Template>
  <TotalTime>2968</TotalTime>
  <Words>2112</Words>
  <Application>Microsoft PowerPoint</Application>
  <PresentationFormat>On-screen Show (4:3)</PresentationFormat>
  <Paragraphs>438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1_dt2</vt:lpstr>
      <vt:lpstr>Chapter 2 The Internet and World Wide Web</vt:lpstr>
      <vt:lpstr>Chapter 2 Objectives</vt:lpstr>
      <vt:lpstr>The Internet</vt:lpstr>
      <vt:lpstr>History of the Internet</vt:lpstr>
      <vt:lpstr>History of the Internet</vt:lpstr>
      <vt:lpstr>History of the Internet</vt:lpstr>
      <vt:lpstr>How the Internet Works</vt:lpstr>
      <vt:lpstr>How the Internet Works</vt:lpstr>
      <vt:lpstr>How the Internet Works</vt:lpstr>
      <vt:lpstr>How the Internet Works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E-Commerce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Netiquette</vt:lpstr>
      <vt:lpstr>Summary of the Internet and World Wide Web</vt:lpstr>
    </vt:vector>
  </TitlesOfParts>
  <Company>nSight,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Computers 2009</dc:title>
  <dc:creator>Steven Freund</dc:creator>
  <cp:lastModifiedBy>Steven Freund</cp:lastModifiedBy>
  <cp:revision>219</cp:revision>
  <dcterms:created xsi:type="dcterms:W3CDTF">2002-10-18T16:14:55Z</dcterms:created>
  <dcterms:modified xsi:type="dcterms:W3CDTF">2008-01-05T22:30:13Z</dcterms:modified>
</cp:coreProperties>
</file>