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0"/>
  </p:handoutMasterIdLst>
  <p:sldIdLst>
    <p:sldId id="345" r:id="rId2"/>
    <p:sldId id="30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50" r:id="rId12"/>
    <p:sldId id="267" r:id="rId13"/>
    <p:sldId id="358" r:id="rId14"/>
    <p:sldId id="309" r:id="rId15"/>
    <p:sldId id="351" r:id="rId16"/>
    <p:sldId id="311" r:id="rId17"/>
    <p:sldId id="352" r:id="rId18"/>
    <p:sldId id="312" r:id="rId19"/>
    <p:sldId id="314" r:id="rId20"/>
    <p:sldId id="315" r:id="rId21"/>
    <p:sldId id="357" r:id="rId22"/>
    <p:sldId id="317" r:id="rId23"/>
    <p:sldId id="342" r:id="rId24"/>
    <p:sldId id="319" r:id="rId25"/>
    <p:sldId id="320" r:id="rId26"/>
    <p:sldId id="321" r:id="rId27"/>
    <p:sldId id="353" r:id="rId28"/>
    <p:sldId id="322" r:id="rId29"/>
    <p:sldId id="323" r:id="rId30"/>
    <p:sldId id="324" r:id="rId31"/>
    <p:sldId id="325" r:id="rId32"/>
    <p:sldId id="326" r:id="rId33"/>
    <p:sldId id="327" r:id="rId34"/>
    <p:sldId id="330" r:id="rId35"/>
    <p:sldId id="328" r:id="rId36"/>
    <p:sldId id="354" r:id="rId37"/>
    <p:sldId id="329" r:id="rId38"/>
    <p:sldId id="356" r:id="rId39"/>
    <p:sldId id="331" r:id="rId40"/>
    <p:sldId id="355" r:id="rId41"/>
    <p:sldId id="343" r:id="rId42"/>
    <p:sldId id="334" r:id="rId43"/>
    <p:sldId id="335" r:id="rId44"/>
    <p:sldId id="348" r:id="rId45"/>
    <p:sldId id="338" r:id="rId46"/>
    <p:sldId id="337" r:id="rId47"/>
    <p:sldId id="349" r:id="rId48"/>
    <p:sldId id="340" r:id="rId4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793"/>
    <a:srgbClr val="000000"/>
    <a:srgbClr val="6699FF"/>
    <a:srgbClr val="99CCFF"/>
    <a:srgbClr val="846BA2"/>
    <a:srgbClr val="310066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936"/>
        <p:guide orient="horz" pos="1230"/>
        <p:guide orient="horz" pos="3438"/>
        <p:guide pos="240"/>
        <p:guide pos="432"/>
        <p:guide pos="3872"/>
        <p:guide pos="5208"/>
        <p:guide pos="64"/>
        <p:guide pos="7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2.xml"/><Relationship Id="rId18" Type="http://schemas.openxmlformats.org/officeDocument/2006/relationships/slide" Target="slides/slide27.xml"/><Relationship Id="rId26" Type="http://schemas.openxmlformats.org/officeDocument/2006/relationships/slide" Target="slides/slide38.xml"/><Relationship Id="rId3" Type="http://schemas.openxmlformats.org/officeDocument/2006/relationships/slide" Target="slides/slide4.xml"/><Relationship Id="rId21" Type="http://schemas.openxmlformats.org/officeDocument/2006/relationships/slide" Target="slides/slide31.xml"/><Relationship Id="rId7" Type="http://schemas.openxmlformats.org/officeDocument/2006/relationships/slide" Target="slides/slide11.xml"/><Relationship Id="rId12" Type="http://schemas.openxmlformats.org/officeDocument/2006/relationships/slide" Target="slides/slide20.xml"/><Relationship Id="rId17" Type="http://schemas.openxmlformats.org/officeDocument/2006/relationships/slide" Target="slides/slide26.xml"/><Relationship Id="rId25" Type="http://schemas.openxmlformats.org/officeDocument/2006/relationships/slide" Target="slides/slide37.xml"/><Relationship Id="rId2" Type="http://schemas.openxmlformats.org/officeDocument/2006/relationships/slide" Target="slides/slide3.xml"/><Relationship Id="rId16" Type="http://schemas.openxmlformats.org/officeDocument/2006/relationships/slide" Target="slides/slide25.xml"/><Relationship Id="rId20" Type="http://schemas.openxmlformats.org/officeDocument/2006/relationships/slide" Target="slides/slide29.xml"/><Relationship Id="rId29" Type="http://schemas.openxmlformats.org/officeDocument/2006/relationships/slide" Target="slides/slide46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9.xml"/><Relationship Id="rId24" Type="http://schemas.openxmlformats.org/officeDocument/2006/relationships/slide" Target="slides/slide36.xml"/><Relationship Id="rId5" Type="http://schemas.openxmlformats.org/officeDocument/2006/relationships/slide" Target="slides/slide8.xml"/><Relationship Id="rId15" Type="http://schemas.openxmlformats.org/officeDocument/2006/relationships/slide" Target="slides/slide24.xml"/><Relationship Id="rId23" Type="http://schemas.openxmlformats.org/officeDocument/2006/relationships/slide" Target="slides/slide33.xml"/><Relationship Id="rId28" Type="http://schemas.openxmlformats.org/officeDocument/2006/relationships/slide" Target="slides/slide45.xml"/><Relationship Id="rId10" Type="http://schemas.openxmlformats.org/officeDocument/2006/relationships/slide" Target="slides/slide18.xml"/><Relationship Id="rId19" Type="http://schemas.openxmlformats.org/officeDocument/2006/relationships/slide" Target="slides/slide28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23.xml"/><Relationship Id="rId22" Type="http://schemas.openxmlformats.org/officeDocument/2006/relationships/slide" Target="slides/slide32.xml"/><Relationship Id="rId27" Type="http://schemas.openxmlformats.org/officeDocument/2006/relationships/slide" Target="slides/slide41.xml"/><Relationship Id="rId30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806E98-424E-4203-BE76-3413157F5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25146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E818B9-577A-4BD9-9F9D-F253FB21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100A-5E1B-4807-93CA-22A906C9F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0321-B90A-4857-BD68-349A4F984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24C9-E3A1-4AE5-867A-7E5B556B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8B89-F89C-4566-A474-B1DD3B178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63D7-81EE-4CCC-966B-EAFC91E2D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1BD8-4418-49FF-B6F3-2031E558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960C-820C-4762-8E16-5B845AD15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2284-1FD9-4469-8649-B842E87C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0CED-F0F1-431E-A90D-397E5AB8F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D848-73AC-4737-A7D5-6D772EEDE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B709DE74-A7A3-47D8-A8E0-2DC375F7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5112" name="Rectangle 8"/>
          <p:cNvSpPr>
            <a:spLocks noChangeArrowheads="1"/>
          </p:cNvSpPr>
          <p:nvPr userDrawn="1"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 userDrawn="1"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 userDrawn="1"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01_is_speeduphardrive_a.wmv" TargetMode="External"/><Relationship Id="rId4" Type="http://schemas.openxmlformats.org/officeDocument/2006/relationships/hyperlink" Target="01_Tryafreeoperatingsystem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09cp/ch1/weblink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2" Type="http://schemas.openxmlformats.org/officeDocument/2006/relationships/hyperlink" Target="http://www.scsite.com/dc2009cp/ch1/webli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09cp/ch1/weblink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09cp/ch1/weblink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3505200"/>
            <a:ext cx="4495800" cy="2286000"/>
          </a:xfrm>
        </p:spPr>
        <p:txBody>
          <a:bodyPr/>
          <a:lstStyle/>
          <a:p>
            <a:r>
              <a:rPr lang="en-US" smtClean="0"/>
              <a:t>Chapter 1 Introduction to</a:t>
            </a:r>
            <a:br>
              <a:rPr lang="en-US" smtClean="0"/>
            </a:br>
            <a:r>
              <a:rPr lang="en-US" smtClean="0"/>
              <a:t>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storage?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8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990600" y="2590800"/>
            <a:ext cx="7010400" cy="1447800"/>
          </a:xfrm>
          <a:prstGeom prst="plaque">
            <a:avLst>
              <a:gd name="adj" fmla="val 16667"/>
            </a:avLst>
          </a:prstGeom>
          <a:solidFill>
            <a:srgbClr val="3100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lvl="1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Storage media</a:t>
            </a:r>
          </a:p>
          <a:p>
            <a:pPr lvl="3">
              <a:spcBef>
                <a:spcPct val="20000"/>
              </a:spcBef>
              <a:buClr>
                <a:srgbClr val="D94439"/>
              </a:buClr>
              <a:defRPr/>
            </a:pPr>
            <a:r>
              <a:rPr kumimoji="1" lang="en-US" sz="2000">
                <a:latin typeface="Times New Roman" pitchFamily="18" charset="0"/>
              </a:rPr>
              <a:t>Physical material on which data, instructions, </a:t>
            </a:r>
            <a:br>
              <a:rPr kumimoji="1" lang="en-US" sz="2000">
                <a:latin typeface="Times New Roman" pitchFamily="18" charset="0"/>
              </a:rPr>
            </a:br>
            <a:r>
              <a:rPr kumimoji="1" lang="en-US" sz="2000">
                <a:latin typeface="Times New Roman" pitchFamily="18" charset="0"/>
              </a:rPr>
              <a:t>and information are stored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990600" y="4191000"/>
            <a:ext cx="7010400" cy="1447800"/>
          </a:xfrm>
          <a:prstGeom prst="plaque">
            <a:avLst>
              <a:gd name="adj" fmla="val 16667"/>
            </a:avLst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lvl="1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Storage device</a:t>
            </a:r>
          </a:p>
          <a:p>
            <a:pPr lvl="3">
              <a:spcBef>
                <a:spcPct val="20000"/>
              </a:spcBef>
              <a:buClr>
                <a:srgbClr val="D94439"/>
              </a:buClr>
              <a:defRPr/>
            </a:pPr>
            <a:r>
              <a:rPr kumimoji="1" lang="en-US" sz="2000">
                <a:latin typeface="Times New Roman" pitchFamily="18" charset="0"/>
              </a:rPr>
              <a:t>Records and retrieves items to and from </a:t>
            </a:r>
            <a:br>
              <a:rPr kumimoji="1" lang="en-US" sz="2000">
                <a:latin typeface="Times New Roman" pitchFamily="18" charset="0"/>
              </a:rPr>
            </a:br>
            <a:r>
              <a:rPr kumimoji="1" lang="en-US" sz="2000">
                <a:latin typeface="Times New Roman" pitchFamily="18" charset="0"/>
              </a:rPr>
              <a:t>storage media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297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04800" y="1536700"/>
            <a:ext cx="858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Holds data, instructions, and information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for future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4" grpId="0" animBg="1" autoUpdateAnimBg="0"/>
      <p:bldP spid="19465" grpId="0" animBg="1" autoUpdateAnimBg="0"/>
      <p:bldP spid="194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USB flash drive?</a:t>
            </a:r>
          </a:p>
          <a:p>
            <a:pPr lvl="4">
              <a:buFontTx/>
              <a:buNone/>
            </a:pPr>
            <a:endParaRPr 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8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1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9758" name="AutoShape 14"/>
          <p:cNvSpPr>
            <a:spLocks noChangeArrowheads="1"/>
          </p:cNvSpPr>
          <p:nvPr/>
        </p:nvSpPr>
        <p:spPr bwMode="auto">
          <a:xfrm>
            <a:off x="1752600" y="1752600"/>
            <a:ext cx="4419600" cy="3733800"/>
          </a:xfrm>
          <a:prstGeom prst="flowChartPunchedCard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1" lang="en-US" b="1" dirty="0">
                <a:solidFill>
                  <a:srgbClr val="000000"/>
                </a:solidFill>
              </a:rPr>
              <a:t>Portable storage device 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1" lang="en-US" b="1" dirty="0">
                <a:solidFill>
                  <a:srgbClr val="000000"/>
                </a:solidFill>
              </a:rPr>
              <a:t>Small and lightweight enough </a:t>
            </a:r>
            <a:br>
              <a:rPr kumimoji="1" lang="en-US" b="1" dirty="0">
                <a:solidFill>
                  <a:srgbClr val="000000"/>
                </a:solidFill>
              </a:rPr>
            </a:br>
            <a:r>
              <a:rPr kumimoji="1" lang="en-US" b="1" dirty="0">
                <a:solidFill>
                  <a:srgbClr val="000000"/>
                </a:solidFill>
              </a:rPr>
              <a:t>to be transported on a keychain </a:t>
            </a:r>
            <a:br>
              <a:rPr kumimoji="1" lang="en-US" b="1" dirty="0">
                <a:solidFill>
                  <a:srgbClr val="000000"/>
                </a:solidFill>
              </a:rPr>
            </a:br>
            <a:r>
              <a:rPr kumimoji="1" lang="en-US" b="1" dirty="0">
                <a:solidFill>
                  <a:srgbClr val="000000"/>
                </a:solidFill>
              </a:rPr>
              <a:t>or in a pocket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1" lang="en-US" b="1" dirty="0">
                <a:solidFill>
                  <a:srgbClr val="000000"/>
                </a:solidFill>
              </a:rPr>
              <a:t>The average USB flash drive</a:t>
            </a:r>
            <a:br>
              <a:rPr kumimoji="1" lang="en-US" b="1" dirty="0">
                <a:solidFill>
                  <a:srgbClr val="000000"/>
                </a:solidFill>
              </a:rPr>
            </a:br>
            <a:r>
              <a:rPr kumimoji="1" lang="en-US" b="1" dirty="0">
                <a:solidFill>
                  <a:srgbClr val="000000"/>
                </a:solidFill>
              </a:rPr>
              <a:t>can hold about 2 billion</a:t>
            </a:r>
            <a:br>
              <a:rPr kumimoji="1" lang="en-US" b="1" dirty="0">
                <a:solidFill>
                  <a:srgbClr val="000000"/>
                </a:solidFill>
              </a:rPr>
            </a:br>
            <a:r>
              <a:rPr kumimoji="1" lang="en-US" b="1" dirty="0">
                <a:solidFill>
                  <a:srgbClr val="000000"/>
                </a:solidFill>
              </a:rPr>
              <a:t>characters</a:t>
            </a:r>
            <a:br>
              <a:rPr kumimoji="1" lang="en-US" b="1" dirty="0">
                <a:solidFill>
                  <a:srgbClr val="000000"/>
                </a:solidFill>
              </a:rPr>
            </a:br>
            <a:endParaRPr kumimoji="1"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bldLvl="2" autoUpdateAnimBg="0" advAuto="1000"/>
      <p:bldP spid="159758" grpId="0" build="p" bldLvl="2" animBg="1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hard disk?</a:t>
            </a:r>
          </a:p>
          <a:p>
            <a:pPr lvl="4">
              <a:buFontTx/>
              <a:buNone/>
            </a:pPr>
            <a:endParaRPr lang="en-US" smtClean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8 Fig. 1-4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45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92100" y="1536700"/>
            <a:ext cx="4572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greater storage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capacity than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USB flash drive</a:t>
            </a:r>
          </a:p>
          <a:p>
            <a:pPr marL="1752600" lvl="4" indent="-381000">
              <a:spcBef>
                <a:spcPct val="20000"/>
              </a:spcBef>
            </a:pP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04800" y="35179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Most are housed inside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 system unit</a:t>
            </a:r>
          </a:p>
          <a:p>
            <a:pPr marL="1752600" lvl="4" indent="-381000">
              <a:spcBef>
                <a:spcPct val="20000"/>
              </a:spcBef>
            </a:pP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11" descr="fig01_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37302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 advAuto="1000"/>
      <p:bldP spid="23564" grpId="0" build="p" bldLvl="2" autoUpdateAnimBg="0" advAuto="3000"/>
      <p:bldP spid="23565" grpId="0" build="p" bldLvl="2" autoUpdateAnimBg="0" advAuto="3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</a:p>
        </p:txBody>
      </p:sp>
      <p:sp>
        <p:nvSpPr>
          <p:cNvPr id="178182" name="AutoShape 6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Video: </a:t>
            </a:r>
            <a:r>
              <a:rPr lang="en-US" dirty="0" smtClean="0"/>
              <a:t>Speed Up Your Hard Drive</a:t>
            </a: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27659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27657" name="Picture 12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3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27655" name="AutoShape 4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Text Box 14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5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compact disc?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9 Fig. 1-5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304800" y="1536700"/>
            <a:ext cx="858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Flat, round, portable metal disc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04800" y="2009775"/>
            <a:ext cx="858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CD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DVD</a:t>
            </a:r>
          </a:p>
        </p:txBody>
      </p:sp>
      <p:pic>
        <p:nvPicPr>
          <p:cNvPr id="11" name="Picture 10" descr="fig01_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57400"/>
            <a:ext cx="3598843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3" autoUpdateAnimBg="0" advAuto="1000"/>
      <p:bldP spid="103435" grpId="0" build="p" bldLvl="3" autoUpdateAnimBg="0" advAuto="3000"/>
      <p:bldP spid="103436" grpId="0" build="p" bldLvl="3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communications device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9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1295400" y="1905000"/>
            <a:ext cx="4343400" cy="2133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5F5F5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Hardware component that </a:t>
            </a:r>
            <a:br>
              <a:rPr lang="en-US"/>
            </a:br>
            <a:r>
              <a:rPr lang="en-US"/>
              <a:t>enables a computer to</a:t>
            </a:r>
            <a:br>
              <a:rPr lang="en-US"/>
            </a:br>
            <a:r>
              <a:rPr lang="en-US"/>
              <a:t> send and receive data, instructions, </a:t>
            </a:r>
            <a:br>
              <a:rPr lang="en-US"/>
            </a:br>
            <a:r>
              <a:rPr lang="en-US"/>
              <a:t>and information</a:t>
            </a:r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3429000" y="3733800"/>
            <a:ext cx="4343400" cy="2133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5F5F5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Occurs over cables, telephone</a:t>
            </a:r>
            <a:br>
              <a:rPr lang="en-US"/>
            </a:br>
            <a:r>
              <a:rPr lang="en-US"/>
              <a:t>lines, cellular radio networks,</a:t>
            </a:r>
            <a:br>
              <a:rPr lang="en-US"/>
            </a:br>
            <a:r>
              <a:rPr lang="en-US"/>
              <a:t>satellites, and other </a:t>
            </a:r>
            <a:br>
              <a:rPr lang="en-US"/>
            </a:br>
            <a:r>
              <a:rPr lang="en-US"/>
              <a:t>transmission media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6393" name="Rectangle 2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Communications Devices below Chapter 1</a:t>
              </a:r>
            </a:p>
          </p:txBody>
        </p:sp>
        <p:sp>
          <p:nvSpPr>
            <p:cNvPr id="1639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776" grpId="0" animBg="1"/>
      <p:bldP spid="1607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981200" y="4038600"/>
            <a:ext cx="2755900" cy="2384425"/>
            <a:chOff x="1248" y="2544"/>
            <a:chExt cx="1736" cy="1502"/>
          </a:xfrm>
        </p:grpSpPr>
        <p:sp>
          <p:nvSpPr>
            <p:cNvPr id="17429" name="AutoShape 43"/>
            <p:cNvSpPr>
              <a:spLocks noChangeArrowheads="1"/>
            </p:cNvSpPr>
            <p:nvPr/>
          </p:nvSpPr>
          <p:spPr bwMode="auto">
            <a:xfrm rot="-1800000">
              <a:off x="1248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333399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430" name="Rectangle 7"/>
            <p:cNvSpPr>
              <a:spLocks noChangeArrowheads="1"/>
            </p:cNvSpPr>
            <p:nvPr/>
          </p:nvSpPr>
          <p:spPr bwMode="auto">
            <a:xfrm>
              <a:off x="1343" y="3120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b="1">
                  <a:latin typeface="Times New Roman" pitchFamily="18" charset="0"/>
                </a:rPr>
                <a:t>Storage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343400" y="4038600"/>
            <a:ext cx="2755900" cy="2384425"/>
            <a:chOff x="2736" y="2544"/>
            <a:chExt cx="1736" cy="1502"/>
          </a:xfrm>
        </p:grpSpPr>
        <p:sp>
          <p:nvSpPr>
            <p:cNvPr id="17427" name="AutoShape 44"/>
            <p:cNvSpPr>
              <a:spLocks noChangeArrowheads="1"/>
            </p:cNvSpPr>
            <p:nvPr/>
          </p:nvSpPr>
          <p:spPr bwMode="auto">
            <a:xfrm rot="-1800000">
              <a:off x="2736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333399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428" name="Rectangle 4"/>
            <p:cNvSpPr>
              <a:spLocks noChangeArrowheads="1"/>
            </p:cNvSpPr>
            <p:nvPr/>
          </p:nvSpPr>
          <p:spPr bwMode="auto">
            <a:xfrm>
              <a:off x="2824" y="3120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b="1">
                  <a:latin typeface="Times New Roman" pitchFamily="18" charset="0"/>
                </a:rPr>
                <a:t>Communications</a:t>
              </a:r>
            </a:p>
          </p:txBody>
        </p:sp>
      </p:grpSp>
      <p:sp>
        <p:nvSpPr>
          <p:cNvPr id="1741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Advantages and Disadvantages </a:t>
            </a:r>
            <a:br>
              <a:rPr lang="en-US" sz="3100" smtClean="0"/>
            </a:br>
            <a:r>
              <a:rPr lang="en-US" sz="3100" smtClean="0"/>
              <a:t>of Using Computers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10</a:t>
            </a:r>
          </a:p>
        </p:txBody>
      </p:sp>
      <p:sp>
        <p:nvSpPr>
          <p:cNvPr id="10549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advantages of using computers?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914400" y="1981200"/>
            <a:ext cx="2755900" cy="2384425"/>
            <a:chOff x="576" y="1268"/>
            <a:chExt cx="1736" cy="1502"/>
          </a:xfrm>
        </p:grpSpPr>
        <p:sp>
          <p:nvSpPr>
            <p:cNvPr id="17425" name="AutoShape 30"/>
            <p:cNvSpPr>
              <a:spLocks noChangeArrowheads="1"/>
            </p:cNvSpPr>
            <p:nvPr/>
          </p:nvSpPr>
          <p:spPr bwMode="auto">
            <a:xfrm rot="-1800000">
              <a:off x="576" y="126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333399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672" y="1810"/>
              <a:ext cx="15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b="1">
                  <a:latin typeface="Times New Roman" pitchFamily="18" charset="0"/>
                </a:rPr>
                <a:t>Speed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200400" y="1905000"/>
            <a:ext cx="2755900" cy="2384425"/>
            <a:chOff x="2016" y="1248"/>
            <a:chExt cx="1736" cy="1502"/>
          </a:xfrm>
        </p:grpSpPr>
        <p:sp>
          <p:nvSpPr>
            <p:cNvPr id="17423" name="AutoShape 35"/>
            <p:cNvSpPr>
              <a:spLocks noChangeArrowheads="1"/>
            </p:cNvSpPr>
            <p:nvPr/>
          </p:nvSpPr>
          <p:spPr bwMode="auto">
            <a:xfrm rot="-1800000">
              <a:off x="2016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333399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424" name="Rectangle 36"/>
            <p:cNvSpPr>
              <a:spLocks noChangeArrowheads="1"/>
            </p:cNvSpPr>
            <p:nvPr/>
          </p:nvSpPr>
          <p:spPr bwMode="auto">
            <a:xfrm>
              <a:off x="2112" y="1632"/>
              <a:ext cx="16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b="1">
                  <a:latin typeface="Times New Roman" pitchFamily="18" charset="0"/>
                </a:rPr>
                <a:t/>
              </a:r>
              <a:br>
                <a:rPr kumimoji="1" lang="en-US" b="1">
                  <a:latin typeface="Times New Roman" pitchFamily="18" charset="0"/>
                </a:rPr>
              </a:br>
              <a:r>
                <a:rPr kumimoji="1" lang="en-US" b="1">
                  <a:latin typeface="Times New Roman" pitchFamily="18" charset="0"/>
                </a:rPr>
                <a:t>Reliability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21" name="AutoShape 4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Text Box 4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715000" y="1981200"/>
            <a:ext cx="2755900" cy="2384425"/>
            <a:chOff x="3600" y="1248"/>
            <a:chExt cx="1736" cy="1502"/>
          </a:xfrm>
        </p:grpSpPr>
        <p:sp>
          <p:nvSpPr>
            <p:cNvPr id="17419" name="AutoShape 42"/>
            <p:cNvSpPr>
              <a:spLocks noChangeArrowheads="1"/>
            </p:cNvSpPr>
            <p:nvPr/>
          </p:nvSpPr>
          <p:spPr bwMode="auto">
            <a:xfrm rot="-1800000">
              <a:off x="3600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333399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420" name="Rectangle 10"/>
            <p:cNvSpPr>
              <a:spLocks noChangeArrowheads="1"/>
            </p:cNvSpPr>
            <p:nvPr/>
          </p:nvSpPr>
          <p:spPr bwMode="auto">
            <a:xfrm>
              <a:off x="3616" y="1810"/>
              <a:ext cx="1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b="1">
                  <a:latin typeface="Times New Roman" pitchFamily="18" charset="0"/>
                </a:rPr>
                <a:t>Consistency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3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152400" y="3733800"/>
            <a:ext cx="3505200" cy="1524000"/>
          </a:xfrm>
          <a:prstGeom prst="flowChartOnlineStorage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Impact on</a:t>
            </a:r>
            <a:br>
              <a:rPr lang="en-US" b="1"/>
            </a:br>
            <a:r>
              <a:rPr lang="en-US" b="1"/>
              <a:t>Labor Force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Advantages and Disadvantages </a:t>
            </a:r>
            <a:br>
              <a:rPr lang="en-US" sz="3100" smtClean="0"/>
            </a:br>
            <a:r>
              <a:rPr lang="en-US" sz="3100" smtClean="0"/>
              <a:t>of Using Computers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10 - 11</a:t>
            </a:r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disadvantages of using computers?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43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1524000" y="2209800"/>
            <a:ext cx="3505200" cy="1524000"/>
          </a:xfrm>
          <a:prstGeom prst="flowChartOnlineStorag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Violation of</a:t>
            </a:r>
            <a:br>
              <a:rPr lang="en-US" b="1"/>
            </a:br>
            <a:r>
              <a:rPr lang="en-US" b="1"/>
              <a:t>Privacy</a:t>
            </a:r>
          </a:p>
        </p:txBody>
      </p:sp>
      <p:sp>
        <p:nvSpPr>
          <p:cNvPr id="161816" name="AutoShape 24"/>
          <p:cNvSpPr>
            <a:spLocks noChangeArrowheads="1"/>
          </p:cNvSpPr>
          <p:nvPr/>
        </p:nvSpPr>
        <p:spPr bwMode="auto">
          <a:xfrm>
            <a:off x="2819400" y="3733800"/>
            <a:ext cx="3505200" cy="1524000"/>
          </a:xfrm>
          <a:prstGeom prst="flowChartOnlineStorag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Health Risks</a:t>
            </a:r>
          </a:p>
        </p:txBody>
      </p:sp>
      <p:sp>
        <p:nvSpPr>
          <p:cNvPr id="161817" name="AutoShape 25"/>
          <p:cNvSpPr>
            <a:spLocks noChangeArrowheads="1"/>
          </p:cNvSpPr>
          <p:nvPr/>
        </p:nvSpPr>
        <p:spPr bwMode="auto">
          <a:xfrm>
            <a:off x="4419600" y="2209800"/>
            <a:ext cx="3505200" cy="1524000"/>
          </a:xfrm>
          <a:prstGeom prst="flowChartOnlineStorag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Public Safety</a:t>
            </a:r>
          </a:p>
        </p:txBody>
      </p:sp>
      <p:sp>
        <p:nvSpPr>
          <p:cNvPr id="161827" name="AutoShape 35"/>
          <p:cNvSpPr>
            <a:spLocks noChangeArrowheads="1"/>
          </p:cNvSpPr>
          <p:nvPr/>
        </p:nvSpPr>
        <p:spPr bwMode="auto">
          <a:xfrm>
            <a:off x="5486400" y="3733800"/>
            <a:ext cx="3505200" cy="1524000"/>
          </a:xfrm>
          <a:prstGeom prst="flowChartOnlineStorag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Impact on</a:t>
            </a:r>
            <a:br>
              <a:rPr lang="en-US" b="1"/>
            </a:br>
            <a:r>
              <a:rPr lang="en-US" b="1"/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8" grpId="0" animBg="1"/>
      <p:bldP spid="161802" grpId="0" build="p" autoUpdateAnimBg="0" advAuto="1000"/>
      <p:bldP spid="161815" grpId="0" animBg="1"/>
      <p:bldP spid="161816" grpId="0" animBg="1"/>
      <p:bldP spid="161817" grpId="0" animBg="1"/>
      <p:bldP spid="1618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and the Internet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network</a:t>
            </a:r>
            <a:r>
              <a:rPr lang="en-US" smtClean="0"/>
              <a:t>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11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70" name="AutoShape 2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2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292100" y="1536700"/>
            <a:ext cx="88519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Collection of computers and devices connected together, 		often wirelessly</a:t>
            </a:r>
          </a:p>
        </p:txBody>
      </p:sp>
      <p:sp>
        <p:nvSpPr>
          <p:cNvPr id="106535" name="Oval 39"/>
          <p:cNvSpPr>
            <a:spLocks noChangeArrowheads="1"/>
          </p:cNvSpPr>
          <p:nvPr/>
        </p:nvSpPr>
        <p:spPr bwMode="auto">
          <a:xfrm>
            <a:off x="0" y="2209800"/>
            <a:ext cx="2133600" cy="838200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Used to share</a:t>
            </a:r>
          </a:p>
        </p:txBody>
      </p:sp>
      <p:sp>
        <p:nvSpPr>
          <p:cNvPr id="106536" name="Oval 40"/>
          <p:cNvSpPr>
            <a:spLocks noChangeArrowheads="1"/>
          </p:cNvSpPr>
          <p:nvPr/>
        </p:nvSpPr>
        <p:spPr bwMode="auto">
          <a:xfrm>
            <a:off x="914400" y="2743200"/>
            <a:ext cx="1447800" cy="14478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Resources</a:t>
            </a:r>
          </a:p>
        </p:txBody>
      </p:sp>
      <p:sp>
        <p:nvSpPr>
          <p:cNvPr id="106537" name="Oval 41"/>
          <p:cNvSpPr>
            <a:spLocks noChangeArrowheads="1"/>
          </p:cNvSpPr>
          <p:nvPr/>
        </p:nvSpPr>
        <p:spPr bwMode="auto">
          <a:xfrm>
            <a:off x="2057400" y="3352800"/>
            <a:ext cx="1371600" cy="1371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Hardware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devices</a:t>
            </a:r>
          </a:p>
        </p:txBody>
      </p:sp>
      <p:sp>
        <p:nvSpPr>
          <p:cNvPr id="106538" name="Oval 42"/>
          <p:cNvSpPr>
            <a:spLocks noChangeArrowheads="1"/>
          </p:cNvSpPr>
          <p:nvPr/>
        </p:nvSpPr>
        <p:spPr bwMode="auto">
          <a:xfrm>
            <a:off x="3276600" y="3733800"/>
            <a:ext cx="1371600" cy="1371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Software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programs</a:t>
            </a:r>
          </a:p>
        </p:txBody>
      </p:sp>
      <p:sp>
        <p:nvSpPr>
          <p:cNvPr id="106539" name="Oval 43"/>
          <p:cNvSpPr>
            <a:spLocks noChangeArrowheads="1"/>
          </p:cNvSpPr>
          <p:nvPr/>
        </p:nvSpPr>
        <p:spPr bwMode="auto">
          <a:xfrm>
            <a:off x="4495800" y="4191000"/>
            <a:ext cx="1371600" cy="1371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Data</a:t>
            </a:r>
          </a:p>
        </p:txBody>
      </p:sp>
      <p:sp>
        <p:nvSpPr>
          <p:cNvPr id="106540" name="Oval 44"/>
          <p:cNvSpPr>
            <a:spLocks noChangeArrowheads="1"/>
          </p:cNvSpPr>
          <p:nvPr/>
        </p:nvSpPr>
        <p:spPr bwMode="auto">
          <a:xfrm>
            <a:off x="6477000" y="3962400"/>
            <a:ext cx="2362200" cy="2286000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Saves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time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and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money</a:t>
            </a:r>
          </a:p>
        </p:txBody>
      </p:sp>
      <p:sp>
        <p:nvSpPr>
          <p:cNvPr id="106541" name="Oval 45"/>
          <p:cNvSpPr>
            <a:spLocks noChangeArrowheads="1"/>
          </p:cNvSpPr>
          <p:nvPr/>
        </p:nvSpPr>
        <p:spPr bwMode="auto">
          <a:xfrm>
            <a:off x="5562600" y="4572000"/>
            <a:ext cx="1371600" cy="1371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 advAuto="1000"/>
      <p:bldP spid="106533" grpId="0" autoUpdateAnimBg="0"/>
      <p:bldP spid="106535" grpId="0" animBg="1" autoUpdateAnimBg="0"/>
      <p:bldP spid="106536" grpId="0" animBg="1" autoUpdateAnimBg="0"/>
      <p:bldP spid="106537" grpId="0" animBg="1" autoUpdateAnimBg="0"/>
      <p:bldP spid="106538" grpId="0" animBg="1" autoUpdateAnimBg="0"/>
      <p:bldP spid="106539" grpId="0" animBg="1" autoUpdateAnimBg="0"/>
      <p:bldP spid="106540" grpId="0" animBg="1" autoUpdateAnimBg="0"/>
      <p:bldP spid="10654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and the Internet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585200" cy="812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server?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11 Fig. 1-6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292100" y="15240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server controls access to resources on a network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304800" y="2743200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Clients, or workstations, request resources from the server</a:t>
            </a:r>
          </a:p>
        </p:txBody>
      </p:sp>
      <p:pic>
        <p:nvPicPr>
          <p:cNvPr id="11" name="Picture 10" descr="fig01_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7800"/>
            <a:ext cx="447977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 autoUpdateAnimBg="0" advAuto="1000"/>
      <p:bldP spid="108555" grpId="0" build="p" bldLvl="2" autoUpdateAnimBg="0" advAuto="2000"/>
      <p:bldP spid="108556" grpId="0" build="p" bldLvl="2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 Objectives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228600" y="10668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Recognize the importance of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computer literacy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192088" y="19050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Define the term, computer</a:t>
            </a: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192088" y="27432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Identify the components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of a computer</a:t>
            </a: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192088" y="35814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Discuss the advantages and disadvantages of using computers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190500" y="4419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Recognize the purpose of a network</a:t>
            </a:r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190500" y="52578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Discuss the uses of the Internet and World Wide Web</a:t>
            </a:r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4606925" y="14716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Distinguish between system software and application software</a:t>
            </a:r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>
            <a:off x="4606925" y="228282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Describe the categories of computers</a:t>
            </a:r>
          </a:p>
        </p:txBody>
      </p: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4606925" y="31194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Identify the elements of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an information system</a:t>
            </a:r>
          </a:p>
        </p:txBody>
      </p:sp>
      <p:sp>
        <p:nvSpPr>
          <p:cNvPr id="102414" name="AutoShape 14"/>
          <p:cNvSpPr>
            <a:spLocks noChangeArrowheads="1"/>
          </p:cNvSpPr>
          <p:nvPr/>
        </p:nvSpPr>
        <p:spPr bwMode="auto">
          <a:xfrm>
            <a:off x="4606925" y="39639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Describe the various types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of computer users </a:t>
            </a:r>
          </a:p>
        </p:txBody>
      </p:sp>
      <p:sp>
        <p:nvSpPr>
          <p:cNvPr id="102415" name="AutoShape 15"/>
          <p:cNvSpPr>
            <a:spLocks noChangeArrowheads="1"/>
          </p:cNvSpPr>
          <p:nvPr/>
        </p:nvSpPr>
        <p:spPr bwMode="auto">
          <a:xfrm>
            <a:off x="4606925" y="48021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Discuss various computer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applications in society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11" name="AutoShape 2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 autoUpdateAnimBg="0"/>
      <p:bldP spid="102404" grpId="0" animBg="1" autoUpdateAnimBg="0"/>
      <p:bldP spid="102405" grpId="0" animBg="1" autoUpdateAnimBg="0"/>
      <p:bldP spid="102406" grpId="0" animBg="1" autoUpdateAnimBg="0"/>
      <p:bldP spid="102409" grpId="0" animBg="1" autoUpdateAnimBg="0"/>
      <p:bldP spid="102410" grpId="0" animBg="1" autoUpdateAnimBg="0"/>
      <p:bldP spid="102411" grpId="0" animBg="1" autoUpdateAnimBg="0"/>
      <p:bldP spid="102412" grpId="0" animBg="1" autoUpdateAnimBg="0"/>
      <p:bldP spid="102413" grpId="0" animBg="1" autoUpdateAnimBg="0"/>
      <p:bldP spid="102414" grpId="0" animBg="1" autoUpdateAnimBg="0"/>
      <p:bldP spid="10241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01_0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667000"/>
            <a:ext cx="5943600" cy="399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and the Internet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 </a:t>
            </a:r>
            <a:r>
              <a:rPr lang="en-US" smtClean="0">
                <a:solidFill>
                  <a:srgbClr val="D94439"/>
                </a:solidFill>
              </a:rPr>
              <a:t>Internet</a:t>
            </a:r>
            <a:r>
              <a:rPr lang="en-US" smtClean="0"/>
              <a:t>?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12 Fig. 1-7</a:t>
            </a:r>
          </a:p>
        </p:txBody>
      </p:sp>
      <p:sp>
        <p:nvSpPr>
          <p:cNvPr id="109592" name="Arc 24"/>
          <p:cNvSpPr>
            <a:spLocks/>
          </p:cNvSpPr>
          <p:nvPr/>
        </p:nvSpPr>
        <p:spPr bwMode="auto">
          <a:xfrm rot="17451570" flipH="1">
            <a:off x="5451746" y="5411782"/>
            <a:ext cx="773113" cy="1600200"/>
          </a:xfrm>
          <a:custGeom>
            <a:avLst/>
            <a:gdLst>
              <a:gd name="T0" fmla="*/ 268882090 w 21600"/>
              <a:gd name="T1" fmla="*/ 0 h 42303"/>
              <a:gd name="T2" fmla="*/ 87578889 w 21600"/>
              <a:gd name="T3" fmla="*/ 2147483647 h 42303"/>
              <a:gd name="T4" fmla="*/ 0 w 21600"/>
              <a:gd name="T5" fmla="*/ 1125179516 h 42303"/>
              <a:gd name="T6" fmla="*/ 0 60000 65536"/>
              <a:gd name="T7" fmla="*/ 0 60000 65536"/>
              <a:gd name="T8" fmla="*/ 0 60000 65536"/>
              <a:gd name="T9" fmla="*/ 0 w 21600"/>
              <a:gd name="T10" fmla="*/ 0 h 42303"/>
              <a:gd name="T11" fmla="*/ 21600 w 21600"/>
              <a:gd name="T12" fmla="*/ 42303 h 42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03" fill="none" extrusionOk="0">
                <a:moveTo>
                  <a:pt x="5864" y="-1"/>
                </a:moveTo>
                <a:cubicBezTo>
                  <a:pt x="15171" y="2624"/>
                  <a:pt x="21600" y="11117"/>
                  <a:pt x="21600" y="20788"/>
                </a:cubicBezTo>
                <a:cubicBezTo>
                  <a:pt x="21600" y="31977"/>
                  <a:pt x="13055" y="41313"/>
                  <a:pt x="1910" y="42303"/>
                </a:cubicBezTo>
              </a:path>
              <a:path w="21600" h="42303" stroke="0" extrusionOk="0">
                <a:moveTo>
                  <a:pt x="5864" y="-1"/>
                </a:moveTo>
                <a:cubicBezTo>
                  <a:pt x="15171" y="2624"/>
                  <a:pt x="21600" y="11117"/>
                  <a:pt x="21600" y="20788"/>
                </a:cubicBezTo>
                <a:cubicBezTo>
                  <a:pt x="21600" y="31977"/>
                  <a:pt x="13055" y="41313"/>
                  <a:pt x="1910" y="42303"/>
                </a:cubicBezTo>
                <a:lnTo>
                  <a:pt x="0" y="20788"/>
                </a:lnTo>
                <a:close/>
              </a:path>
            </a:pathLst>
          </a:custGeom>
          <a:noFill/>
          <a:ln w="114300">
            <a:solidFill>
              <a:srgbClr val="D94439"/>
            </a:solidFill>
            <a:round/>
            <a:headEnd/>
            <a:tailEnd type="triangle" w="sm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93" name="Arc 25"/>
          <p:cNvSpPr>
            <a:spLocks/>
          </p:cNvSpPr>
          <p:nvPr/>
        </p:nvSpPr>
        <p:spPr bwMode="auto">
          <a:xfrm rot="19270477" flipH="1">
            <a:off x="2362200" y="4495800"/>
            <a:ext cx="1150938" cy="1698625"/>
          </a:xfrm>
          <a:custGeom>
            <a:avLst/>
            <a:gdLst>
              <a:gd name="T0" fmla="*/ 1202410496 w 21600"/>
              <a:gd name="T1" fmla="*/ 0 h 38515"/>
              <a:gd name="T2" fmla="*/ 1704219283 w 21600"/>
              <a:gd name="T3" fmla="*/ 2147483647 h 38515"/>
              <a:gd name="T4" fmla="*/ 0 w 21600"/>
              <a:gd name="T5" fmla="*/ 1722957485 h 38515"/>
              <a:gd name="T6" fmla="*/ 0 60000 65536"/>
              <a:gd name="T7" fmla="*/ 0 60000 65536"/>
              <a:gd name="T8" fmla="*/ 0 60000 65536"/>
              <a:gd name="T9" fmla="*/ 0 w 21600"/>
              <a:gd name="T10" fmla="*/ 0 h 38515"/>
              <a:gd name="T11" fmla="*/ 21600 w 21600"/>
              <a:gd name="T12" fmla="*/ 38515 h 38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515" fill="none" extrusionOk="0">
                <a:moveTo>
                  <a:pt x="7947" y="0"/>
                </a:moveTo>
                <a:cubicBezTo>
                  <a:pt x="16187" y="3261"/>
                  <a:pt x="21600" y="11223"/>
                  <a:pt x="21600" y="20085"/>
                </a:cubicBezTo>
                <a:cubicBezTo>
                  <a:pt x="21600" y="27609"/>
                  <a:pt x="17684" y="34590"/>
                  <a:pt x="11264" y="38514"/>
                </a:cubicBezTo>
              </a:path>
              <a:path w="21600" h="38515" stroke="0" extrusionOk="0">
                <a:moveTo>
                  <a:pt x="7947" y="0"/>
                </a:moveTo>
                <a:cubicBezTo>
                  <a:pt x="16187" y="3261"/>
                  <a:pt x="21600" y="11223"/>
                  <a:pt x="21600" y="20085"/>
                </a:cubicBezTo>
                <a:cubicBezTo>
                  <a:pt x="21600" y="27609"/>
                  <a:pt x="17684" y="34590"/>
                  <a:pt x="11264" y="38514"/>
                </a:cubicBezTo>
                <a:lnTo>
                  <a:pt x="0" y="20085"/>
                </a:lnTo>
                <a:close/>
              </a:path>
            </a:pathLst>
          </a:custGeom>
          <a:noFill/>
          <a:ln w="114300">
            <a:solidFill>
              <a:srgbClr val="D94439"/>
            </a:solidFill>
            <a:round/>
            <a:headEnd/>
            <a:tailEnd type="triangle" w="sm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94" name="Arc 26"/>
          <p:cNvSpPr>
            <a:spLocks/>
          </p:cNvSpPr>
          <p:nvPr/>
        </p:nvSpPr>
        <p:spPr bwMode="auto">
          <a:xfrm rot="15600000" flipV="1">
            <a:off x="4972844" y="3409156"/>
            <a:ext cx="412750" cy="2433638"/>
          </a:xfrm>
          <a:custGeom>
            <a:avLst/>
            <a:gdLst>
              <a:gd name="T0" fmla="*/ 42055417 w 23857"/>
              <a:gd name="T1" fmla="*/ 0 h 42389"/>
              <a:gd name="T2" fmla="*/ 0 w 23857"/>
              <a:gd name="T3" fmla="*/ 2147483647 h 42389"/>
              <a:gd name="T4" fmla="*/ 11688038 w 23857"/>
              <a:gd name="T5" fmla="*/ 2147483647 h 42389"/>
              <a:gd name="T6" fmla="*/ 0 60000 65536"/>
              <a:gd name="T7" fmla="*/ 0 60000 65536"/>
              <a:gd name="T8" fmla="*/ 0 60000 65536"/>
              <a:gd name="T9" fmla="*/ 0 w 23857"/>
              <a:gd name="T10" fmla="*/ 0 h 42389"/>
              <a:gd name="T11" fmla="*/ 23857 w 23857"/>
              <a:gd name="T12" fmla="*/ 42389 h 423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7" h="42389" fill="none" extrusionOk="0">
                <a:moveTo>
                  <a:pt x="8120" y="0"/>
                </a:moveTo>
                <a:cubicBezTo>
                  <a:pt x="17428" y="2625"/>
                  <a:pt x="23857" y="11118"/>
                  <a:pt x="23857" y="20789"/>
                </a:cubicBezTo>
                <a:cubicBezTo>
                  <a:pt x="23857" y="32718"/>
                  <a:pt x="14186" y="42389"/>
                  <a:pt x="2257" y="42389"/>
                </a:cubicBezTo>
                <a:cubicBezTo>
                  <a:pt x="1503" y="42389"/>
                  <a:pt x="749" y="42349"/>
                  <a:pt x="0" y="42270"/>
                </a:cubicBezTo>
              </a:path>
              <a:path w="23857" h="42389" stroke="0" extrusionOk="0">
                <a:moveTo>
                  <a:pt x="8120" y="0"/>
                </a:moveTo>
                <a:cubicBezTo>
                  <a:pt x="17428" y="2625"/>
                  <a:pt x="23857" y="11118"/>
                  <a:pt x="23857" y="20789"/>
                </a:cubicBezTo>
                <a:cubicBezTo>
                  <a:pt x="23857" y="32718"/>
                  <a:pt x="14186" y="42389"/>
                  <a:pt x="2257" y="42389"/>
                </a:cubicBezTo>
                <a:cubicBezTo>
                  <a:pt x="1503" y="42389"/>
                  <a:pt x="749" y="42349"/>
                  <a:pt x="0" y="42270"/>
                </a:cubicBezTo>
                <a:lnTo>
                  <a:pt x="2257" y="20789"/>
                </a:lnTo>
                <a:close/>
              </a:path>
            </a:pathLst>
          </a:custGeom>
          <a:noFill/>
          <a:ln w="114300">
            <a:solidFill>
              <a:srgbClr val="D94439"/>
            </a:solidFill>
            <a:round/>
            <a:headEnd/>
            <a:tailEnd type="triangle" w="sm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95" name="Arc 27"/>
          <p:cNvSpPr>
            <a:spLocks/>
          </p:cNvSpPr>
          <p:nvPr/>
        </p:nvSpPr>
        <p:spPr bwMode="auto">
          <a:xfrm rot="6638224" flipH="1">
            <a:off x="5222875" y="3111501"/>
            <a:ext cx="917575" cy="1371600"/>
          </a:xfrm>
          <a:custGeom>
            <a:avLst/>
            <a:gdLst>
              <a:gd name="T0" fmla="*/ 1060549440 w 22849"/>
              <a:gd name="T1" fmla="*/ 0 h 37018"/>
              <a:gd name="T2" fmla="*/ 0 w 22849"/>
              <a:gd name="T3" fmla="*/ 1881195032 h 37018"/>
              <a:gd name="T4" fmla="*/ 80888913 w 22849"/>
              <a:gd name="T5" fmla="*/ 784279793 h 37018"/>
              <a:gd name="T6" fmla="*/ 0 60000 65536"/>
              <a:gd name="T7" fmla="*/ 0 60000 65536"/>
              <a:gd name="T8" fmla="*/ 0 60000 65536"/>
              <a:gd name="T9" fmla="*/ 0 w 22849"/>
              <a:gd name="T10" fmla="*/ 0 h 37018"/>
              <a:gd name="T11" fmla="*/ 22849 w 22849"/>
              <a:gd name="T12" fmla="*/ 37018 h 37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49" h="37018" fill="none" extrusionOk="0">
                <a:moveTo>
                  <a:pt x="16376" y="-1"/>
                </a:moveTo>
                <a:cubicBezTo>
                  <a:pt x="20516" y="4061"/>
                  <a:pt x="22849" y="9617"/>
                  <a:pt x="22849" y="15418"/>
                </a:cubicBezTo>
                <a:cubicBezTo>
                  <a:pt x="22849" y="27347"/>
                  <a:pt x="13178" y="37018"/>
                  <a:pt x="1249" y="37018"/>
                </a:cubicBezTo>
                <a:cubicBezTo>
                  <a:pt x="832" y="37018"/>
                  <a:pt x="415" y="37005"/>
                  <a:pt x="0" y="36981"/>
                </a:cubicBezTo>
              </a:path>
              <a:path w="22849" h="37018" stroke="0" extrusionOk="0">
                <a:moveTo>
                  <a:pt x="16376" y="-1"/>
                </a:moveTo>
                <a:cubicBezTo>
                  <a:pt x="20516" y="4061"/>
                  <a:pt x="22849" y="9617"/>
                  <a:pt x="22849" y="15418"/>
                </a:cubicBezTo>
                <a:cubicBezTo>
                  <a:pt x="22849" y="27347"/>
                  <a:pt x="13178" y="37018"/>
                  <a:pt x="1249" y="37018"/>
                </a:cubicBezTo>
                <a:cubicBezTo>
                  <a:pt x="832" y="37018"/>
                  <a:pt x="415" y="37005"/>
                  <a:pt x="0" y="36981"/>
                </a:cubicBezTo>
                <a:lnTo>
                  <a:pt x="1249" y="15418"/>
                </a:lnTo>
                <a:close/>
              </a:path>
            </a:pathLst>
          </a:custGeom>
          <a:noFill/>
          <a:ln w="114300">
            <a:solidFill>
              <a:srgbClr val="D94439"/>
            </a:solidFill>
            <a:round/>
            <a:headEnd/>
            <a:tailEnd type="triangle" w="sm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9" name="AutoShape 3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Text Box 3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9607" name="Rectangle 39"/>
          <p:cNvSpPr>
            <a:spLocks noChangeArrowheads="1"/>
          </p:cNvSpPr>
          <p:nvPr/>
        </p:nvSpPr>
        <p:spPr bwMode="auto">
          <a:xfrm>
            <a:off x="304800" y="1524000"/>
            <a:ext cx="858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500" b="1" dirty="0">
                <a:solidFill>
                  <a:srgbClr val="000000"/>
                </a:solidFill>
                <a:latin typeface="Times New Roman" pitchFamily="18" charset="0"/>
              </a:rPr>
              <a:t>Worldwide collection of networks that connects </a:t>
            </a:r>
            <a:br>
              <a:rPr kumimoji="1" lang="en-US" sz="25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500" b="1" dirty="0">
                <a:solidFill>
                  <a:srgbClr val="000000"/>
                </a:solidFill>
                <a:latin typeface="Times New Roman" pitchFamily="18" charset="0"/>
              </a:rPr>
              <a:t>millions of businesses, government agencies, educational institutions, and individuals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21517" name="Rectangle 5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Internet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1</a:t>
              </a:r>
            </a:p>
          </p:txBody>
        </p:sp>
        <p:sp>
          <p:nvSpPr>
            <p:cNvPr id="21518" name="Webpage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92" grpId="0" animBg="1"/>
      <p:bldP spid="109593" grpId="0" animBg="1"/>
      <p:bldP spid="109594" grpId="0" animBg="1"/>
      <p:bldP spid="109595" grpId="0" animBg="1"/>
      <p:bldP spid="1096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and the Internet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12 - 13 Fig. 1-8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17500" y="1141413"/>
            <a:ext cx="5791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Why do users access the Internet?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85750" y="2017713"/>
            <a:ext cx="5791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AutoNum type="arabicPeriod" startAt="2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Research and Information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85750" y="2436813"/>
            <a:ext cx="5791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AutoNum type="arabicPeriod" startAt="3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Shopping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85750" y="2881313"/>
            <a:ext cx="5791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AutoNum type="arabicPeriod" startAt="4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Banking and Investing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285750" y="3325813"/>
            <a:ext cx="5791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AutoNum type="arabicPeriod" startAt="5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Classes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304800" y="3810000"/>
            <a:ext cx="5791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AutoNum type="arabicPeriod" startAt="6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Entertainment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51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Text Box 1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171450" y="1628775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spcAft>
                <a:spcPct val="25000"/>
              </a:spcAft>
              <a:buClr>
                <a:srgbClr val="000066"/>
              </a:buClr>
              <a:buFont typeface="Times" pitchFamily="18" charset="0"/>
              <a:buAutoNum type="arabicPeriod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Communications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304800" y="4267200"/>
            <a:ext cx="5791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None/>
            </a:pPr>
            <a:r>
              <a:rPr kumimoji="1" lang="en-US" sz="2200" b="1">
                <a:solidFill>
                  <a:srgbClr val="000066"/>
                </a:solidFill>
                <a:latin typeface="Times New Roman" pitchFamily="18" charset="0"/>
              </a:rPr>
              <a:t>7.</a:t>
            </a:r>
            <a:r>
              <a:rPr kumimoji="1" lang="en-US" sz="2200" b="1">
                <a:solidFill>
                  <a:srgbClr val="D94439"/>
                </a:solidFill>
                <a:latin typeface="Times New Roman" pitchFamily="18" charset="0"/>
              </a:rPr>
              <a:t>	</a:t>
            </a: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Download Music</a:t>
            </a:r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304800" y="4724400"/>
            <a:ext cx="5791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30000"/>
              </a:spcAft>
              <a:buClr>
                <a:srgbClr val="000066"/>
              </a:buClr>
              <a:buFont typeface="Times" pitchFamily="18" charset="0"/>
              <a:buNone/>
            </a:pPr>
            <a:r>
              <a:rPr kumimoji="1" lang="en-US" sz="2200" b="1">
                <a:solidFill>
                  <a:srgbClr val="000066"/>
                </a:solidFill>
                <a:latin typeface="Times New Roman" pitchFamily="18" charset="0"/>
              </a:rPr>
              <a:t>8.</a:t>
            </a: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	Share Information</a:t>
            </a:r>
          </a:p>
        </p:txBody>
      </p:sp>
      <p:pic>
        <p:nvPicPr>
          <p:cNvPr id="25" name="Picture 24" descr="fig01_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86219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 bldLvl="2" autoUpdateAnimBg="0" advAuto="1000"/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9" grpId="0" autoUpdateAnimBg="0"/>
      <p:bldP spid="173070" grpId="0" autoUpdateAnimBg="0"/>
      <p:bldP spid="1730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and the Internet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 </a:t>
            </a:r>
            <a:r>
              <a:rPr lang="en-US" smtClean="0">
                <a:solidFill>
                  <a:srgbClr val="D94439"/>
                </a:solidFill>
              </a:rPr>
              <a:t>Web</a:t>
            </a:r>
            <a:r>
              <a:rPr lang="en-US" smtClean="0"/>
              <a:t>?</a:t>
            </a:r>
            <a:endParaRPr lang="en-US" b="0" smtClean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12 - 14</a:t>
            </a:r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152400" y="2362200"/>
            <a:ext cx="2133600" cy="19812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  <a:t>A Web site is </a:t>
            </a:r>
            <a:b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  <a:t>a collection of </a:t>
            </a:r>
            <a:b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  <a:t>related Web pages</a:t>
            </a:r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990600" y="4038600"/>
            <a:ext cx="2895600" cy="19812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A </a:t>
            </a:r>
            <a:r>
              <a:rPr kumimoji="1" lang="en-US" sz="2000" b="1">
                <a:solidFill>
                  <a:srgbClr val="9F9FFF"/>
                </a:solidFill>
                <a:latin typeface="Times New Roman" pitchFamily="18" charset="0"/>
              </a:rPr>
              <a:t>Web page</a:t>
            </a: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 contains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text, graphics, audio,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video, and links to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other Web pages</a:t>
            </a:r>
          </a:p>
        </p:txBody>
      </p:sp>
      <p:sp>
        <p:nvSpPr>
          <p:cNvPr id="111631" name="AutoShape 15"/>
          <p:cNvSpPr>
            <a:spLocks noChangeArrowheads="1"/>
          </p:cNvSpPr>
          <p:nvPr/>
        </p:nvSpPr>
        <p:spPr bwMode="auto">
          <a:xfrm>
            <a:off x="2819400" y="2362200"/>
            <a:ext cx="2895600" cy="19812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You can share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information on a </a:t>
            </a:r>
            <a: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  <a:t>social</a:t>
            </a:r>
            <a:b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  <a:t>networking Web site</a:t>
            </a: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 or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a </a:t>
            </a:r>
            <a: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  <a:t>photo sharing</a:t>
            </a:r>
            <a:b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  <a:t>community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7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304800" y="1524000"/>
            <a:ext cx="858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Billions of documents, called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Web pages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available to anyone connected to the Internet</a:t>
            </a:r>
            <a:endParaRPr kumimoji="1"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5029200" y="4038600"/>
            <a:ext cx="2743200" cy="19812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A </a:t>
            </a:r>
            <a:r>
              <a:rPr kumimoji="1" lang="en-US" sz="2000" b="1">
                <a:solidFill>
                  <a:schemeClr val="hlink"/>
                </a:solidFill>
                <a:latin typeface="Times New Roman" pitchFamily="18" charset="0"/>
              </a:rPr>
              <a:t>blog </a:t>
            </a:r>
            <a:r>
              <a:rPr kumimoji="1" lang="en-US" sz="2000">
                <a:solidFill>
                  <a:srgbClr val="FFFFCC"/>
                </a:solidFill>
              </a:rPr>
              <a:t>consists of time-</a:t>
            </a:r>
            <a:br>
              <a:rPr kumimoji="1" lang="en-US" sz="2000">
                <a:solidFill>
                  <a:srgbClr val="FFFFCC"/>
                </a:solidFill>
              </a:rPr>
            </a:br>
            <a:r>
              <a:rPr kumimoji="1" lang="en-US" sz="2000">
                <a:solidFill>
                  <a:srgbClr val="FFFFCC"/>
                </a:solidFill>
              </a:rPr>
              <a:t>stamped articles in</a:t>
            </a:r>
            <a:br>
              <a:rPr kumimoji="1" lang="en-US" sz="2000">
                <a:solidFill>
                  <a:srgbClr val="FFFFCC"/>
                </a:solidFill>
              </a:rPr>
            </a:br>
            <a:r>
              <a:rPr kumimoji="1" lang="en-US" sz="2000">
                <a:solidFill>
                  <a:srgbClr val="FFFFCC"/>
                </a:solidFill>
              </a:rPr>
              <a:t>a journal format</a:t>
            </a:r>
          </a:p>
        </p:txBody>
      </p:sp>
      <p:sp>
        <p:nvSpPr>
          <p:cNvPr id="111637" name="AutoShape 21"/>
          <p:cNvSpPr>
            <a:spLocks noChangeArrowheads="1"/>
          </p:cNvSpPr>
          <p:nvPr/>
        </p:nvSpPr>
        <p:spPr bwMode="auto">
          <a:xfrm>
            <a:off x="6858000" y="2362200"/>
            <a:ext cx="2133600" cy="19812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A </a:t>
            </a:r>
            <a:r>
              <a:rPr kumimoji="1" lang="en-US" sz="2000" b="1">
                <a:solidFill>
                  <a:srgbClr val="9F9FFF"/>
                </a:solidFill>
                <a:latin typeface="Times New Roman" pitchFamily="18" charset="0"/>
              </a:rPr>
              <a:t>podcast</a:t>
            </a: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 is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recorded audio 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stored on a Web site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that can be</a:t>
            </a:r>
            <a:b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FFFFCC"/>
                </a:solidFill>
                <a:latin typeface="Times New Roman" pitchFamily="18" charset="0"/>
              </a:rPr>
              <a:t>downloaded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4572000"/>
            <a:ext cx="2057400" cy="1295400"/>
            <a:chOff x="0" y="2976"/>
            <a:chExt cx="1296" cy="816"/>
          </a:xfrm>
        </p:grpSpPr>
        <p:sp>
          <p:nvSpPr>
            <p:cNvPr id="23565" name="Rectangle 23"/>
            <p:cNvSpPr>
              <a:spLocks noChangeArrowheads="1"/>
            </p:cNvSpPr>
            <p:nvPr/>
          </p:nvSpPr>
          <p:spPr bwMode="auto">
            <a:xfrm>
              <a:off x="0" y="3408"/>
              <a:ext cx="1296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Sharing Videos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 below Chapter 1</a:t>
              </a:r>
            </a:p>
          </p:txBody>
        </p:sp>
        <p:sp>
          <p:nvSpPr>
            <p:cNvPr id="2356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2976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9" grpId="0" animBg="1" autoUpdateAnimBg="0"/>
      <p:bldP spid="111630" grpId="0" animBg="1" autoUpdateAnimBg="0"/>
      <p:bldP spid="111631" grpId="0" animBg="1" autoUpdateAnimBg="0"/>
      <p:bldP spid="111635" grpId="0" autoUpdateAnimBg="0"/>
      <p:bldP spid="111636" grpId="0" animBg="1" autoUpdateAnimBg="0"/>
      <p:bldP spid="11163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4" name="AutoShape 74"/>
          <p:cNvSpPr>
            <a:spLocks noChangeArrowheads="1"/>
          </p:cNvSpPr>
          <p:nvPr/>
        </p:nvSpPr>
        <p:spPr bwMode="auto">
          <a:xfrm>
            <a:off x="1371600" y="2133600"/>
            <a:ext cx="3124200" cy="3124200"/>
          </a:xfrm>
          <a:prstGeom prst="octagon">
            <a:avLst>
              <a:gd name="adj" fmla="val 29287"/>
            </a:avLst>
          </a:prstGeom>
          <a:solidFill>
            <a:srgbClr val="9F9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</a:rPr>
              <a:t>Consists of a series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of instructions that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tells the computer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what to do and 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how to do it</a:t>
            </a:r>
            <a:endParaRPr lang="en-US" b="1">
              <a:solidFill>
                <a:srgbClr val="D9443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Software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software</a:t>
            </a:r>
            <a:r>
              <a:rPr lang="en-US" smtClean="0"/>
              <a:t>?</a:t>
            </a:r>
          </a:p>
          <a:p>
            <a:pPr lvl="4">
              <a:buFontTx/>
              <a:buNone/>
            </a:pPr>
            <a:endParaRPr lang="en-US" smtClean="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15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4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3425" name="AutoShape 65"/>
          <p:cNvSpPr>
            <a:spLocks noChangeArrowheads="1"/>
          </p:cNvSpPr>
          <p:nvPr/>
        </p:nvSpPr>
        <p:spPr bwMode="auto">
          <a:xfrm>
            <a:off x="4495800" y="2133600"/>
            <a:ext cx="3124200" cy="3124200"/>
          </a:xfrm>
          <a:prstGeom prst="octagon">
            <a:avLst>
              <a:gd name="adj" fmla="val 29287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</a:rPr>
              <a:t>Also called a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rgbClr val="D94439"/>
                </a:solidFill>
              </a:rPr>
              <a:t>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4" grpId="0" animBg="1"/>
      <p:bldP spid="143363" grpId="0" build="p" autoUpdateAnimBg="0" advAuto="1000"/>
      <p:bldP spid="1434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Software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CC3300"/>
                </a:solidFill>
              </a:rPr>
              <a:t>graphical user interface (GUI)</a:t>
            </a:r>
            <a:r>
              <a:rPr lang="en-US" smtClean="0"/>
              <a:t>?</a:t>
            </a:r>
          </a:p>
          <a:p>
            <a:pPr lvl="4">
              <a:buFontTx/>
              <a:buNone/>
            </a:pPr>
            <a:endParaRPr lang="en-US" smtClean="0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15 Fig. 1-10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08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04800" y="15240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interact with the software using text,  graphics, and visual images such as icons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Controls how you enter data and instructions and how the screen displays information</a:t>
            </a:r>
          </a:p>
          <a:p>
            <a:pPr marL="1752600" lvl="4" indent="-381000">
              <a:spcBef>
                <a:spcPct val="20000"/>
              </a:spcBef>
            </a:pP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fig01_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812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 autoUpdateAnimBg="0" advAuto="1000"/>
      <p:bldP spid="113676" grpId="0" build="p" bldLvl="2" autoUpdateAnimBg="0" advAuto="3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Software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system software</a:t>
            </a:r>
            <a:r>
              <a:rPr lang="en-US" smtClean="0"/>
              <a:t>?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15-16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1371600" y="2514600"/>
            <a:ext cx="3276600" cy="35052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82880" anchor="ctr" anchorCtr="1"/>
          <a:lstStyle/>
          <a:p>
            <a:pPr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Operating System (OS)</a:t>
            </a:r>
            <a:r>
              <a:rPr kumimoji="1"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is a set of programs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that coordinates all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activities among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computer hardware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devices</a:t>
            </a: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3810000" y="3902075"/>
            <a:ext cx="4343400" cy="23463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Utility Programs</a:t>
            </a:r>
            <a:r>
              <a:rPr kumimoji="1" lang="en-US" sz="200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  <a:t>allow the user to </a:t>
            </a:r>
            <a:b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  <a:t>perform maintenance-type tasks </a:t>
            </a:r>
            <a:b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  <a:t>usually related to managing a </a:t>
            </a:r>
            <a:b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chemeClr val="bg2"/>
                </a:solidFill>
                <a:latin typeface="Times New Roman" pitchFamily="18" charset="0"/>
              </a:rPr>
              <a:t>computer, its devices or its programs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26635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304800" y="1524000"/>
            <a:ext cx="858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Programs that control or maintain the operations of the computer and its devices</a:t>
            </a:r>
          </a:p>
        </p:txBody>
      </p:sp>
      <p:sp>
        <p:nvSpPr>
          <p:cNvPr id="26633" name="Rectangle 51"/>
          <p:cNvSpPr>
            <a:spLocks noChangeArrowheads="1"/>
          </p:cNvSpPr>
          <p:nvPr/>
        </p:nvSpPr>
        <p:spPr bwMode="auto">
          <a:xfrm>
            <a:off x="0" y="5410200"/>
            <a:ext cx="1981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Click to view Web Link,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click Chapter 1, Click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Web Link from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left navigation,  then click Windows Vista below Chapter 1</a:t>
            </a:r>
          </a:p>
        </p:txBody>
      </p:sp>
      <p:sp>
        <p:nvSpPr>
          <p:cNvPr id="26634" name="Webpage">
            <a:hlinkClick r:id="rId2"/>
          </p:cNvPr>
          <p:cNvSpPr>
            <a:spLocks noEditPoints="1" noChangeArrowheads="1"/>
          </p:cNvSpPr>
          <p:nvPr/>
        </p:nvSpPr>
        <p:spPr bwMode="auto">
          <a:xfrm>
            <a:off x="152400" y="4724400"/>
            <a:ext cx="441325" cy="590550"/>
          </a:xfrm>
          <a:custGeom>
            <a:avLst/>
            <a:gdLst>
              <a:gd name="T0" fmla="*/ 44241446 w 21600"/>
              <a:gd name="T1" fmla="*/ 441430607 h 21600"/>
              <a:gd name="T2" fmla="*/ 0 w 21600"/>
              <a:gd name="T3" fmla="*/ 357824505 h 21600"/>
              <a:gd name="T4" fmla="*/ 184233261 w 21600"/>
              <a:gd name="T5" fmla="*/ 0 h 21600"/>
              <a:gd name="T6" fmla="*/ 0 w 21600"/>
              <a:gd name="T7" fmla="*/ 0 h 21600"/>
              <a:gd name="T8" fmla="*/ 92116794 w 21600"/>
              <a:gd name="T9" fmla="*/ 0 h 21600"/>
              <a:gd name="T10" fmla="*/ 184233261 w 21600"/>
              <a:gd name="T11" fmla="*/ 0 h 21600"/>
              <a:gd name="T12" fmla="*/ 184233261 w 21600"/>
              <a:gd name="T13" fmla="*/ 220715303 h 21600"/>
              <a:gd name="T14" fmla="*/ 184233261 w 21600"/>
              <a:gd name="T15" fmla="*/ 441430607 h 21600"/>
              <a:gd name="T16" fmla="*/ 92116794 w 21600"/>
              <a:gd name="T17" fmla="*/ 441430607 h 21600"/>
              <a:gd name="T18" fmla="*/ 0 w 21600"/>
              <a:gd name="T19" fmla="*/ 220715303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 advAuto="1000"/>
      <p:bldP spid="114696" grpId="0" animBg="1" autoUpdateAnimBg="0"/>
      <p:bldP spid="114697" grpId="0" animBg="1" autoUpdateAnimBg="0"/>
      <p:bldP spid="114701" grpId="0" build="p" bldLvl="2" autoUpdateAnimBg="0" advAuto="2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Software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50292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application software</a:t>
            </a:r>
            <a:r>
              <a:rPr lang="en-US" smtClean="0"/>
              <a:t>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16 Fig. 1-11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4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2514600" y="3581400"/>
            <a:ext cx="1828800" cy="762000"/>
          </a:xfrm>
          <a:prstGeom prst="rect">
            <a:avLst/>
          </a:prstGeom>
          <a:solidFill>
            <a:srgbClr val="808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Presentation 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Graphics</a:t>
            </a:r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2514600" y="2819400"/>
            <a:ext cx="1828800" cy="762000"/>
          </a:xfrm>
          <a:prstGeom prst="rect">
            <a:avLst/>
          </a:prstGeom>
          <a:solidFill>
            <a:srgbClr val="D9443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Spreadsheet</a:t>
            </a:r>
          </a:p>
        </p:txBody>
      </p: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685800" y="3581400"/>
            <a:ext cx="1828800" cy="7620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Database</a:t>
            </a:r>
          </a:p>
        </p:txBody>
      </p:sp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685800" y="2819400"/>
            <a:ext cx="1828800" cy="762000"/>
          </a:xfrm>
          <a:prstGeom prst="rect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Word 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Processing</a:t>
            </a:r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304800" y="15240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Programs designed to make users more productive</a:t>
            </a:r>
          </a:p>
        </p:txBody>
      </p:sp>
      <p:pic>
        <p:nvPicPr>
          <p:cNvPr id="14" name="Picture 13" descr="fig01_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5000"/>
            <a:ext cx="3429000" cy="347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43" grpId="0" animBg="1" autoUpdateAnimBg="0"/>
      <p:bldP spid="115741" grpId="0" animBg="1" autoUpdateAnimBg="0"/>
      <p:bldP spid="115742" grpId="0" animBg="1" autoUpdateAnimBg="0"/>
      <p:bldP spid="115740" grpId="0" animBg="1" autoUpdateAnimBg="0"/>
      <p:bldP spid="115744" grpId="0" build="p" bldLvl="3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Software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</a:t>
            </a:r>
            <a:r>
              <a:rPr lang="en-US" smtClean="0">
                <a:solidFill>
                  <a:srgbClr val="D94439"/>
                </a:solidFill>
              </a:rPr>
              <a:t>install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run</a:t>
            </a:r>
            <a:r>
              <a:rPr lang="en-US" smtClean="0"/>
              <a:t> programs?</a:t>
            </a:r>
          </a:p>
          <a:p>
            <a:pPr lvl="4">
              <a:buFontTx/>
              <a:buNone/>
            </a:pPr>
            <a:endParaRPr lang="en-US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17 Fig. 1-12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21" name="Picture 20" descr="fig01_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15461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Software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4900"/>
            <a:ext cx="4800600" cy="5857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chemeClr val="bg2"/>
                </a:solidFill>
              </a:rPr>
              <a:t>programmer</a:t>
            </a:r>
            <a:r>
              <a:rPr lang="en-US" smtClean="0"/>
              <a:t>?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18 Fig. 1-13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34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304800" y="1562100"/>
            <a:ext cx="4800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Someone who develops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304800" y="2362200"/>
            <a:ext cx="4800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Programmer writes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the instructions to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direct the computer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to process data into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information</a:t>
            </a:r>
          </a:p>
          <a:p>
            <a:pPr marL="1752600" lvl="4" indent="-381000">
              <a:lnSpc>
                <a:spcPct val="90000"/>
              </a:lnSpc>
              <a:spcBef>
                <a:spcPct val="20000"/>
              </a:spcBef>
            </a:pPr>
            <a:endParaRPr kumimoji="1"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67400" y="914400"/>
            <a:ext cx="2948940" cy="2590800"/>
            <a:chOff x="5867400" y="914400"/>
            <a:chExt cx="2948940" cy="2590800"/>
          </a:xfrm>
        </p:grpSpPr>
        <p:sp>
          <p:nvSpPr>
            <p:cNvPr id="30732" name="Text Box 36"/>
            <p:cNvSpPr txBox="1">
              <a:spLocks noChangeArrowheads="1"/>
            </p:cNvSpPr>
            <p:nvPr/>
          </p:nvSpPr>
          <p:spPr bwMode="auto">
            <a:xfrm>
              <a:off x="7543800" y="914400"/>
              <a:ext cx="1136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</a:rPr>
                <a:t>JavaScript</a:t>
              </a:r>
            </a:p>
          </p:txBody>
        </p:sp>
        <p:pic>
          <p:nvPicPr>
            <p:cNvPr id="16" name="Picture 15" descr="fig01_13.gif"/>
            <p:cNvPicPr>
              <a:picLocks noChangeAspect="1"/>
            </p:cNvPicPr>
            <p:nvPr/>
          </p:nvPicPr>
          <p:blipFill>
            <a:blip r:embed="rId2"/>
            <a:srcRect t="1667" b="50000"/>
            <a:stretch>
              <a:fillRect/>
            </a:stretch>
          </p:blipFill>
          <p:spPr>
            <a:xfrm>
              <a:off x="5867400" y="1295400"/>
              <a:ext cx="2948940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3200400" y="3581400"/>
            <a:ext cx="3553864" cy="2728913"/>
            <a:chOff x="3200400" y="3581400"/>
            <a:chExt cx="3553864" cy="2728913"/>
          </a:xfrm>
        </p:grpSpPr>
        <p:sp>
          <p:nvSpPr>
            <p:cNvPr id="30730" name="Text Box 37"/>
            <p:cNvSpPr txBox="1">
              <a:spLocks noChangeArrowheads="1"/>
            </p:cNvSpPr>
            <p:nvPr/>
          </p:nvSpPr>
          <p:spPr bwMode="auto">
            <a:xfrm>
              <a:off x="3200400" y="5943600"/>
              <a:ext cx="1687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2"/>
                  </a:solidFill>
                </a:rPr>
                <a:t>Web application</a:t>
              </a:r>
            </a:p>
          </p:txBody>
        </p:sp>
        <p:pic>
          <p:nvPicPr>
            <p:cNvPr id="17" name="Picture 16" descr="fig01_13.gif"/>
            <p:cNvPicPr>
              <a:picLocks noChangeAspect="1"/>
            </p:cNvPicPr>
            <p:nvPr/>
          </p:nvPicPr>
          <p:blipFill>
            <a:blip r:embed="rId2"/>
            <a:srcRect t="51111"/>
            <a:stretch>
              <a:fillRect/>
            </a:stretch>
          </p:blipFill>
          <p:spPr>
            <a:xfrm>
              <a:off x="3581400" y="3581400"/>
              <a:ext cx="3172864" cy="2404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56" grpId="0" build="p" bldLvl="3" autoUpdateAnimBg="0" advAuto="2000"/>
      <p:bldP spid="116757" grpId="0" build="p" bldLvl="3" autoUpdateAnimBg="0" advAuto="3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Computers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19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7807" name="Text Box 47"/>
          <p:cNvSpPr txBox="1">
            <a:spLocks noChangeArrowheads="1"/>
          </p:cNvSpPr>
          <p:nvPr/>
        </p:nvSpPr>
        <p:spPr bwMode="auto">
          <a:xfrm>
            <a:off x="304800" y="1103313"/>
            <a:ext cx="60388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What are the categories of computers?</a:t>
            </a:r>
          </a:p>
          <a:p>
            <a:endParaRPr lang="en-US"/>
          </a:p>
        </p:txBody>
      </p:sp>
      <p:sp>
        <p:nvSpPr>
          <p:cNvPr id="117809" name="AutoShape 49"/>
          <p:cNvSpPr>
            <a:spLocks noChangeArrowheads="1"/>
          </p:cNvSpPr>
          <p:nvPr/>
        </p:nvSpPr>
        <p:spPr bwMode="auto">
          <a:xfrm>
            <a:off x="1295400" y="16002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Personal Computers</a:t>
            </a:r>
            <a:br>
              <a:rPr lang="en-US" sz="1800" b="1"/>
            </a:br>
            <a:r>
              <a:rPr lang="en-US" sz="1800" b="1"/>
              <a:t>(desktop)</a:t>
            </a:r>
          </a:p>
        </p:txBody>
      </p:sp>
      <p:sp>
        <p:nvSpPr>
          <p:cNvPr id="117810" name="AutoShape 50"/>
          <p:cNvSpPr>
            <a:spLocks noChangeArrowheads="1"/>
          </p:cNvSpPr>
          <p:nvPr/>
        </p:nvSpPr>
        <p:spPr bwMode="auto">
          <a:xfrm>
            <a:off x="3429000" y="22860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Mobile Computers and</a:t>
            </a:r>
            <a:br>
              <a:rPr lang="en-US" sz="1800" b="1"/>
            </a:br>
            <a:r>
              <a:rPr lang="en-US" sz="1800" b="1"/>
              <a:t>Mobile Devices</a:t>
            </a:r>
          </a:p>
        </p:txBody>
      </p:sp>
      <p:sp>
        <p:nvSpPr>
          <p:cNvPr id="117811" name="AutoShape 51"/>
          <p:cNvSpPr>
            <a:spLocks noChangeArrowheads="1"/>
          </p:cNvSpPr>
          <p:nvPr/>
        </p:nvSpPr>
        <p:spPr bwMode="auto">
          <a:xfrm>
            <a:off x="1371600" y="29718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Game Consoles</a:t>
            </a:r>
          </a:p>
        </p:txBody>
      </p:sp>
      <p:sp>
        <p:nvSpPr>
          <p:cNvPr id="117812" name="AutoShape 52"/>
          <p:cNvSpPr>
            <a:spLocks noChangeArrowheads="1"/>
          </p:cNvSpPr>
          <p:nvPr/>
        </p:nvSpPr>
        <p:spPr bwMode="auto">
          <a:xfrm>
            <a:off x="3581400" y="36576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Servers</a:t>
            </a:r>
          </a:p>
        </p:txBody>
      </p:sp>
      <p:sp>
        <p:nvSpPr>
          <p:cNvPr id="117813" name="AutoShape 53"/>
          <p:cNvSpPr>
            <a:spLocks noChangeArrowheads="1"/>
          </p:cNvSpPr>
          <p:nvPr/>
        </p:nvSpPr>
        <p:spPr bwMode="auto">
          <a:xfrm>
            <a:off x="1447800" y="43434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Mainframes</a:t>
            </a:r>
          </a:p>
        </p:txBody>
      </p:sp>
      <p:sp>
        <p:nvSpPr>
          <p:cNvPr id="117814" name="AutoShape 54"/>
          <p:cNvSpPr>
            <a:spLocks noChangeArrowheads="1"/>
          </p:cNvSpPr>
          <p:nvPr/>
        </p:nvSpPr>
        <p:spPr bwMode="auto">
          <a:xfrm>
            <a:off x="3581400" y="50292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Supercomputers</a:t>
            </a:r>
          </a:p>
        </p:txBody>
      </p:sp>
      <p:sp>
        <p:nvSpPr>
          <p:cNvPr id="117825" name="AutoShape 65"/>
          <p:cNvSpPr>
            <a:spLocks noChangeArrowheads="1"/>
          </p:cNvSpPr>
          <p:nvPr/>
        </p:nvSpPr>
        <p:spPr bwMode="auto">
          <a:xfrm>
            <a:off x="1447800" y="5715000"/>
            <a:ext cx="4343400" cy="838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Embedded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7" grpId="0" autoUpdateAnimBg="0"/>
      <p:bldP spid="117809" grpId="0" animBg="1"/>
      <p:bldP spid="117810" grpId="0" animBg="1"/>
      <p:bldP spid="117811" grpId="0" animBg="1"/>
      <p:bldP spid="117812" grpId="0" animBg="1"/>
      <p:bldP spid="117813" grpId="0" animBg="1"/>
      <p:bldP spid="117814" grpId="0" animBg="1"/>
      <p:bldP spid="1178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World of Computers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computer literacy </a:t>
            </a:r>
            <a:r>
              <a:rPr lang="en-US" smtClean="0"/>
              <a:t>(digital literacy)?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4-5 Fig. 1-1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Current knowledge and understanding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 computers and their uses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04800" y="23241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Computers are everywhere</a:t>
            </a:r>
          </a:p>
        </p:txBody>
      </p:sp>
      <p:pic>
        <p:nvPicPr>
          <p:cNvPr id="13" name="Picture 12" descr="fig01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76200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31" grpId="0" autoUpdateAnimBg="0"/>
      <p:bldP spid="513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1119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dirty="0" smtClean="0"/>
              <a:t>What are the two most popular styles of </a:t>
            </a:r>
            <a:r>
              <a:rPr lang="en-US" dirty="0" smtClean="0">
                <a:solidFill>
                  <a:srgbClr val="D94439"/>
                </a:solidFill>
              </a:rPr>
              <a:t>personal computers</a:t>
            </a:r>
            <a:r>
              <a:rPr lang="en-US" dirty="0" smtClean="0"/>
              <a:t>?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6510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19 - 20 Figs. 1-15–1-16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83" name="AutoShape 2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Text Box 2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32781" name="Rectangle 6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Personal Computers below Chapter 1</a:t>
              </a:r>
            </a:p>
          </p:txBody>
        </p:sp>
        <p:sp>
          <p:nvSpPr>
            <p:cNvPr id="3278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2057400"/>
            <a:ext cx="3505200" cy="3671887"/>
            <a:chOff x="1524000" y="2057400"/>
            <a:chExt cx="3505200" cy="3671887"/>
          </a:xfrm>
        </p:grpSpPr>
        <p:sp>
          <p:nvSpPr>
            <p:cNvPr id="32779" name="Rectangle 82"/>
            <p:cNvSpPr>
              <a:spLocks noChangeArrowheads="1"/>
            </p:cNvSpPr>
            <p:nvPr/>
          </p:nvSpPr>
          <p:spPr bwMode="auto">
            <a:xfrm>
              <a:off x="1524000" y="2057400"/>
              <a:ext cx="3505200" cy="128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7338" indent="-287338">
                <a:spcBef>
                  <a:spcPct val="50000"/>
                </a:spcBef>
                <a:buClr>
                  <a:srgbClr val="000066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 dirty="0">
                  <a:solidFill>
                    <a:srgbClr val="000000"/>
                  </a:solidFill>
                  <a:latin typeface="Times New Roman" pitchFamily="18" charset="0"/>
                </a:rPr>
                <a:t>PC and compatibles use the Windows operating system</a:t>
              </a:r>
            </a:p>
          </p:txBody>
        </p:sp>
        <p:pic>
          <p:nvPicPr>
            <p:cNvPr id="17" name="Picture 16" descr="fig01_15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3429000"/>
              <a:ext cx="2861943" cy="2300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5105400" y="2057400"/>
            <a:ext cx="3429000" cy="4005929"/>
            <a:chOff x="5105400" y="2057400"/>
            <a:chExt cx="3429000" cy="4005929"/>
          </a:xfrm>
        </p:grpSpPr>
        <p:sp>
          <p:nvSpPr>
            <p:cNvPr id="32777" name="Rectangle 85"/>
            <p:cNvSpPr>
              <a:spLocks noChangeArrowheads="1"/>
            </p:cNvSpPr>
            <p:nvPr/>
          </p:nvSpPr>
          <p:spPr bwMode="auto">
            <a:xfrm>
              <a:off x="5105400" y="2057400"/>
              <a:ext cx="3429000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7338" indent="-287338">
                <a:spcBef>
                  <a:spcPct val="50000"/>
                </a:spcBef>
                <a:buClr>
                  <a:srgbClr val="000066"/>
                </a:buClr>
                <a:buSzPct val="75000"/>
                <a:buFont typeface="Wingdings" pitchFamily="2" charset="2"/>
                <a:buChar char="Ø"/>
              </a:pPr>
              <a:r>
                <a:rPr kumimoji="1" lang="en-US" sz="2600" b="1" dirty="0">
                  <a:solidFill>
                    <a:srgbClr val="000000"/>
                  </a:solidFill>
                  <a:latin typeface="Times New Roman" pitchFamily="18" charset="0"/>
                </a:rPr>
                <a:t>Apple Macintosh usually uses the Macintosh operating system (Mac OS X)</a:t>
              </a:r>
            </a:p>
          </p:txBody>
        </p:sp>
        <p:pic>
          <p:nvPicPr>
            <p:cNvPr id="18" name="Picture 17" descr="fig01_1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3733800"/>
              <a:ext cx="2819400" cy="23295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78486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desktop computer</a:t>
            </a:r>
            <a:r>
              <a:rPr lang="en-US" smtClean="0"/>
              <a:t>?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19-20 Fig. 1-15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00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304800" y="15240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Designed so all of the components fit entirely on or under a desk or table</a:t>
            </a:r>
          </a:p>
        </p:txBody>
      </p:sp>
      <p:pic>
        <p:nvPicPr>
          <p:cNvPr id="10" name="Picture 9" descr="fig01_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14600"/>
            <a:ext cx="4267200" cy="342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 autoUpdateAnimBg="0" advAuto="1000"/>
      <p:bldP spid="1198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Computers and Mobile Devices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53340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notebook computer</a:t>
            </a:r>
            <a:r>
              <a:rPr lang="en-US" smtClean="0"/>
              <a:t>?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20 Fig. 1-17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4" name="AutoShape 2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Text Box 2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304800" y="15240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Portable, small enough to fit on your lap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Also called a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laptop computer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Usually more expensive than a desktop computer with equal capabilities</a:t>
            </a:r>
          </a:p>
        </p:txBody>
      </p:sp>
      <p:pic>
        <p:nvPicPr>
          <p:cNvPr id="10" name="Picture 9" descr="fig01_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599"/>
            <a:ext cx="4343400" cy="344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0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0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60" grpId="0" uiExpand="1" build="p" bldLvl="2" autoUpdateAnimBg="0" advAuto="2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Computers and Mobile Devices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49530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Tablet PC</a:t>
            </a:r>
            <a:r>
              <a:rPr lang="en-US" smtClean="0"/>
              <a:t>?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21 Fig. 1-18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50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304800" y="27432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Especially useful for taking notes</a:t>
            </a: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304800" y="1524000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Resembles a letter-sized slate</a:t>
            </a: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295275" y="1905000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Allows you to write on the screen using a digital pen</a:t>
            </a:r>
          </a:p>
        </p:txBody>
      </p:sp>
      <p:pic>
        <p:nvPicPr>
          <p:cNvPr id="12" name="Picture 11" descr="fig01_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76600"/>
            <a:ext cx="4610599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 advAuto="1000"/>
      <p:bldP spid="121870" grpId="0" build="p" bldLvl="2" autoUpdateAnimBg="0" advAuto="3000"/>
      <p:bldP spid="121872" grpId="0" build="p" bldLvl="2" autoUpdateAnimBg="0" advAuto="1000"/>
      <p:bldP spid="121873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Computers and Mobile Devices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73914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mobile devices</a:t>
            </a:r>
            <a:r>
              <a:rPr lang="en-US" smtClean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21 - 22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2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4953" name="AutoShape 25"/>
          <p:cNvSpPr>
            <a:spLocks noChangeArrowheads="1"/>
          </p:cNvSpPr>
          <p:nvPr/>
        </p:nvSpPr>
        <p:spPr bwMode="auto">
          <a:xfrm>
            <a:off x="5181600" y="2667000"/>
            <a:ext cx="2971800" cy="2971800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D94439"/>
                </a:solidFill>
              </a:rPr>
              <a:t>Internet-enabled</a:t>
            </a:r>
            <a:r>
              <a:rPr lang="en-US" b="1">
                <a:solidFill>
                  <a:schemeClr val="bg2"/>
                </a:solidFill>
              </a:rPr>
              <a:t/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telephone is a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“smart phone”</a:t>
            </a:r>
          </a:p>
        </p:txBody>
      </p:sp>
      <p:sp>
        <p:nvSpPr>
          <p:cNvPr id="124955" name="AutoShape 27"/>
          <p:cNvSpPr>
            <a:spLocks noChangeArrowheads="1"/>
          </p:cNvSpPr>
          <p:nvPr/>
        </p:nvSpPr>
        <p:spPr bwMode="auto">
          <a:xfrm>
            <a:off x="1066800" y="1600200"/>
            <a:ext cx="2971800" cy="2971800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</a:rPr>
              <a:t>Small enough to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carry in a pocket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53" grpId="0" animBg="1"/>
      <p:bldP spid="1249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Computers and Mobile Devices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47577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handheld computer</a:t>
            </a:r>
            <a:r>
              <a:rPr lang="en-US" smtClean="0"/>
              <a:t>?</a:t>
            </a:r>
          </a:p>
          <a:p>
            <a:pPr>
              <a:buFont typeface="Monotype Sorts" pitchFamily="2" charset="2"/>
              <a:buNone/>
            </a:pPr>
            <a:endParaRPr lang="en-US" b="0" smtClean="0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21 Fig. 1-19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901" name="AutoShape 1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Text Box 1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800600" y="1752600"/>
            <a:ext cx="3530600" cy="2708275"/>
            <a:chOff x="3120" y="1920"/>
            <a:chExt cx="2224" cy="1706"/>
          </a:xfrm>
        </p:grpSpPr>
        <p:sp>
          <p:nvSpPr>
            <p:cNvPr id="37899" name="AutoShape 43"/>
            <p:cNvSpPr>
              <a:spLocks noChangeArrowheads="1"/>
            </p:cNvSpPr>
            <p:nvPr/>
          </p:nvSpPr>
          <p:spPr bwMode="auto">
            <a:xfrm>
              <a:off x="3120" y="1920"/>
              <a:ext cx="2224" cy="1706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900" name="Text Box 47"/>
            <p:cNvSpPr txBox="1">
              <a:spLocks noChangeArrowheads="1"/>
            </p:cNvSpPr>
            <p:nvPr/>
          </p:nvSpPr>
          <p:spPr bwMode="auto">
            <a:xfrm>
              <a:off x="3240" y="1968"/>
              <a:ext cx="1920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  <a:t>Used </a:t>
              </a:r>
              <a:b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  <a:t>by mobile employees such as meter readers and delivery people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38200" y="1752600"/>
            <a:ext cx="3530600" cy="2708275"/>
            <a:chOff x="608" y="1296"/>
            <a:chExt cx="2224" cy="1706"/>
          </a:xfrm>
        </p:grpSpPr>
        <p:sp>
          <p:nvSpPr>
            <p:cNvPr id="37897" name="AutoShape 38"/>
            <p:cNvSpPr>
              <a:spLocks noChangeArrowheads="1"/>
            </p:cNvSpPr>
            <p:nvPr/>
          </p:nvSpPr>
          <p:spPr bwMode="auto">
            <a:xfrm>
              <a:off x="608" y="1296"/>
              <a:ext cx="2224" cy="1706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898" name="Text Box 48"/>
            <p:cNvSpPr txBox="1">
              <a:spLocks noChangeArrowheads="1"/>
            </p:cNvSpPr>
            <p:nvPr/>
          </p:nvSpPr>
          <p:spPr bwMode="auto">
            <a:xfrm>
              <a:off x="768" y="1582"/>
              <a:ext cx="192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  <a:t>Small </a:t>
              </a:r>
              <a:b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  <a:t>enough to fit </a:t>
              </a:r>
              <a:b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  <a:t>in one </a:t>
              </a:r>
              <a:b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800" b="1">
                  <a:solidFill>
                    <a:srgbClr val="FFFFCC"/>
                  </a:solidFill>
                  <a:latin typeface="Times New Roman" pitchFamily="18" charset="0"/>
                </a:rPr>
                <a:t>hand</a:t>
              </a:r>
            </a:p>
          </p:txBody>
        </p:sp>
      </p:grpSp>
      <p:pic>
        <p:nvPicPr>
          <p:cNvPr id="15" name="Picture 14" descr="fig01_19.gif"/>
          <p:cNvPicPr>
            <a:picLocks noChangeAspect="1"/>
          </p:cNvPicPr>
          <p:nvPr/>
        </p:nvPicPr>
        <p:blipFill>
          <a:blip r:embed="rId2"/>
          <a:srcRect b="14868"/>
          <a:stretch>
            <a:fillRect/>
          </a:stretch>
        </p:blipFill>
        <p:spPr>
          <a:xfrm>
            <a:off x="3048000" y="4572000"/>
            <a:ext cx="3352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Computers and Mobile Devices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458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/>
              <a:t>personal digital assistant</a:t>
            </a:r>
            <a:r>
              <a:rPr lang="en-US" smtClean="0">
                <a:solidFill>
                  <a:srgbClr val="D94439"/>
                </a:solidFill>
              </a:rPr>
              <a:t> (PDA)</a:t>
            </a:r>
            <a:r>
              <a:rPr lang="en-US" smtClean="0"/>
              <a:t>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21 Fig. 1-20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892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92100" y="1524000"/>
            <a:ext cx="64135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personal organizer functions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Calendar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Appointment book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Address book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Calculator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Notepad</a:t>
            </a:r>
          </a:p>
        </p:txBody>
      </p:sp>
      <p:pic>
        <p:nvPicPr>
          <p:cNvPr id="10" name="Picture 9" descr="fig01_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057400"/>
            <a:ext cx="3016758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5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5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6" grpId="0" build="p" bldLvl="3" autoUpdateAnimBg="0" advAuto="2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Computers and Mobile Devices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458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smart phones</a:t>
            </a:r>
            <a:r>
              <a:rPr lang="en-US" smtClean="0"/>
              <a:t>?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22 Fig. 1-21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8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9946" name="Rectangle 3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iPhone below Chapter 1</a:t>
              </a:r>
            </a:p>
          </p:txBody>
        </p:sp>
        <p:sp>
          <p:nvSpPr>
            <p:cNvPr id="39947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fig01_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05000"/>
            <a:ext cx="6172200" cy="315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Consoles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458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game consoles</a:t>
            </a:r>
            <a:r>
              <a:rPr lang="en-US" smtClean="0"/>
              <a:t>?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22 Fig. 1-22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0969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1600200"/>
            <a:ext cx="5562600" cy="4838700"/>
            <a:chOff x="1905000" y="1600200"/>
            <a:chExt cx="5562600" cy="4838700"/>
          </a:xfrm>
        </p:grpSpPr>
        <p:sp>
          <p:nvSpPr>
            <p:cNvPr id="40967" name="Text Box 9"/>
            <p:cNvSpPr txBox="1">
              <a:spLocks noChangeArrowheads="1"/>
            </p:cNvSpPr>
            <p:nvPr/>
          </p:nvSpPr>
          <p:spPr bwMode="auto">
            <a:xfrm>
              <a:off x="1905000" y="1600200"/>
              <a:ext cx="55626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Mobile computing device designed for single-player or multiplayer video games</a:t>
              </a:r>
            </a:p>
          </p:txBody>
        </p:sp>
        <p:pic>
          <p:nvPicPr>
            <p:cNvPr id="11" name="Picture 10" descr="fig01_2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2590800"/>
              <a:ext cx="3039999" cy="3848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81" name="Picture 29" descr="fig01_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1905000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0300"/>
            <a:ext cx="6400800" cy="50958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types of servers are there?</a:t>
            </a:r>
            <a:endParaRPr lang="en-US" b="0" smtClean="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2184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23 Figs. 1-23 – 1-25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304800" y="2819400"/>
            <a:ext cx="4495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200" b="1">
                <a:solidFill>
                  <a:srgbClr val="D94439"/>
                </a:solidFill>
                <a:latin typeface="Times New Roman" pitchFamily="18" charset="0"/>
              </a:rPr>
              <a:t>Mainframe</a:t>
            </a: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Very powerful, expensive computer that supports thousands of connected users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304800" y="4038600"/>
            <a:ext cx="4267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200" b="1">
                <a:solidFill>
                  <a:srgbClr val="D94439"/>
                </a:solidFill>
                <a:latin typeface="Times New Roman" pitchFamily="18" charset="0"/>
              </a:rPr>
              <a:t>Supercomputer</a:t>
            </a: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The fastest, most powerful, most expensive computer. Used for applications requiring complex mathematical calculations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6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1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381000" y="1676400"/>
            <a:ext cx="4495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kumimoji="1" lang="en-US" sz="2200" b="1">
                <a:solidFill>
                  <a:srgbClr val="D94439"/>
                </a:solidFill>
                <a:latin typeface="Times New Roman" pitchFamily="18" charset="0"/>
              </a:rPr>
              <a:t> server</a:t>
            </a: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 controls access to network resources and provides centralized storage</a:t>
            </a:r>
          </a:p>
        </p:txBody>
      </p:sp>
      <p:pic>
        <p:nvPicPr>
          <p:cNvPr id="125982" name="Picture 30" descr="fig01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62200"/>
            <a:ext cx="249555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977" name="Picture 25" descr="04-069_01_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91000"/>
            <a:ext cx="2971800" cy="197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 advAuto="1000"/>
      <p:bldP spid="125961" grpId="0" autoUpdateAnimBg="0"/>
      <p:bldP spid="125962" grpId="0" autoUpdateAnimBg="0"/>
      <p:bldP spid="1259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5730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is a </a:t>
            </a:r>
            <a:r>
              <a:rPr lang="en-US" smtClean="0">
                <a:solidFill>
                  <a:srgbClr val="D94439"/>
                </a:solidFill>
              </a:rPr>
              <a:t>computer</a:t>
            </a:r>
            <a:r>
              <a:rPr lang="en-US" smtClean="0"/>
              <a:t> defined?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Computer?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6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0" y="4495800"/>
            <a:ext cx="4648200" cy="1600200"/>
            <a:chOff x="1200" y="2832"/>
            <a:chExt cx="2928" cy="1008"/>
          </a:xfrm>
        </p:grpSpPr>
        <p:sp>
          <p:nvSpPr>
            <p:cNvPr id="6160" name="AutoShape 17"/>
            <p:cNvSpPr>
              <a:spLocks noChangeArrowheads="1"/>
            </p:cNvSpPr>
            <p:nvPr/>
          </p:nvSpPr>
          <p:spPr bwMode="auto">
            <a:xfrm>
              <a:off x="1632" y="2832"/>
              <a:ext cx="2496" cy="100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19"/>
            <p:cNvSpPr>
              <a:spLocks noChangeArrowheads="1"/>
            </p:cNvSpPr>
            <p:nvPr/>
          </p:nvSpPr>
          <p:spPr bwMode="auto">
            <a:xfrm>
              <a:off x="1200" y="3216"/>
              <a:ext cx="27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2">
                <a:spcBef>
                  <a:spcPct val="20000"/>
                </a:spcBef>
                <a:buClr>
                  <a:srgbClr val="D94439"/>
                </a:buClr>
                <a:buFont typeface="Wingdings" pitchFamily="2" charset="2"/>
                <a:buNone/>
              </a:pPr>
              <a:r>
                <a:rPr kumimoji="1" lang="en-US">
                  <a:solidFill>
                    <a:srgbClr val="FFFFCC"/>
                  </a:solidFill>
                  <a:latin typeface="Times New Roman" pitchFamily="18" charset="0"/>
                </a:rPr>
                <a:t>Produces and stores results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58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304800" y="1524000"/>
            <a:ext cx="858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Electronic device operating under the control of instructions stored in its own memory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191000" y="2590800"/>
            <a:ext cx="4572000" cy="2362200"/>
            <a:chOff x="2640" y="1584"/>
            <a:chExt cx="2880" cy="1488"/>
          </a:xfrm>
        </p:grpSpPr>
        <p:sp>
          <p:nvSpPr>
            <p:cNvPr id="6156" name="AutoShape 10"/>
            <p:cNvSpPr>
              <a:spLocks noChangeArrowheads="1"/>
            </p:cNvSpPr>
            <p:nvPr/>
          </p:nvSpPr>
          <p:spPr bwMode="auto">
            <a:xfrm>
              <a:off x="2832" y="1584"/>
              <a:ext cx="2496" cy="14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640" y="1824"/>
              <a:ext cx="2880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2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None/>
                <a:defRPr/>
              </a:pPr>
              <a:r>
                <a:rPr kumimoji="1" lang="en-US" dirty="0">
                  <a:solidFill>
                    <a:srgbClr val="FFFFCC"/>
                  </a:solidFill>
                  <a:latin typeface="Times New Roman" pitchFamily="18" charset="0"/>
                </a:rPr>
                <a:t>Processes data into </a:t>
              </a:r>
              <a:r>
                <a:rPr kumimoji="1" lang="en-US" b="1" dirty="0">
                  <a:solidFill>
                    <a:srgbClr val="9F9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information</a:t>
              </a:r>
            </a:p>
            <a:p>
              <a:pPr lvl="3">
                <a:lnSpc>
                  <a:spcPts val="2200"/>
                </a:lnSpc>
                <a:spcBef>
                  <a:spcPct val="20000"/>
                </a:spcBef>
                <a:buClr>
                  <a:srgbClr val="D94439"/>
                </a:buClr>
                <a:buFont typeface="Symbol" pitchFamily="18" charset="2"/>
                <a:buNone/>
                <a:defRPr/>
              </a:pPr>
              <a: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  <a:t>Conveys meaning and is</a:t>
              </a:r>
              <a:b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  <a:t>useful to people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52400" y="2590800"/>
            <a:ext cx="4343400" cy="2362200"/>
            <a:chOff x="96" y="1584"/>
            <a:chExt cx="2736" cy="1488"/>
          </a:xfrm>
        </p:grpSpPr>
        <p:sp>
          <p:nvSpPr>
            <p:cNvPr id="6154" name="AutoShape 13"/>
            <p:cNvSpPr>
              <a:spLocks noChangeArrowheads="1"/>
            </p:cNvSpPr>
            <p:nvPr/>
          </p:nvSpPr>
          <p:spPr bwMode="auto">
            <a:xfrm>
              <a:off x="336" y="1584"/>
              <a:ext cx="2496" cy="14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96" y="1968"/>
              <a:ext cx="2544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2">
                <a:spcBef>
                  <a:spcPct val="50000"/>
                </a:spcBef>
                <a:buClr>
                  <a:srgbClr val="D94439"/>
                </a:buClr>
                <a:buFont typeface="Wingdings" pitchFamily="2" charset="2"/>
                <a:buNone/>
                <a:defRPr/>
              </a:pPr>
              <a:r>
                <a:rPr kumimoji="1" lang="en-US" dirty="0">
                  <a:solidFill>
                    <a:srgbClr val="FFFFCC"/>
                  </a:solidFill>
                  <a:latin typeface="Times New Roman" pitchFamily="18" charset="0"/>
                </a:rPr>
                <a:t>Accepts</a:t>
              </a:r>
              <a:r>
                <a:rPr kumimoji="1" lang="en-US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1" lang="en-US" b="1" dirty="0">
                  <a:solidFill>
                    <a:srgbClr val="9F9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data</a:t>
              </a:r>
            </a:p>
            <a:p>
              <a:pPr lvl="3">
                <a:lnSpc>
                  <a:spcPts val="2200"/>
                </a:lnSpc>
                <a:spcBef>
                  <a:spcPct val="20000"/>
                </a:spcBef>
                <a:buClr>
                  <a:srgbClr val="D94439"/>
                </a:buClr>
                <a:buFont typeface="Symbol" pitchFamily="18" charset="2"/>
                <a:buNone/>
                <a:defRPr/>
              </a:pPr>
              <a: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  <a:t>Collection of unprocessed items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20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Computers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embedded computer</a:t>
            </a:r>
            <a:r>
              <a:rPr lang="en-US" smtClean="0"/>
              <a:t>?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92100" y="1524000"/>
            <a:ext cx="8470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special-purpose computer that functions as a component in a larger product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77800" y="6400800"/>
            <a:ext cx="2184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24 Fig. 1-26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016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fig01_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5257800" cy="385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16" grpId="0" build="p" bldLvl="3" autoUpdateAnimBg="0" advAuto="2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an Information System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information system elements?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25 Fig. 1-27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304800" y="1562100"/>
            <a:ext cx="3124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Hardware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Data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People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Procedures</a:t>
            </a:r>
          </a:p>
        </p:txBody>
      </p:sp>
      <p:pic>
        <p:nvPicPr>
          <p:cNvPr id="10" name="Picture 9" descr="fig01_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5410200" cy="431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utoUpdateAnimBg="0"/>
      <p:bldP spid="144403" grpId="0" build="p" bldLvl="2" autoUpdateAnimBg="0" advAuto="2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Computer Usage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software is available for a </a:t>
            </a:r>
            <a:r>
              <a:rPr lang="en-US" smtClean="0">
                <a:solidFill>
                  <a:srgbClr val="D94439"/>
                </a:solidFill>
              </a:rPr>
              <a:t>home user</a:t>
            </a:r>
            <a:r>
              <a:rPr lang="en-US" smtClean="0"/>
              <a:t>?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52400" y="6583363"/>
            <a:ext cx="1727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26 Fig. 1-28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70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Text Box 2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9062" name="Rectangle 38"/>
          <p:cNvSpPr>
            <a:spLocks noChangeArrowheads="1"/>
          </p:cNvSpPr>
          <p:nvPr/>
        </p:nvSpPr>
        <p:spPr bwMode="auto">
          <a:xfrm>
            <a:off x="304800" y="1562100"/>
            <a:ext cx="3124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Personal finance management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Web access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Communications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Entertainment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0" y="3429000"/>
            <a:ext cx="1981200" cy="1295400"/>
            <a:chOff x="0" y="3024"/>
            <a:chExt cx="1248" cy="816"/>
          </a:xfrm>
        </p:grpSpPr>
        <p:sp>
          <p:nvSpPr>
            <p:cNvPr id="45068" name="Rectangle 4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 click Chapter 1, Click Web Link from left navigation, then click Women in Technology below Chapter 1</a:t>
              </a:r>
            </a:p>
          </p:txBody>
        </p:sp>
        <p:sp>
          <p:nvSpPr>
            <p:cNvPr id="4506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0" y="5029200"/>
            <a:ext cx="1981200" cy="1295400"/>
            <a:chOff x="0" y="3024"/>
            <a:chExt cx="1248" cy="816"/>
          </a:xfrm>
        </p:grpSpPr>
        <p:sp>
          <p:nvSpPr>
            <p:cNvPr id="45066" name="Rectangle 4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 click Chapter 1, Click Web Link from left navigation, then click Minorities in Technology below Chapter 1</a:t>
              </a:r>
            </a:p>
          </p:txBody>
        </p:sp>
        <p:sp>
          <p:nvSpPr>
            <p:cNvPr id="45067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 descr="fig01_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49530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 advAuto="1000"/>
      <p:bldP spid="129062" grpId="0" build="p" bldLvl="2" autoUpdateAnimBg="0" advAuto="2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Computer Usage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28 Fig. 1-30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292100" y="2006600"/>
            <a:ext cx="3048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Productivity software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Specialty software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Web usage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E-mail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8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8713"/>
            <a:ext cx="6781800" cy="8905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software is available for a </a:t>
            </a:r>
            <a:r>
              <a:rPr lang="en-US" smtClean="0">
                <a:solidFill>
                  <a:srgbClr val="D94439"/>
                </a:solidFill>
              </a:rPr>
              <a:t>small office/home office</a:t>
            </a:r>
            <a:r>
              <a:rPr lang="en-US" smtClean="0"/>
              <a:t> (SOHO) user?</a:t>
            </a:r>
          </a:p>
        </p:txBody>
      </p:sp>
      <p:pic>
        <p:nvPicPr>
          <p:cNvPr id="10" name="Picture 9" descr="fig01_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57400"/>
            <a:ext cx="4876800" cy="371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 build="p" bldLvl="2" autoUpdateAnimBg="0" advAuto="2000"/>
      <p:bldP spid="130051" grpId="0" build="p" autoUpdateAnimBg="0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04800" y="1981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Hardware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Notebook computers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Tablet PCs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Internet-enabled PDAs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Smart phones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Computer Usage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4114800" cy="10429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dirty="0" smtClean="0"/>
              <a:t>What is available for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olidFill>
                  <a:srgbClr val="D94439"/>
                </a:solidFill>
              </a:rPr>
              <a:t>mobile user</a:t>
            </a:r>
            <a:r>
              <a:rPr lang="en-US" dirty="0" smtClean="0"/>
              <a:t>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29 Fig. 1-31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04800" y="37338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Word processing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Spreadsheet</a:t>
            </a:r>
          </a:p>
          <a:p>
            <a:pPr marL="1028700" lvl="2" indent="-4572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Presentation graphics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7113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Text Box 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2" name="Picture 11" descr="fig01_3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1371600"/>
            <a:ext cx="4114800" cy="434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 bldLvl="3" autoUpdateAnimBg="0" advAuto="2000"/>
      <p:bldP spid="157700" grpId="0" autoUpdateAnimBg="0"/>
      <p:bldP spid="157702" grpId="0" build="p" bldLvl="3" autoUpdateAnimBg="0" advAuto="2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Computer Usage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5852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needs of a </a:t>
            </a:r>
            <a:r>
              <a:rPr lang="en-US" smtClean="0">
                <a:solidFill>
                  <a:srgbClr val="D94439"/>
                </a:solidFill>
              </a:rPr>
              <a:t>power user</a:t>
            </a:r>
            <a:r>
              <a:rPr lang="en-US" smtClean="0"/>
              <a:t>?</a:t>
            </a:r>
            <a:endParaRPr lang="en-US" sz="2600" b="0" smtClean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29 Fig. 1-32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304800" y="1562100"/>
            <a:ext cx="596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Speed and large amounts of storage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Types of power users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04800" y="2362200"/>
            <a:ext cx="596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Engineers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Scientists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Architects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Desktop publishers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Graphic artists</a:t>
            </a:r>
            <a:endParaRPr kumimoji="1" lang="en-US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 descr="fig01_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0"/>
            <a:ext cx="4275343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  <p:bldP spid="133131" grpId="0" build="p" bldLvl="3" autoUpdateAnimBg="0" advAuto="2000"/>
      <p:bldP spid="133132" grpId="0" build="p" bldLvl="3" autoUpdateAnimBg="0" advAuto="2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Computer Usage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4900"/>
            <a:ext cx="7848600" cy="8001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needs of the </a:t>
            </a:r>
            <a:r>
              <a:rPr lang="en-US" smtClean="0">
                <a:solidFill>
                  <a:srgbClr val="D94439"/>
                </a:solidFill>
              </a:rPr>
              <a:t>large business user</a:t>
            </a:r>
            <a:r>
              <a:rPr lang="en-US" smtClean="0"/>
              <a:t>?</a:t>
            </a:r>
            <a:endParaRPr lang="en-US" sz="3200" smtClean="0"/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 Figs. 1-33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0" name="AutoShape 3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3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2173" name="Rectangle 77"/>
          <p:cNvSpPr>
            <a:spLocks noChangeArrowheads="1"/>
          </p:cNvSpPr>
          <p:nvPr/>
        </p:nvSpPr>
        <p:spPr bwMode="auto">
          <a:xfrm>
            <a:off x="304800" y="1562100"/>
            <a:ext cx="3124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Payroll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Inventory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E-commerce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Desktop publishing</a:t>
            </a:r>
          </a:p>
        </p:txBody>
      </p:sp>
      <p:pic>
        <p:nvPicPr>
          <p:cNvPr id="10" name="Picture 9" descr="fig01_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05000"/>
            <a:ext cx="5192835" cy="343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2" autoUpdateAnimBg="0" advAuto="1000"/>
      <p:bldP spid="132173" grpId="0" build="p" bldLvl="2" autoUpdateAnimBg="0" advAuto="2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Applications in Society</a:t>
            </a:r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5029200" cy="14239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some examples </a:t>
            </a:r>
            <a:br>
              <a:rPr lang="en-US" smtClean="0"/>
            </a:br>
            <a:r>
              <a:rPr lang="en-US" smtClean="0"/>
              <a:t>of computer applications </a:t>
            </a:r>
            <a:br>
              <a:rPr lang="en-US" smtClean="0"/>
            </a:br>
            <a:r>
              <a:rPr lang="en-US" smtClean="0"/>
              <a:t>in society?</a:t>
            </a:r>
          </a:p>
        </p:txBody>
      </p:sp>
      <p:sp>
        <p:nvSpPr>
          <p:cNvPr id="50180" name="Text Box 11"/>
          <p:cNvSpPr txBox="1">
            <a:spLocks noChangeArrowheads="1"/>
          </p:cNvSpPr>
          <p:nvPr/>
        </p:nvSpPr>
        <p:spPr bwMode="auto">
          <a:xfrm>
            <a:off x="177800" y="6400800"/>
            <a:ext cx="1727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32-36 Figs. 1-36–1-43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201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304800" y="2413000"/>
            <a:ext cx="2895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Education</a:t>
            </a: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98450" y="27686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Finance</a:t>
            </a:r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304800" y="3124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Government</a:t>
            </a:r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304800" y="34813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Health Care</a:t>
            </a:r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304800" y="38242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Science</a:t>
            </a:r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304800" y="4205288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Publishing</a:t>
            </a:r>
          </a:p>
        </p:txBody>
      </p:sp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304800" y="45481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Travel</a:t>
            </a:r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304800" y="49101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1" indent="-573088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Manufacturing</a:t>
            </a: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0" y="4876800"/>
            <a:ext cx="1981200" cy="1295400"/>
            <a:chOff x="0" y="3024"/>
            <a:chExt cx="1248" cy="816"/>
          </a:xfrm>
        </p:grpSpPr>
        <p:sp>
          <p:nvSpPr>
            <p:cNvPr id="50199" name="Rectangle 13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 click Chapter 1, Click Web Link from left navigation, then click Handheld Navigation Devices below Chapter 1</a:t>
              </a:r>
            </a:p>
          </p:txBody>
        </p:sp>
        <p:sp>
          <p:nvSpPr>
            <p:cNvPr id="5020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8861" name="Picture 141" descr="fig01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01955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fig01_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05000"/>
            <a:ext cx="411336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fig01_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09800"/>
            <a:ext cx="4513076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fig01_3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143000"/>
            <a:ext cx="3429000" cy="474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fig01_4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2590800"/>
            <a:ext cx="566192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fig01_4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057400"/>
            <a:ext cx="4818375" cy="351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fig01_4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1219199"/>
            <a:ext cx="2590800" cy="450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fig01_4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600200"/>
            <a:ext cx="411238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 build="p" bldLvl="2" autoUpdateAnimBg="0" advAuto="1000"/>
      <p:bldP spid="158735" grpId="0" build="p" bldLvl="2" autoUpdateAnimBg="0" advAuto="2000"/>
      <p:bldP spid="158736" grpId="0" build="p" bldLvl="2" autoUpdateAnimBg="0" advAuto="3000"/>
      <p:bldP spid="158738" grpId="0" build="p" bldLvl="2" autoUpdateAnimBg="0" advAuto="3000"/>
      <p:bldP spid="158740" grpId="0" build="p" bldLvl="2" autoUpdateAnimBg="0" advAuto="3000"/>
      <p:bldP spid="158741" grpId="0" build="p" bldLvl="2" autoUpdateAnimBg="0" advAuto="3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689975" cy="806450"/>
          </a:xfrm>
        </p:spPr>
        <p:txBody>
          <a:bodyPr/>
          <a:lstStyle/>
          <a:p>
            <a:r>
              <a:rPr lang="en-US" sz="3500" smtClean="0"/>
              <a:t>Summary of Introduction to Computers</a:t>
            </a: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192088" y="14478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Basic computer concepts</a:t>
            </a: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>
            <a:off x="192088" y="218916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The term, computer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192088" y="29305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/>
              <a:t>The components of a computer</a:t>
            </a:r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192088" y="367347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The advantages and disadvantages of using computers</a:t>
            </a:r>
          </a:p>
        </p:txBody>
      </p:sp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190500" y="44148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The purpose of a network</a:t>
            </a:r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4648200" y="14239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The uses of the Internet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4606925" y="216535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Computer software</a:t>
            </a:r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4606925" y="290512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Categories of computers</a:t>
            </a:r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4606925" y="365442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Types of computer users</a:t>
            </a:r>
          </a:p>
        </p:txBody>
      </p:sp>
      <p:sp>
        <p:nvSpPr>
          <p:cNvPr id="135182" name="AutoShape 14"/>
          <p:cNvSpPr>
            <a:spLocks noChangeArrowheads="1"/>
          </p:cNvSpPr>
          <p:nvPr/>
        </p:nvSpPr>
        <p:spPr bwMode="auto">
          <a:xfrm>
            <a:off x="4606925" y="43957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Computer applications in society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304800" y="5876925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1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 autoUpdateAnimBg="0"/>
      <p:bldP spid="135174" grpId="0" animBg="1" autoUpdateAnimBg="0"/>
      <p:bldP spid="135175" grpId="0" animBg="1" autoUpdateAnimBg="0"/>
      <p:bldP spid="135176" grpId="0" animBg="1" autoUpdateAnimBg="0"/>
      <p:bldP spid="135177" grpId="0" animBg="1" autoUpdateAnimBg="0"/>
      <p:bldP spid="135178" grpId="0" animBg="1" autoUpdateAnimBg="0"/>
      <p:bldP spid="135179" grpId="0" animBg="1" autoUpdateAnimBg="0"/>
      <p:bldP spid="135180" grpId="0" animBg="1" autoUpdateAnimBg="0"/>
      <p:bldP spid="135181" grpId="0" animBg="1" autoUpdateAnimBg="0"/>
      <p:bldP spid="135182" grpId="0" animBg="1" autoUpdateAnimBg="0"/>
      <p:bldP spid="1351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Computer?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2719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 information processing cycle?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6 Fig. 1-2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6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4800" y="1547813"/>
            <a:ext cx="85852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Input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Process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Output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Storage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Communication</a:t>
            </a:r>
          </a:p>
        </p:txBody>
      </p:sp>
      <p:pic>
        <p:nvPicPr>
          <p:cNvPr id="10" name="Picture 9" descr="fig01_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52600"/>
            <a:ext cx="4419600" cy="39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 advAuto="1000"/>
      <p:bldP spid="9228" grpId="0" build="p" bldLvl="2" autoUpdateAnimBg="0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01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1295400"/>
            <a:ext cx="539035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3429000" cy="475773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input device</a:t>
            </a:r>
            <a:r>
              <a:rPr lang="en-US" smtClean="0"/>
              <a:t>?</a:t>
            </a:r>
            <a:endParaRPr lang="en-US" sz="2400" smtClean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7 Fig. 1-3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57200" y="1981200"/>
            <a:ext cx="327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Hardware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used 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to enter data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and instructions</a:t>
            </a: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 rot="919484">
            <a:off x="2995836" y="3411422"/>
            <a:ext cx="1054288" cy="25291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 rot="1499078">
            <a:off x="6637997" y="1417823"/>
            <a:ext cx="998538" cy="261938"/>
          </a:xfrm>
          <a:prstGeom prst="rightArrow">
            <a:avLst>
              <a:gd name="adj1" fmla="val 50000"/>
              <a:gd name="adj2" fmla="val 95303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 rot="19685171">
            <a:off x="4932797" y="3846101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 rot="20160000">
            <a:off x="7368589" y="3674444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 rot="12720000">
            <a:off x="6488941" y="3208865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 rot="14713185">
            <a:off x="8077614" y="3576685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9" name="AutoShape 4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Text Box 4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8207" name="Rectangle 2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Input Devices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1</a:t>
              </a:r>
            </a:p>
          </p:txBody>
        </p:sp>
        <p:sp>
          <p:nvSpPr>
            <p:cNvPr id="8208" name="Webpage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1000"/>
      <p:bldP spid="11287" grpId="0" autoUpdateAnimBg="0"/>
      <p:bldP spid="11297" grpId="0" animBg="1"/>
      <p:bldP spid="11298" grpId="0" animBg="1"/>
      <p:bldP spid="11299" grpId="0" animBg="1"/>
      <p:bldP spid="11300" grpId="0" animBg="1"/>
      <p:bldP spid="11301" grpId="0" animBg="1"/>
      <p:bldP spid="11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01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76400"/>
            <a:ext cx="539035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6106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output device</a:t>
            </a:r>
            <a:r>
              <a:rPr lang="en-US" smtClean="0"/>
              <a:t>?</a:t>
            </a:r>
          </a:p>
          <a:p>
            <a:pPr lvl="1"/>
            <a:endParaRPr lang="en-US" smtClean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7 - 8 Fig. 1-3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31800" y="1524000"/>
            <a:ext cx="32766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  Hardware that 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conveys information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to one or more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people</a:t>
            </a: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 rot="3905542">
            <a:off x="6036115" y="2403420"/>
            <a:ext cx="1066800" cy="212725"/>
          </a:xfrm>
          <a:prstGeom prst="rightArrow">
            <a:avLst>
              <a:gd name="adj1" fmla="val 50000"/>
              <a:gd name="adj2" fmla="val 125373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12030007">
            <a:off x="7378534" y="1385088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 rot="20477176">
            <a:off x="4624221" y="1614716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30" name="AutoShape 3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3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9228" name="Rectangle 74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1,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Output Devices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1</a:t>
              </a:r>
            </a:p>
          </p:txBody>
        </p:sp>
        <p:sp>
          <p:nvSpPr>
            <p:cNvPr id="9229" name="Webpage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1000"/>
      <p:bldP spid="13334" grpId="0" autoUpdateAnimBg="0"/>
      <p:bldP spid="13337" grpId="0" animBg="1"/>
      <p:bldP spid="13339" grpId="0" animBg="1"/>
      <p:bldP spid="133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01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8800"/>
            <a:ext cx="490032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585200" cy="533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 </a:t>
            </a:r>
            <a:r>
              <a:rPr lang="en-US" smtClean="0">
                <a:solidFill>
                  <a:srgbClr val="D94439"/>
                </a:solidFill>
              </a:rPr>
              <a:t>system unit</a:t>
            </a:r>
            <a:r>
              <a:rPr lang="en-US" smtClean="0"/>
              <a:t>?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7 - 8 Fig. 1-3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49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74" name="AutoShape 14"/>
          <p:cNvSpPr>
            <a:spLocks noChangeArrowheads="1"/>
          </p:cNvSpPr>
          <p:nvPr/>
        </p:nvSpPr>
        <p:spPr bwMode="auto">
          <a:xfrm rot="12030007">
            <a:off x="6540222" y="1087771"/>
            <a:ext cx="354013" cy="1295400"/>
          </a:xfrm>
          <a:prstGeom prst="upArrow">
            <a:avLst>
              <a:gd name="adj1" fmla="val 50000"/>
              <a:gd name="adj2" fmla="val 9148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431800" y="1524000"/>
            <a:ext cx="3276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000066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  Case that contains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 electronic components of the computer that are used to process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1000"/>
      <p:bldP spid="15374" grpId="0" animBg="1"/>
      <p:bldP spid="1537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 Computer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47577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two main components on the motherboard?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8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57200" y="1828800"/>
            <a:ext cx="8305800" cy="2057400"/>
          </a:xfrm>
          <a:prstGeom prst="bevel">
            <a:avLst>
              <a:gd name="adj" fmla="val 125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2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Processor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  <a:defRPr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Also called a </a:t>
            </a:r>
            <a:r>
              <a:rPr kumimoji="1" lang="en-US" b="1">
                <a:solidFill>
                  <a:srgbClr val="FFFFCC"/>
                </a:solidFill>
                <a:latin typeface="Times New Roman" pitchFamily="18" charset="0"/>
              </a:rPr>
              <a:t>Central Processing Unit (CPU)</a:t>
            </a:r>
            <a:endParaRPr kumimoji="1" lang="en-US">
              <a:solidFill>
                <a:srgbClr val="FFFFCC"/>
              </a:solidFill>
              <a:latin typeface="Times New Roman" pitchFamily="18" charset="0"/>
            </a:endParaRP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  <a:defRPr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The electronic component that interprets and carries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out the basic instructions that operate the computer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2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381000" y="4038600"/>
            <a:ext cx="8305800" cy="2133600"/>
          </a:xfrm>
          <a:prstGeom prst="bevel">
            <a:avLst>
              <a:gd name="adj" fmla="val 12500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2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Memory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  <a:defRPr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Consists of electronic components that store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instructions waiting to be executed and data needed by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those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7" grpId="0" animBg="1" autoUpdateAnimBg="0"/>
      <p:bldP spid="17422" grpId="0" animBg="1" autoUpdateAnimBg="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5147</TotalTime>
  <Words>1560</Words>
  <Application>Microsoft PowerPoint</Application>
  <PresentationFormat>On-screen Show (4:3)</PresentationFormat>
  <Paragraphs>384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1_dt2</vt:lpstr>
      <vt:lpstr>Chapter 1 Introduction to Computers</vt:lpstr>
      <vt:lpstr>Chapter 1 Objectives</vt:lpstr>
      <vt:lpstr>A World of Computers</vt:lpstr>
      <vt:lpstr>What Is a Computer?</vt:lpstr>
      <vt:lpstr>What Is a Computer?</vt:lpstr>
      <vt:lpstr>The Components of a Computer</vt:lpstr>
      <vt:lpstr>The Components of a Computer</vt:lpstr>
      <vt:lpstr>The Components of a Computer</vt:lpstr>
      <vt:lpstr>The Components of a Computer</vt:lpstr>
      <vt:lpstr>The Components of a Computer</vt:lpstr>
      <vt:lpstr>The Components of a Computer</vt:lpstr>
      <vt:lpstr>The Components of a Computer</vt:lpstr>
      <vt:lpstr>The Components of a Computer</vt:lpstr>
      <vt:lpstr>The Components of a Computer</vt:lpstr>
      <vt:lpstr>The Components of a Computer</vt:lpstr>
      <vt:lpstr>Advantages and Disadvantages  of Using Computers</vt:lpstr>
      <vt:lpstr>Advantages and Disadvantages  of Using Computers</vt:lpstr>
      <vt:lpstr>Networks and the Internet</vt:lpstr>
      <vt:lpstr>Networks and the Internet</vt:lpstr>
      <vt:lpstr>Networks and the Internet</vt:lpstr>
      <vt:lpstr>Networks and the Internet</vt:lpstr>
      <vt:lpstr>Networks and the Internet</vt:lpstr>
      <vt:lpstr>Computer Software</vt:lpstr>
      <vt:lpstr>Computer Software</vt:lpstr>
      <vt:lpstr>Computer Software</vt:lpstr>
      <vt:lpstr>Computer Software</vt:lpstr>
      <vt:lpstr>Computer Software</vt:lpstr>
      <vt:lpstr>Computer Software</vt:lpstr>
      <vt:lpstr>Categories of Computers</vt:lpstr>
      <vt:lpstr>Personal Computers</vt:lpstr>
      <vt:lpstr>Personal Computers</vt:lpstr>
      <vt:lpstr>Mobile Computers and Mobile Devices</vt:lpstr>
      <vt:lpstr>Mobile Computers and Mobile Devices</vt:lpstr>
      <vt:lpstr>Mobile Computers and Mobile Devices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Embedded Computers</vt:lpstr>
      <vt:lpstr>Elements of an Information System</vt:lpstr>
      <vt:lpstr>Examples of Computer Usage</vt:lpstr>
      <vt:lpstr>Examples of Computer Usage</vt:lpstr>
      <vt:lpstr>Examples of Computer Usage</vt:lpstr>
      <vt:lpstr>Examples of Computer Usage</vt:lpstr>
      <vt:lpstr>Examples of Computer Usage</vt:lpstr>
      <vt:lpstr>Computer Applications in Society</vt:lpstr>
      <vt:lpstr>Summary of Introduction to Computers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 Freund</cp:lastModifiedBy>
  <cp:revision>176</cp:revision>
  <dcterms:created xsi:type="dcterms:W3CDTF">2002-10-18T16:43:08Z</dcterms:created>
  <dcterms:modified xsi:type="dcterms:W3CDTF">2008-01-05T22:28:41Z</dcterms:modified>
</cp:coreProperties>
</file>